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1"/>
  </p:notesMasterIdLst>
  <p:handoutMasterIdLst>
    <p:handoutMasterId r:id="rId132"/>
  </p:handoutMasterIdLst>
  <p:sldIdLst>
    <p:sldId id="256" r:id="rId2"/>
    <p:sldId id="343" r:id="rId3"/>
    <p:sldId id="345" r:id="rId4"/>
    <p:sldId id="346" r:id="rId5"/>
    <p:sldId id="347" r:id="rId6"/>
    <p:sldId id="348" r:id="rId7"/>
    <p:sldId id="349" r:id="rId8"/>
    <p:sldId id="257" r:id="rId9"/>
    <p:sldId id="259" r:id="rId10"/>
    <p:sldId id="260" r:id="rId11"/>
    <p:sldId id="261" r:id="rId12"/>
    <p:sldId id="262" r:id="rId13"/>
    <p:sldId id="263" r:id="rId14"/>
    <p:sldId id="264" r:id="rId15"/>
    <p:sldId id="265" r:id="rId16"/>
    <p:sldId id="266" r:id="rId17"/>
    <p:sldId id="267" r:id="rId18"/>
    <p:sldId id="268" r:id="rId19"/>
    <p:sldId id="357"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358" r:id="rId33"/>
    <p:sldId id="284" r:id="rId34"/>
    <p:sldId id="281" r:id="rId35"/>
    <p:sldId id="282" r:id="rId36"/>
    <p:sldId id="283" r:id="rId37"/>
    <p:sldId id="285" r:id="rId38"/>
    <p:sldId id="286" r:id="rId39"/>
    <p:sldId id="287" r:id="rId40"/>
    <p:sldId id="288" r:id="rId41"/>
    <p:sldId id="292" r:id="rId42"/>
    <p:sldId id="293" r:id="rId43"/>
    <p:sldId id="289" r:id="rId44"/>
    <p:sldId id="290" r:id="rId45"/>
    <p:sldId id="294" r:id="rId46"/>
    <p:sldId id="291" r:id="rId47"/>
    <p:sldId id="295" r:id="rId48"/>
    <p:sldId id="296" r:id="rId49"/>
    <p:sldId id="390" r:id="rId50"/>
    <p:sldId id="297" r:id="rId51"/>
    <p:sldId id="298" r:id="rId52"/>
    <p:sldId id="299" r:id="rId53"/>
    <p:sldId id="300" r:id="rId54"/>
    <p:sldId id="359"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4" r:id="rId68"/>
    <p:sldId id="315" r:id="rId69"/>
    <p:sldId id="316" r:id="rId70"/>
    <p:sldId id="350" r:id="rId71"/>
    <p:sldId id="317" r:id="rId72"/>
    <p:sldId id="318" r:id="rId73"/>
    <p:sldId id="319" r:id="rId74"/>
    <p:sldId id="320" r:id="rId75"/>
    <p:sldId id="321" r:id="rId76"/>
    <p:sldId id="327" r:id="rId77"/>
    <p:sldId id="322" r:id="rId78"/>
    <p:sldId id="323" r:id="rId79"/>
    <p:sldId id="324" r:id="rId80"/>
    <p:sldId id="325" r:id="rId81"/>
    <p:sldId id="326"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51" r:id="rId97"/>
    <p:sldId id="352" r:id="rId98"/>
    <p:sldId id="360" r:id="rId99"/>
    <p:sldId id="355" r:id="rId100"/>
    <p:sldId id="356"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8" r:id="rId115"/>
    <p:sldId id="374" r:id="rId116"/>
    <p:sldId id="376" r:id="rId117"/>
    <p:sldId id="377" r:id="rId118"/>
    <p:sldId id="379" r:id="rId119"/>
    <p:sldId id="380" r:id="rId120"/>
    <p:sldId id="375" r:id="rId121"/>
    <p:sldId id="381" r:id="rId122"/>
    <p:sldId id="382" r:id="rId123"/>
    <p:sldId id="383" r:id="rId124"/>
    <p:sldId id="384" r:id="rId125"/>
    <p:sldId id="385" r:id="rId126"/>
    <p:sldId id="386" r:id="rId127"/>
    <p:sldId id="387" r:id="rId128"/>
    <p:sldId id="388" r:id="rId129"/>
    <p:sldId id="389" r:id="rId1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3"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23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7C42C-1AB4-45A2-BA58-CC4E87BAEA4F}"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FEBC4687-9C86-42C5-892E-71E9AA147FB3}">
      <dgm:prSet phldrT="[Text]"/>
      <dgm:spPr/>
      <dgm:t>
        <a:bodyPr/>
        <a:lstStyle/>
        <a:p>
          <a:r>
            <a:rPr lang="en-US" dirty="0" smtClean="0"/>
            <a:t>Forces </a:t>
          </a:r>
          <a:endParaRPr lang="en-US" dirty="0"/>
        </a:p>
      </dgm:t>
    </dgm:pt>
    <dgm:pt modelId="{7D9BA628-BB3B-451D-B7EC-7CA177C5CF6D}" type="parTrans" cxnId="{25712C49-42ED-4FD1-9946-EFABC726C4C5}">
      <dgm:prSet/>
      <dgm:spPr/>
      <dgm:t>
        <a:bodyPr/>
        <a:lstStyle/>
        <a:p>
          <a:endParaRPr lang="en-US"/>
        </a:p>
      </dgm:t>
    </dgm:pt>
    <dgm:pt modelId="{DAD7ACFE-1BED-4119-9BD1-8D21667676BD}" type="sibTrans" cxnId="{25712C49-42ED-4FD1-9946-EFABC726C4C5}">
      <dgm:prSet/>
      <dgm:spPr/>
      <dgm:t>
        <a:bodyPr/>
        <a:lstStyle/>
        <a:p>
          <a:endParaRPr lang="en-US"/>
        </a:p>
      </dgm:t>
    </dgm:pt>
    <dgm:pt modelId="{2902C57E-060E-45E6-89F4-CE165F6AD654}">
      <dgm:prSet phldrT="[Text]"/>
      <dgm:spPr/>
      <dgm:t>
        <a:bodyPr/>
        <a:lstStyle/>
        <a:p>
          <a:r>
            <a:rPr lang="en-US" dirty="0" smtClean="0"/>
            <a:t>Contact </a:t>
          </a:r>
          <a:endParaRPr lang="en-US" dirty="0"/>
        </a:p>
      </dgm:t>
    </dgm:pt>
    <dgm:pt modelId="{FDDDCDB2-235B-4F6F-9602-91544A9B6F72}" type="parTrans" cxnId="{0CFF1772-929B-4EFB-BFB9-F980552E4308}">
      <dgm:prSet/>
      <dgm:spPr/>
      <dgm:t>
        <a:bodyPr/>
        <a:lstStyle/>
        <a:p>
          <a:endParaRPr lang="en-US"/>
        </a:p>
      </dgm:t>
    </dgm:pt>
    <dgm:pt modelId="{D88D8936-49B3-49C0-BB42-7076300DEAFD}" type="sibTrans" cxnId="{0CFF1772-929B-4EFB-BFB9-F980552E4308}">
      <dgm:prSet/>
      <dgm:spPr/>
      <dgm:t>
        <a:bodyPr/>
        <a:lstStyle/>
        <a:p>
          <a:endParaRPr lang="en-US"/>
        </a:p>
      </dgm:t>
    </dgm:pt>
    <dgm:pt modelId="{80F37E6B-3F69-455B-8990-1E20890E648C}">
      <dgm:prSet phldrT="[Text]"/>
      <dgm:spPr/>
      <dgm:t>
        <a:bodyPr/>
        <a:lstStyle/>
        <a:p>
          <a:r>
            <a:rPr lang="en-US" dirty="0" smtClean="0"/>
            <a:t>Non-Contact </a:t>
          </a:r>
          <a:endParaRPr lang="en-US" dirty="0"/>
        </a:p>
      </dgm:t>
    </dgm:pt>
    <dgm:pt modelId="{D1F6D3F5-3AE5-4D2C-AE03-1606DFB7DF8A}" type="parTrans" cxnId="{C822FE77-045A-4D55-85D5-BC5353CFDE81}">
      <dgm:prSet/>
      <dgm:spPr/>
      <dgm:t>
        <a:bodyPr/>
        <a:lstStyle/>
        <a:p>
          <a:endParaRPr lang="en-US"/>
        </a:p>
      </dgm:t>
    </dgm:pt>
    <dgm:pt modelId="{88E6B1FC-A266-48F0-ADB5-682477E17486}" type="sibTrans" cxnId="{C822FE77-045A-4D55-85D5-BC5353CFDE81}">
      <dgm:prSet/>
      <dgm:spPr/>
      <dgm:t>
        <a:bodyPr/>
        <a:lstStyle/>
        <a:p>
          <a:endParaRPr lang="en-US"/>
        </a:p>
      </dgm:t>
    </dgm:pt>
    <dgm:pt modelId="{9AEC8443-35C5-46DC-8DE4-5889C5B5AB9F}" type="pres">
      <dgm:prSet presAssocID="{C057C42C-1AB4-45A2-BA58-CC4E87BAEA4F}" presName="diagram" presStyleCnt="0">
        <dgm:presLayoutVars>
          <dgm:chPref val="1"/>
          <dgm:dir/>
          <dgm:animOne val="branch"/>
          <dgm:animLvl val="lvl"/>
          <dgm:resizeHandles val="exact"/>
        </dgm:presLayoutVars>
      </dgm:prSet>
      <dgm:spPr/>
      <dgm:t>
        <a:bodyPr/>
        <a:lstStyle/>
        <a:p>
          <a:endParaRPr lang="en-US"/>
        </a:p>
      </dgm:t>
    </dgm:pt>
    <dgm:pt modelId="{B03C2F89-2CD9-4DDF-B2F0-8A90A0E167F7}" type="pres">
      <dgm:prSet presAssocID="{FEBC4687-9C86-42C5-892E-71E9AA147FB3}" presName="root1" presStyleCnt="0"/>
      <dgm:spPr/>
    </dgm:pt>
    <dgm:pt modelId="{26D0E9E0-B143-4A4B-8F67-025D371FB445}" type="pres">
      <dgm:prSet presAssocID="{FEBC4687-9C86-42C5-892E-71E9AA147FB3}" presName="LevelOneTextNode" presStyleLbl="node0" presStyleIdx="0" presStyleCnt="1" custScaleX="42580" custScaleY="36789">
        <dgm:presLayoutVars>
          <dgm:chPref val="3"/>
        </dgm:presLayoutVars>
      </dgm:prSet>
      <dgm:spPr/>
      <dgm:t>
        <a:bodyPr/>
        <a:lstStyle/>
        <a:p>
          <a:endParaRPr lang="en-US"/>
        </a:p>
      </dgm:t>
    </dgm:pt>
    <dgm:pt modelId="{9B1F37D9-01B3-4CF6-90EA-55306EE87963}" type="pres">
      <dgm:prSet presAssocID="{FEBC4687-9C86-42C5-892E-71E9AA147FB3}" presName="level2hierChild" presStyleCnt="0"/>
      <dgm:spPr/>
    </dgm:pt>
    <dgm:pt modelId="{DEA72B67-6D14-4F40-8996-03B8ACB6B9E4}" type="pres">
      <dgm:prSet presAssocID="{FDDDCDB2-235B-4F6F-9602-91544A9B6F72}" presName="conn2-1" presStyleLbl="parChTrans1D2" presStyleIdx="0" presStyleCnt="2"/>
      <dgm:spPr/>
      <dgm:t>
        <a:bodyPr/>
        <a:lstStyle/>
        <a:p>
          <a:endParaRPr lang="en-US"/>
        </a:p>
      </dgm:t>
    </dgm:pt>
    <dgm:pt modelId="{3254D3E1-A49E-40C9-A383-E471A86121B0}" type="pres">
      <dgm:prSet presAssocID="{FDDDCDB2-235B-4F6F-9602-91544A9B6F72}" presName="connTx" presStyleLbl="parChTrans1D2" presStyleIdx="0" presStyleCnt="2"/>
      <dgm:spPr/>
      <dgm:t>
        <a:bodyPr/>
        <a:lstStyle/>
        <a:p>
          <a:endParaRPr lang="en-US"/>
        </a:p>
      </dgm:t>
    </dgm:pt>
    <dgm:pt modelId="{5108E78F-585F-4842-ABB5-F0F3893D125F}" type="pres">
      <dgm:prSet presAssocID="{2902C57E-060E-45E6-89F4-CE165F6AD654}" presName="root2" presStyleCnt="0"/>
      <dgm:spPr/>
    </dgm:pt>
    <dgm:pt modelId="{537A7032-2DFE-4483-8106-C9BF7A5D5F23}" type="pres">
      <dgm:prSet presAssocID="{2902C57E-060E-45E6-89F4-CE165F6AD654}" presName="LevelTwoTextNode" presStyleLbl="node2" presStyleIdx="0" presStyleCnt="2" custScaleX="76161" custScaleY="32382">
        <dgm:presLayoutVars>
          <dgm:chPref val="3"/>
        </dgm:presLayoutVars>
      </dgm:prSet>
      <dgm:spPr/>
      <dgm:t>
        <a:bodyPr/>
        <a:lstStyle/>
        <a:p>
          <a:endParaRPr lang="en-US"/>
        </a:p>
      </dgm:t>
    </dgm:pt>
    <dgm:pt modelId="{C96C84D6-8DC9-4FC3-A8D9-7218BA0B6FE7}" type="pres">
      <dgm:prSet presAssocID="{2902C57E-060E-45E6-89F4-CE165F6AD654}" presName="level3hierChild" presStyleCnt="0"/>
      <dgm:spPr/>
    </dgm:pt>
    <dgm:pt modelId="{F5C6DEC3-3729-4540-A256-3874A8AF3F72}" type="pres">
      <dgm:prSet presAssocID="{D1F6D3F5-3AE5-4D2C-AE03-1606DFB7DF8A}" presName="conn2-1" presStyleLbl="parChTrans1D2" presStyleIdx="1" presStyleCnt="2"/>
      <dgm:spPr/>
      <dgm:t>
        <a:bodyPr/>
        <a:lstStyle/>
        <a:p>
          <a:endParaRPr lang="en-US"/>
        </a:p>
      </dgm:t>
    </dgm:pt>
    <dgm:pt modelId="{429853D1-E347-4188-99D2-FB5CB39D69AC}" type="pres">
      <dgm:prSet presAssocID="{D1F6D3F5-3AE5-4D2C-AE03-1606DFB7DF8A}" presName="connTx" presStyleLbl="parChTrans1D2" presStyleIdx="1" presStyleCnt="2"/>
      <dgm:spPr/>
      <dgm:t>
        <a:bodyPr/>
        <a:lstStyle/>
        <a:p>
          <a:endParaRPr lang="en-US"/>
        </a:p>
      </dgm:t>
    </dgm:pt>
    <dgm:pt modelId="{8F54647B-9A81-4607-857F-B0E0FCBE5E68}" type="pres">
      <dgm:prSet presAssocID="{80F37E6B-3F69-455B-8990-1E20890E648C}" presName="root2" presStyleCnt="0"/>
      <dgm:spPr/>
    </dgm:pt>
    <dgm:pt modelId="{48321F0C-32DD-424C-A252-9685D166054F}" type="pres">
      <dgm:prSet presAssocID="{80F37E6B-3F69-455B-8990-1E20890E648C}" presName="LevelTwoTextNode" presStyleLbl="node2" presStyleIdx="1" presStyleCnt="2" custScaleX="78341" custScaleY="28015">
        <dgm:presLayoutVars>
          <dgm:chPref val="3"/>
        </dgm:presLayoutVars>
      </dgm:prSet>
      <dgm:spPr/>
      <dgm:t>
        <a:bodyPr/>
        <a:lstStyle/>
        <a:p>
          <a:endParaRPr lang="en-US"/>
        </a:p>
      </dgm:t>
    </dgm:pt>
    <dgm:pt modelId="{87F705F4-BE39-47E6-B1C2-D8AEAFB9D83A}" type="pres">
      <dgm:prSet presAssocID="{80F37E6B-3F69-455B-8990-1E20890E648C}" presName="level3hierChild" presStyleCnt="0"/>
      <dgm:spPr/>
    </dgm:pt>
  </dgm:ptLst>
  <dgm:cxnLst>
    <dgm:cxn modelId="{67D296C8-B1A5-498D-9B19-5CF7B850343C}" type="presOf" srcId="{C057C42C-1AB4-45A2-BA58-CC4E87BAEA4F}" destId="{9AEC8443-35C5-46DC-8DE4-5889C5B5AB9F}" srcOrd="0" destOrd="0" presId="urn:microsoft.com/office/officeart/2005/8/layout/hierarchy2"/>
    <dgm:cxn modelId="{A6045C4F-7994-4A62-ADFF-D336D383F2B2}" type="presOf" srcId="{2902C57E-060E-45E6-89F4-CE165F6AD654}" destId="{537A7032-2DFE-4483-8106-C9BF7A5D5F23}" srcOrd="0" destOrd="0" presId="urn:microsoft.com/office/officeart/2005/8/layout/hierarchy2"/>
    <dgm:cxn modelId="{0CFF1772-929B-4EFB-BFB9-F980552E4308}" srcId="{FEBC4687-9C86-42C5-892E-71E9AA147FB3}" destId="{2902C57E-060E-45E6-89F4-CE165F6AD654}" srcOrd="0" destOrd="0" parTransId="{FDDDCDB2-235B-4F6F-9602-91544A9B6F72}" sibTransId="{D88D8936-49B3-49C0-BB42-7076300DEAFD}"/>
    <dgm:cxn modelId="{F18F6B45-D0AC-4754-8B85-3ECC138BE2CA}" type="presOf" srcId="{FDDDCDB2-235B-4F6F-9602-91544A9B6F72}" destId="{3254D3E1-A49E-40C9-A383-E471A86121B0}" srcOrd="1" destOrd="0" presId="urn:microsoft.com/office/officeart/2005/8/layout/hierarchy2"/>
    <dgm:cxn modelId="{55433B16-8046-4E81-BDB0-8B15249825BF}" type="presOf" srcId="{D1F6D3F5-3AE5-4D2C-AE03-1606DFB7DF8A}" destId="{F5C6DEC3-3729-4540-A256-3874A8AF3F72}" srcOrd="0" destOrd="0" presId="urn:microsoft.com/office/officeart/2005/8/layout/hierarchy2"/>
    <dgm:cxn modelId="{25712C49-42ED-4FD1-9946-EFABC726C4C5}" srcId="{C057C42C-1AB4-45A2-BA58-CC4E87BAEA4F}" destId="{FEBC4687-9C86-42C5-892E-71E9AA147FB3}" srcOrd="0" destOrd="0" parTransId="{7D9BA628-BB3B-451D-B7EC-7CA177C5CF6D}" sibTransId="{DAD7ACFE-1BED-4119-9BD1-8D21667676BD}"/>
    <dgm:cxn modelId="{ADC3BCB6-73E3-4FA1-96D7-812B14BAEAF3}" type="presOf" srcId="{FDDDCDB2-235B-4F6F-9602-91544A9B6F72}" destId="{DEA72B67-6D14-4F40-8996-03B8ACB6B9E4}" srcOrd="0" destOrd="0" presId="urn:microsoft.com/office/officeart/2005/8/layout/hierarchy2"/>
    <dgm:cxn modelId="{6685F975-34B6-45B7-A8F5-095BD00AC560}" type="presOf" srcId="{80F37E6B-3F69-455B-8990-1E20890E648C}" destId="{48321F0C-32DD-424C-A252-9685D166054F}" srcOrd="0" destOrd="0" presId="urn:microsoft.com/office/officeart/2005/8/layout/hierarchy2"/>
    <dgm:cxn modelId="{C6F1C12D-6567-4D71-9098-7C7FC9144152}" type="presOf" srcId="{D1F6D3F5-3AE5-4D2C-AE03-1606DFB7DF8A}" destId="{429853D1-E347-4188-99D2-FB5CB39D69AC}" srcOrd="1" destOrd="0" presId="urn:microsoft.com/office/officeart/2005/8/layout/hierarchy2"/>
    <dgm:cxn modelId="{C822FE77-045A-4D55-85D5-BC5353CFDE81}" srcId="{FEBC4687-9C86-42C5-892E-71E9AA147FB3}" destId="{80F37E6B-3F69-455B-8990-1E20890E648C}" srcOrd="1" destOrd="0" parTransId="{D1F6D3F5-3AE5-4D2C-AE03-1606DFB7DF8A}" sibTransId="{88E6B1FC-A266-48F0-ADB5-682477E17486}"/>
    <dgm:cxn modelId="{6BDDE9DB-7089-4C5E-A70C-FD6C1F94EC1E}" type="presOf" srcId="{FEBC4687-9C86-42C5-892E-71E9AA147FB3}" destId="{26D0E9E0-B143-4A4B-8F67-025D371FB445}" srcOrd="0" destOrd="0" presId="urn:microsoft.com/office/officeart/2005/8/layout/hierarchy2"/>
    <dgm:cxn modelId="{63DF1061-93FD-497E-9245-CBF8C526A58D}" type="presParOf" srcId="{9AEC8443-35C5-46DC-8DE4-5889C5B5AB9F}" destId="{B03C2F89-2CD9-4DDF-B2F0-8A90A0E167F7}" srcOrd="0" destOrd="0" presId="urn:microsoft.com/office/officeart/2005/8/layout/hierarchy2"/>
    <dgm:cxn modelId="{D89FE023-3AB4-4DCE-8A5B-E15C510AE9CE}" type="presParOf" srcId="{B03C2F89-2CD9-4DDF-B2F0-8A90A0E167F7}" destId="{26D0E9E0-B143-4A4B-8F67-025D371FB445}" srcOrd="0" destOrd="0" presId="urn:microsoft.com/office/officeart/2005/8/layout/hierarchy2"/>
    <dgm:cxn modelId="{45A30D87-F2AA-4F90-AB9A-7FFBEF6CAE66}" type="presParOf" srcId="{B03C2F89-2CD9-4DDF-B2F0-8A90A0E167F7}" destId="{9B1F37D9-01B3-4CF6-90EA-55306EE87963}" srcOrd="1" destOrd="0" presId="urn:microsoft.com/office/officeart/2005/8/layout/hierarchy2"/>
    <dgm:cxn modelId="{5BEB3262-3554-4C64-A99D-492211CE7A75}" type="presParOf" srcId="{9B1F37D9-01B3-4CF6-90EA-55306EE87963}" destId="{DEA72B67-6D14-4F40-8996-03B8ACB6B9E4}" srcOrd="0" destOrd="0" presId="urn:microsoft.com/office/officeart/2005/8/layout/hierarchy2"/>
    <dgm:cxn modelId="{9A308ABD-D728-43D8-A7F6-89EFC676D706}" type="presParOf" srcId="{DEA72B67-6D14-4F40-8996-03B8ACB6B9E4}" destId="{3254D3E1-A49E-40C9-A383-E471A86121B0}" srcOrd="0" destOrd="0" presId="urn:microsoft.com/office/officeart/2005/8/layout/hierarchy2"/>
    <dgm:cxn modelId="{BB8C3FF9-A5B5-456B-89E1-E9EA38417A2E}" type="presParOf" srcId="{9B1F37D9-01B3-4CF6-90EA-55306EE87963}" destId="{5108E78F-585F-4842-ABB5-F0F3893D125F}" srcOrd="1" destOrd="0" presId="urn:microsoft.com/office/officeart/2005/8/layout/hierarchy2"/>
    <dgm:cxn modelId="{F5587C03-AF46-40F1-BB7E-533451F3247C}" type="presParOf" srcId="{5108E78F-585F-4842-ABB5-F0F3893D125F}" destId="{537A7032-2DFE-4483-8106-C9BF7A5D5F23}" srcOrd="0" destOrd="0" presId="urn:microsoft.com/office/officeart/2005/8/layout/hierarchy2"/>
    <dgm:cxn modelId="{D024AA2A-0E9B-40F4-985E-D28D356CD12D}" type="presParOf" srcId="{5108E78F-585F-4842-ABB5-F0F3893D125F}" destId="{C96C84D6-8DC9-4FC3-A8D9-7218BA0B6FE7}" srcOrd="1" destOrd="0" presId="urn:microsoft.com/office/officeart/2005/8/layout/hierarchy2"/>
    <dgm:cxn modelId="{D866C338-7729-448B-8DEF-424208B36129}" type="presParOf" srcId="{9B1F37D9-01B3-4CF6-90EA-55306EE87963}" destId="{F5C6DEC3-3729-4540-A256-3874A8AF3F72}" srcOrd="2" destOrd="0" presId="urn:microsoft.com/office/officeart/2005/8/layout/hierarchy2"/>
    <dgm:cxn modelId="{1D65D8F2-27CE-4C49-9A46-2D32BF75AB0E}" type="presParOf" srcId="{F5C6DEC3-3729-4540-A256-3874A8AF3F72}" destId="{429853D1-E347-4188-99D2-FB5CB39D69AC}" srcOrd="0" destOrd="0" presId="urn:microsoft.com/office/officeart/2005/8/layout/hierarchy2"/>
    <dgm:cxn modelId="{1F3399BD-9747-4CCE-BC69-3A5499190201}" type="presParOf" srcId="{9B1F37D9-01B3-4CF6-90EA-55306EE87963}" destId="{8F54647B-9A81-4607-857F-B0E0FCBE5E68}" srcOrd="3" destOrd="0" presId="urn:microsoft.com/office/officeart/2005/8/layout/hierarchy2"/>
    <dgm:cxn modelId="{35960FF3-CF89-459C-A4D0-660375FBF3D4}" type="presParOf" srcId="{8F54647B-9A81-4607-857F-B0E0FCBE5E68}" destId="{48321F0C-32DD-424C-A252-9685D166054F}" srcOrd="0" destOrd="0" presId="urn:microsoft.com/office/officeart/2005/8/layout/hierarchy2"/>
    <dgm:cxn modelId="{2F67D6F6-EC87-4A9D-B497-CDB57D3A6578}" type="presParOf" srcId="{8F54647B-9A81-4607-857F-B0E0FCBE5E68}" destId="{87F705F4-BE39-47E6-B1C2-D8AEAFB9D8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0E9E0-B143-4A4B-8F67-025D371FB445}">
      <dsp:nvSpPr>
        <dsp:cNvPr id="0" name=""/>
        <dsp:cNvSpPr/>
      </dsp:nvSpPr>
      <dsp:spPr>
        <a:xfrm>
          <a:off x="2997467" y="279739"/>
          <a:ext cx="753749" cy="32561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Forces </a:t>
          </a:r>
          <a:endParaRPr lang="en-US" sz="1500" kern="1200" dirty="0"/>
        </a:p>
      </dsp:txBody>
      <dsp:txXfrm>
        <a:off x="3007004" y="289276"/>
        <a:ext cx="734675" cy="306544"/>
      </dsp:txXfrm>
    </dsp:sp>
    <dsp:sp modelId="{DEA72B67-6D14-4F40-8996-03B8ACB6B9E4}">
      <dsp:nvSpPr>
        <dsp:cNvPr id="0" name=""/>
        <dsp:cNvSpPr/>
      </dsp:nvSpPr>
      <dsp:spPr>
        <a:xfrm rot="20697131">
          <a:off x="3738646" y="257367"/>
          <a:ext cx="733220" cy="180000"/>
        </a:xfrm>
        <a:custGeom>
          <a:avLst/>
          <a:gdLst/>
          <a:ahLst/>
          <a:cxnLst/>
          <a:rect l="0" t="0" r="0" b="0"/>
          <a:pathLst>
            <a:path>
              <a:moveTo>
                <a:pt x="0" y="90000"/>
              </a:moveTo>
              <a:lnTo>
                <a:pt x="733220" y="900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6926" y="329037"/>
        <a:ext cx="36661" cy="36661"/>
      </dsp:txXfrm>
    </dsp:sp>
    <dsp:sp modelId="{537A7032-2DFE-4483-8106-C9BF7A5D5F23}">
      <dsp:nvSpPr>
        <dsp:cNvPr id="0" name=""/>
        <dsp:cNvSpPr/>
      </dsp:nvSpPr>
      <dsp:spPr>
        <a:xfrm>
          <a:off x="4459295" y="108880"/>
          <a:ext cx="1348198" cy="28661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Contact </a:t>
          </a:r>
          <a:endParaRPr lang="en-US" sz="1500" kern="1200" dirty="0"/>
        </a:p>
      </dsp:txBody>
      <dsp:txXfrm>
        <a:off x="4467690" y="117275"/>
        <a:ext cx="1331408" cy="269822"/>
      </dsp:txXfrm>
    </dsp:sp>
    <dsp:sp modelId="{F5C6DEC3-3729-4540-A256-3874A8AF3F72}">
      <dsp:nvSpPr>
        <dsp:cNvPr id="0" name=""/>
        <dsp:cNvSpPr/>
      </dsp:nvSpPr>
      <dsp:spPr>
        <a:xfrm rot="989760">
          <a:off x="3736019" y="457393"/>
          <a:ext cx="738474" cy="180000"/>
        </a:xfrm>
        <a:custGeom>
          <a:avLst/>
          <a:gdLst/>
          <a:ahLst/>
          <a:cxnLst/>
          <a:rect l="0" t="0" r="0" b="0"/>
          <a:pathLst>
            <a:path>
              <a:moveTo>
                <a:pt x="0" y="90000"/>
              </a:moveTo>
              <a:lnTo>
                <a:pt x="738474" y="900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6794" y="528931"/>
        <a:ext cx="36923" cy="36923"/>
      </dsp:txXfrm>
    </dsp:sp>
    <dsp:sp modelId="{48321F0C-32DD-424C-A252-9685D166054F}">
      <dsp:nvSpPr>
        <dsp:cNvPr id="0" name=""/>
        <dsp:cNvSpPr/>
      </dsp:nvSpPr>
      <dsp:spPr>
        <a:xfrm>
          <a:off x="4459295" y="528257"/>
          <a:ext cx="1386789" cy="24796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Non-Contact </a:t>
          </a:r>
          <a:endParaRPr lang="en-US" sz="1500" kern="1200" dirty="0"/>
        </a:p>
      </dsp:txBody>
      <dsp:txXfrm>
        <a:off x="4466558" y="535520"/>
        <a:ext cx="1372263" cy="2334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Genera physics  </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2D7711-FC79-4176-ADB6-2A0AC1F2BE58}" type="datetimeFigureOut">
              <a:rPr lang="en-US" smtClean="0"/>
              <a:t>13-Jan-20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By Mrs. Jifar Raya</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17F8AA-67DC-4049-A7ED-083F5E18461F}" type="slidenum">
              <a:rPr lang="en-US" smtClean="0"/>
              <a:t>‹#›</a:t>
            </a:fld>
            <a:endParaRPr lang="en-US"/>
          </a:p>
        </p:txBody>
      </p:sp>
    </p:spTree>
    <p:extLst>
      <p:ext uri="{BB962C8B-B14F-4D97-AF65-F5344CB8AC3E}">
        <p14:creationId xmlns:p14="http://schemas.microsoft.com/office/powerpoint/2010/main" val="328510159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Genera physics  </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77985-0BE4-470A-95B2-39C12821C738}" type="datetimeFigureOut">
              <a:rPr lang="en-US" smtClean="0"/>
              <a:t>13-Jan-20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By Mrs. Jifar Raya</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6AE81-E58C-4BCB-86BC-83154996A85C}" type="slidenum">
              <a:rPr lang="en-US" smtClean="0"/>
              <a:t>‹#›</a:t>
            </a:fld>
            <a:endParaRPr lang="en-US"/>
          </a:p>
        </p:txBody>
      </p:sp>
    </p:spTree>
    <p:extLst>
      <p:ext uri="{BB962C8B-B14F-4D97-AF65-F5344CB8AC3E}">
        <p14:creationId xmlns:p14="http://schemas.microsoft.com/office/powerpoint/2010/main" val="38083272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Genera physics  </a:t>
            </a:r>
            <a:endParaRPr lang="en-US"/>
          </a:p>
        </p:txBody>
      </p:sp>
    </p:spTree>
    <p:extLst>
      <p:ext uri="{BB962C8B-B14F-4D97-AF65-F5344CB8AC3E}">
        <p14:creationId xmlns:p14="http://schemas.microsoft.com/office/powerpoint/2010/main" val="377714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D0C447-CA57-4E37-8240-FE12C52DD7E9}"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a:t>
            </a:fld>
            <a:endParaRPr lang="en-US"/>
          </a:p>
        </p:txBody>
      </p:sp>
    </p:spTree>
    <p:extLst>
      <p:ext uri="{BB962C8B-B14F-4D97-AF65-F5344CB8AC3E}">
        <p14:creationId xmlns:p14="http://schemas.microsoft.com/office/powerpoint/2010/main" val="264194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23C58-120D-4A6D-ACDF-1DCD2C70D672}"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a:t>
            </a:fld>
            <a:endParaRPr lang="en-US"/>
          </a:p>
        </p:txBody>
      </p:sp>
    </p:spTree>
    <p:extLst>
      <p:ext uri="{BB962C8B-B14F-4D97-AF65-F5344CB8AC3E}">
        <p14:creationId xmlns:p14="http://schemas.microsoft.com/office/powerpoint/2010/main" val="247161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AE7CF-F2D0-4DDF-B1D0-0D34628DFA7C}"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a:t>
            </a:fld>
            <a:endParaRPr lang="en-US"/>
          </a:p>
        </p:txBody>
      </p:sp>
    </p:spTree>
    <p:extLst>
      <p:ext uri="{BB962C8B-B14F-4D97-AF65-F5344CB8AC3E}">
        <p14:creationId xmlns:p14="http://schemas.microsoft.com/office/powerpoint/2010/main" val="408567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a:t>
            </a:fld>
            <a:endParaRPr lang="en-US"/>
          </a:p>
        </p:txBody>
      </p:sp>
    </p:spTree>
    <p:extLst>
      <p:ext uri="{BB962C8B-B14F-4D97-AF65-F5344CB8AC3E}">
        <p14:creationId xmlns:p14="http://schemas.microsoft.com/office/powerpoint/2010/main" val="408903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A5B5D2-247B-4224-8E29-9B98066D8A15}"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a:t>
            </a:fld>
            <a:endParaRPr lang="en-US"/>
          </a:p>
        </p:txBody>
      </p:sp>
    </p:spTree>
    <p:extLst>
      <p:ext uri="{BB962C8B-B14F-4D97-AF65-F5344CB8AC3E}">
        <p14:creationId xmlns:p14="http://schemas.microsoft.com/office/powerpoint/2010/main" val="113446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9AB41F-79EF-4765-9FC7-3429E587F36C}" type="datetime1">
              <a:rPr lang="en-US" smtClean="0"/>
              <a:t>13-Jan-20</a:t>
            </a:fld>
            <a:endParaRPr lang="en-US"/>
          </a:p>
        </p:txBody>
      </p:sp>
      <p:sp>
        <p:nvSpPr>
          <p:cNvPr id="6" name="Footer Placeholder 5"/>
          <p:cNvSpPr>
            <a:spLocks noGrp="1"/>
          </p:cNvSpPr>
          <p:nvPr>
            <p:ph type="ftr" sz="quarter" idx="11"/>
          </p:nvPr>
        </p:nvSpPr>
        <p:spPr/>
        <p:txBody>
          <a:bodyPr/>
          <a:lstStyle/>
          <a:p>
            <a:r>
              <a:rPr lang="en-US" smtClean="0"/>
              <a:t>General physics(phys1011) slide by Mrs.Jifar</a:t>
            </a:r>
            <a:endParaRPr lang="en-US"/>
          </a:p>
        </p:txBody>
      </p:sp>
      <p:sp>
        <p:nvSpPr>
          <p:cNvPr id="7" name="Slide Number Placeholder 6"/>
          <p:cNvSpPr>
            <a:spLocks noGrp="1"/>
          </p:cNvSpPr>
          <p:nvPr>
            <p:ph type="sldNum" sz="quarter" idx="12"/>
          </p:nvPr>
        </p:nvSpPr>
        <p:spPr/>
        <p:txBody>
          <a:bodyPr/>
          <a:lstStyle/>
          <a:p>
            <a:fld id="{6E646E9D-FDE0-4923-A883-46AC221E7923}" type="slidenum">
              <a:rPr lang="en-US" smtClean="0"/>
              <a:t>‹#›</a:t>
            </a:fld>
            <a:endParaRPr lang="en-US"/>
          </a:p>
        </p:txBody>
      </p:sp>
    </p:spTree>
    <p:extLst>
      <p:ext uri="{BB962C8B-B14F-4D97-AF65-F5344CB8AC3E}">
        <p14:creationId xmlns:p14="http://schemas.microsoft.com/office/powerpoint/2010/main" val="62953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6AF5AB-2237-4FBF-8D58-20744B0DD44D}" type="datetime1">
              <a:rPr lang="en-US" smtClean="0"/>
              <a:t>13-Jan-20</a:t>
            </a:fld>
            <a:endParaRPr lang="en-US"/>
          </a:p>
        </p:txBody>
      </p:sp>
      <p:sp>
        <p:nvSpPr>
          <p:cNvPr id="8" name="Footer Placeholder 7"/>
          <p:cNvSpPr>
            <a:spLocks noGrp="1"/>
          </p:cNvSpPr>
          <p:nvPr>
            <p:ph type="ftr" sz="quarter" idx="11"/>
          </p:nvPr>
        </p:nvSpPr>
        <p:spPr/>
        <p:txBody>
          <a:bodyPr/>
          <a:lstStyle/>
          <a:p>
            <a:r>
              <a:rPr lang="en-US" smtClean="0"/>
              <a:t>General physics(phys1011) slide by Mrs.Jifar</a:t>
            </a:r>
            <a:endParaRPr lang="en-US"/>
          </a:p>
        </p:txBody>
      </p:sp>
      <p:sp>
        <p:nvSpPr>
          <p:cNvPr id="9" name="Slide Number Placeholder 8"/>
          <p:cNvSpPr>
            <a:spLocks noGrp="1"/>
          </p:cNvSpPr>
          <p:nvPr>
            <p:ph type="sldNum" sz="quarter" idx="12"/>
          </p:nvPr>
        </p:nvSpPr>
        <p:spPr/>
        <p:txBody>
          <a:bodyPr/>
          <a:lstStyle/>
          <a:p>
            <a:fld id="{6E646E9D-FDE0-4923-A883-46AC221E7923}" type="slidenum">
              <a:rPr lang="en-US" smtClean="0"/>
              <a:t>‹#›</a:t>
            </a:fld>
            <a:endParaRPr lang="en-US"/>
          </a:p>
        </p:txBody>
      </p:sp>
    </p:spTree>
    <p:extLst>
      <p:ext uri="{BB962C8B-B14F-4D97-AF65-F5344CB8AC3E}">
        <p14:creationId xmlns:p14="http://schemas.microsoft.com/office/powerpoint/2010/main" val="214608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05FBFA-125E-4BBE-94E6-7B41125289DE}" type="datetime1">
              <a:rPr lang="en-US" smtClean="0"/>
              <a:t>13-Jan-20</a:t>
            </a:fld>
            <a:endParaRPr lang="en-US"/>
          </a:p>
        </p:txBody>
      </p:sp>
      <p:sp>
        <p:nvSpPr>
          <p:cNvPr id="4" name="Footer Placeholder 3"/>
          <p:cNvSpPr>
            <a:spLocks noGrp="1"/>
          </p:cNvSpPr>
          <p:nvPr>
            <p:ph type="ftr" sz="quarter" idx="11"/>
          </p:nvPr>
        </p:nvSpPr>
        <p:spPr/>
        <p:txBody>
          <a:bodyPr/>
          <a:lstStyle/>
          <a:p>
            <a:r>
              <a:rPr lang="en-US" smtClean="0"/>
              <a:t>General physics(phys1011) slide by Mrs.Jifar</a:t>
            </a:r>
            <a:endParaRPr lang="en-US"/>
          </a:p>
        </p:txBody>
      </p:sp>
      <p:sp>
        <p:nvSpPr>
          <p:cNvPr id="5" name="Slide Number Placeholder 4"/>
          <p:cNvSpPr>
            <a:spLocks noGrp="1"/>
          </p:cNvSpPr>
          <p:nvPr>
            <p:ph type="sldNum" sz="quarter" idx="12"/>
          </p:nvPr>
        </p:nvSpPr>
        <p:spPr/>
        <p:txBody>
          <a:bodyPr/>
          <a:lstStyle/>
          <a:p>
            <a:fld id="{6E646E9D-FDE0-4923-A883-46AC221E7923}" type="slidenum">
              <a:rPr lang="en-US" smtClean="0"/>
              <a:t>‹#›</a:t>
            </a:fld>
            <a:endParaRPr lang="en-US"/>
          </a:p>
        </p:txBody>
      </p:sp>
    </p:spTree>
    <p:extLst>
      <p:ext uri="{BB962C8B-B14F-4D97-AF65-F5344CB8AC3E}">
        <p14:creationId xmlns:p14="http://schemas.microsoft.com/office/powerpoint/2010/main" val="288605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15749-8906-4C4A-8306-FDBCCB506FA0}" type="datetime1">
              <a:rPr lang="en-US" smtClean="0"/>
              <a:t>13-Jan-20</a:t>
            </a:fld>
            <a:endParaRPr lang="en-US"/>
          </a:p>
        </p:txBody>
      </p:sp>
      <p:sp>
        <p:nvSpPr>
          <p:cNvPr id="3" name="Footer Placeholder 2"/>
          <p:cNvSpPr>
            <a:spLocks noGrp="1"/>
          </p:cNvSpPr>
          <p:nvPr>
            <p:ph type="ftr" sz="quarter" idx="11"/>
          </p:nvPr>
        </p:nvSpPr>
        <p:spPr/>
        <p:txBody>
          <a:bodyPr/>
          <a:lstStyle/>
          <a:p>
            <a:r>
              <a:rPr lang="en-US" smtClean="0"/>
              <a:t>General physics(phys1011) slide by Mrs.Jifar</a:t>
            </a:r>
            <a:endParaRPr lang="en-US"/>
          </a:p>
        </p:txBody>
      </p:sp>
      <p:sp>
        <p:nvSpPr>
          <p:cNvPr id="4" name="Slide Number Placeholder 3"/>
          <p:cNvSpPr>
            <a:spLocks noGrp="1"/>
          </p:cNvSpPr>
          <p:nvPr>
            <p:ph type="sldNum" sz="quarter" idx="12"/>
          </p:nvPr>
        </p:nvSpPr>
        <p:spPr/>
        <p:txBody>
          <a:bodyPr/>
          <a:lstStyle/>
          <a:p>
            <a:fld id="{6E646E9D-FDE0-4923-A883-46AC221E7923}" type="slidenum">
              <a:rPr lang="en-US" smtClean="0"/>
              <a:t>‹#›</a:t>
            </a:fld>
            <a:endParaRPr lang="en-US"/>
          </a:p>
        </p:txBody>
      </p:sp>
    </p:spTree>
    <p:extLst>
      <p:ext uri="{BB962C8B-B14F-4D97-AF65-F5344CB8AC3E}">
        <p14:creationId xmlns:p14="http://schemas.microsoft.com/office/powerpoint/2010/main" val="70001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D67201-C58E-42ED-B8DC-07E58243DBF4}" type="datetime1">
              <a:rPr lang="en-US" smtClean="0"/>
              <a:t>13-Jan-20</a:t>
            </a:fld>
            <a:endParaRPr lang="en-US"/>
          </a:p>
        </p:txBody>
      </p:sp>
      <p:sp>
        <p:nvSpPr>
          <p:cNvPr id="6" name="Footer Placeholder 5"/>
          <p:cNvSpPr>
            <a:spLocks noGrp="1"/>
          </p:cNvSpPr>
          <p:nvPr>
            <p:ph type="ftr" sz="quarter" idx="11"/>
          </p:nvPr>
        </p:nvSpPr>
        <p:spPr/>
        <p:txBody>
          <a:bodyPr/>
          <a:lstStyle/>
          <a:p>
            <a:r>
              <a:rPr lang="en-US" smtClean="0"/>
              <a:t>General physics(phys1011) slide by Mrs.Jifar</a:t>
            </a:r>
            <a:endParaRPr lang="en-US"/>
          </a:p>
        </p:txBody>
      </p:sp>
      <p:sp>
        <p:nvSpPr>
          <p:cNvPr id="7" name="Slide Number Placeholder 6"/>
          <p:cNvSpPr>
            <a:spLocks noGrp="1"/>
          </p:cNvSpPr>
          <p:nvPr>
            <p:ph type="sldNum" sz="quarter" idx="12"/>
          </p:nvPr>
        </p:nvSpPr>
        <p:spPr/>
        <p:txBody>
          <a:bodyPr/>
          <a:lstStyle/>
          <a:p>
            <a:fld id="{6E646E9D-FDE0-4923-A883-46AC221E7923}" type="slidenum">
              <a:rPr lang="en-US" smtClean="0"/>
              <a:t>‹#›</a:t>
            </a:fld>
            <a:endParaRPr lang="en-US"/>
          </a:p>
        </p:txBody>
      </p:sp>
    </p:spTree>
    <p:extLst>
      <p:ext uri="{BB962C8B-B14F-4D97-AF65-F5344CB8AC3E}">
        <p14:creationId xmlns:p14="http://schemas.microsoft.com/office/powerpoint/2010/main" val="380855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F03DA6-C77E-4EBB-BFBF-C5EF4E04232D}" type="datetime1">
              <a:rPr lang="en-US" smtClean="0"/>
              <a:t>13-Jan-20</a:t>
            </a:fld>
            <a:endParaRPr lang="en-US"/>
          </a:p>
        </p:txBody>
      </p:sp>
      <p:sp>
        <p:nvSpPr>
          <p:cNvPr id="6" name="Footer Placeholder 5"/>
          <p:cNvSpPr>
            <a:spLocks noGrp="1"/>
          </p:cNvSpPr>
          <p:nvPr>
            <p:ph type="ftr" sz="quarter" idx="11"/>
          </p:nvPr>
        </p:nvSpPr>
        <p:spPr/>
        <p:txBody>
          <a:bodyPr/>
          <a:lstStyle/>
          <a:p>
            <a:r>
              <a:rPr lang="en-US" smtClean="0"/>
              <a:t>General physics(phys1011) slide by Mrs.Jifar</a:t>
            </a:r>
            <a:endParaRPr lang="en-US"/>
          </a:p>
        </p:txBody>
      </p:sp>
      <p:sp>
        <p:nvSpPr>
          <p:cNvPr id="7" name="Slide Number Placeholder 6"/>
          <p:cNvSpPr>
            <a:spLocks noGrp="1"/>
          </p:cNvSpPr>
          <p:nvPr>
            <p:ph type="sldNum" sz="quarter" idx="12"/>
          </p:nvPr>
        </p:nvSpPr>
        <p:spPr/>
        <p:txBody>
          <a:bodyPr/>
          <a:lstStyle/>
          <a:p>
            <a:fld id="{6E646E9D-FDE0-4923-A883-46AC221E7923}" type="slidenum">
              <a:rPr lang="en-US" smtClean="0"/>
              <a:t>‹#›</a:t>
            </a:fld>
            <a:endParaRPr lang="en-US"/>
          </a:p>
        </p:txBody>
      </p:sp>
    </p:spTree>
    <p:extLst>
      <p:ext uri="{BB962C8B-B14F-4D97-AF65-F5344CB8AC3E}">
        <p14:creationId xmlns:p14="http://schemas.microsoft.com/office/powerpoint/2010/main" val="339992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0E0C1-F496-4E21-8408-898DBA58919D}" type="datetime1">
              <a:rPr lang="en-US" smtClean="0"/>
              <a:t>13-Jan-20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General physics(phys1011) slide by Mrs.Jifar</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46E9D-FDE0-4923-A883-46AC221E7923}" type="slidenum">
              <a:rPr lang="en-US" smtClean="0"/>
              <a:t>‹#›</a:t>
            </a:fld>
            <a:endParaRPr lang="en-US"/>
          </a:p>
        </p:txBody>
      </p:sp>
    </p:spTree>
    <p:extLst>
      <p:ext uri="{BB962C8B-B14F-4D97-AF65-F5344CB8AC3E}">
        <p14:creationId xmlns:p14="http://schemas.microsoft.com/office/powerpoint/2010/main" val="3099957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emf"/><Relationship Id="rId7" Type="http://schemas.openxmlformats.org/officeDocument/2006/relationships/diagramColors" Target="../diagrams/colors1.xml"/><Relationship Id="rId2" Type="http://schemas.openxmlformats.org/officeDocument/2006/relationships/image" Target="../media/image7.emf"/><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image" Target="../media/image11.emf"/></Relationships>
</file>

<file path=ppt/slides/_rels/slide11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1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29.emf"/><Relationship Id="rId4" Type="http://schemas.openxmlformats.org/officeDocument/2006/relationships/image" Target="../media/image28.emf"/></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4.emf"/></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7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8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7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51313"/>
            <a:ext cx="9144000" cy="1158649"/>
          </a:xfrm>
          <a:prstGeom prst="roundRect">
            <a:avLst/>
          </a:prstGeom>
        </p:spPr>
        <p:style>
          <a:lnRef idx="3">
            <a:schemeClr val="lt1"/>
          </a:lnRef>
          <a:fillRef idx="1">
            <a:schemeClr val="accent6"/>
          </a:fillRef>
          <a:effectRef idx="1">
            <a:schemeClr val="accent6"/>
          </a:effectRef>
          <a:fontRef idx="minor">
            <a:schemeClr val="lt1"/>
          </a:fontRef>
        </p:style>
        <p:txBody>
          <a:bodyPr/>
          <a:lstStyle/>
          <a:p>
            <a:r>
              <a:rPr lang="en-US" b="1" i="1" dirty="0" smtClean="0">
                <a:latin typeface="Times New Roman" panose="02020603050405020304" pitchFamily="18" charset="0"/>
                <a:cs typeface="Times New Roman" panose="02020603050405020304" pitchFamily="18" charset="0"/>
              </a:rPr>
              <a:t>Chapter Two </a:t>
            </a:r>
            <a:endParaRPr lang="en-US" b="1" i="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129246" y="3670662"/>
            <a:ext cx="8373291" cy="1815737"/>
          </a:xfrm>
          <a:prstGeom prst="ellipse">
            <a:avLst/>
          </a:prstGeom>
        </p:spPr>
        <p:style>
          <a:lnRef idx="0">
            <a:schemeClr val="accent5"/>
          </a:lnRef>
          <a:fillRef idx="3">
            <a:schemeClr val="accent5"/>
          </a:fillRef>
          <a:effectRef idx="3">
            <a:schemeClr val="accent5"/>
          </a:effectRef>
          <a:fontRef idx="minor">
            <a:schemeClr val="lt1"/>
          </a:fontRef>
        </p:style>
        <p:txBody>
          <a:bodyPr>
            <a:normAutofit fontScale="40000" lnSpcReduction="20000"/>
          </a:bodyPr>
          <a:lstStyle/>
          <a:p>
            <a:pPr algn="l"/>
            <a:endParaRPr lang="en-US" sz="900" b="0" i="0" u="none" strike="noStrike" baseline="0" dirty="0" smtClean="0">
              <a:solidFill>
                <a:srgbClr val="000000"/>
              </a:solidFill>
              <a:latin typeface="Times New Roman" panose="02020603050405020304" pitchFamily="18" charset="0"/>
            </a:endParaRPr>
          </a:p>
          <a:p>
            <a:endParaRPr lang="en-US" sz="900" b="0" i="0" u="none" strike="noStrike" baseline="0" dirty="0" smtClean="0">
              <a:latin typeface="Times New Roman" panose="02020603050405020304" pitchFamily="18" charset="0"/>
            </a:endParaRPr>
          </a:p>
          <a:p>
            <a:r>
              <a:rPr lang="en-US" sz="900" b="0" i="0" u="none" strike="noStrike" baseline="0" dirty="0" smtClean="0">
                <a:latin typeface="Times New Roman" panose="02020603050405020304" pitchFamily="18" charset="0"/>
              </a:rPr>
              <a:t> </a:t>
            </a:r>
            <a:r>
              <a:rPr lang="en-US" sz="8600" b="1" dirty="0">
                <a:latin typeface="Times New Roman" panose="02020603050405020304" pitchFamily="18" charset="0"/>
              </a:rPr>
              <a:t>KINEMATICS AND DYNAMICS OF PARTICLES </a:t>
            </a:r>
            <a:endParaRPr lang="en-US" sz="8600" dirty="0"/>
          </a:p>
        </p:txBody>
      </p:sp>
    </p:spTree>
    <p:extLst>
      <p:ext uri="{BB962C8B-B14F-4D97-AF65-F5344CB8AC3E}">
        <p14:creationId xmlns:p14="http://schemas.microsoft.com/office/powerpoint/2010/main" val="1780531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9649"/>
            <a:ext cx="3812177" cy="636587"/>
          </a:xfrm>
          <a:prstGeom prst="homePlate">
            <a:avLst>
              <a:gd name="adj" fmla="val 84884"/>
            </a:avLst>
          </a:prstGeo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600" b="1" i="1" dirty="0">
                <a:solidFill>
                  <a:srgbClr val="FF0000"/>
                </a:solidFill>
                <a:latin typeface="Cambria" panose="02040503050406030204" pitchFamily="18" charset="0"/>
              </a:rPr>
              <a:t>Type of Forces </a:t>
            </a:r>
            <a:endParaRPr lang="en-US" sz="2800" i="1" dirty="0">
              <a:latin typeface="Cambria" panose="02040503050406030204" pitchFamily="18" charset="0"/>
            </a:endParaRPr>
          </a:p>
        </p:txBody>
      </p:sp>
      <p:sp>
        <p:nvSpPr>
          <p:cNvPr id="10" name="Content Placeholder 9"/>
          <p:cNvSpPr>
            <a:spLocks noGrp="1"/>
          </p:cNvSpPr>
          <p:nvPr>
            <p:ph sz="half" idx="1"/>
          </p:nvPr>
        </p:nvSpPr>
        <p:spPr>
          <a:xfrm>
            <a:off x="574767" y="1769879"/>
            <a:ext cx="8190406" cy="4496778"/>
          </a:xfrm>
        </p:spPr>
        <p:txBody>
          <a:bodyPr>
            <a:normAutofit fontScale="62500" lnSpcReduction="20000"/>
          </a:bodyPr>
          <a:lstStyle/>
          <a:p>
            <a:pPr marL="0" indent="0">
              <a:buNone/>
            </a:pPr>
            <a:r>
              <a:rPr lang="en-US" sz="2600" b="1" dirty="0" smtClean="0">
                <a:solidFill>
                  <a:srgbClr val="FF0000"/>
                </a:solidFill>
                <a:latin typeface="Times New Roman" panose="02020603050405020304" pitchFamily="18" charset="0"/>
              </a:rPr>
              <a:t>Contact Force </a:t>
            </a:r>
            <a:endParaRPr lang="en-US" sz="2600" b="1" dirty="0" smtClean="0">
              <a:solidFill>
                <a:srgbClr val="FF0000"/>
              </a:solidFill>
            </a:endParaRPr>
          </a:p>
          <a:p>
            <a:r>
              <a:rPr lang="en-US" sz="2000" dirty="0" smtClean="0">
                <a:solidFill>
                  <a:srgbClr val="000000"/>
                </a:solidFill>
                <a:latin typeface="Times New Roman" panose="02020603050405020304" pitchFamily="18" charset="0"/>
              </a:rPr>
              <a:t>It </a:t>
            </a:r>
            <a:r>
              <a:rPr lang="en-US" sz="2000" dirty="0">
                <a:solidFill>
                  <a:srgbClr val="000000"/>
                </a:solidFill>
                <a:latin typeface="Times New Roman" panose="02020603050405020304" pitchFamily="18" charset="0"/>
              </a:rPr>
              <a:t>is a type of force that requires bodily contact with another object.  </a:t>
            </a:r>
            <a:r>
              <a:rPr lang="en-US" sz="2000" dirty="0" smtClean="0">
                <a:solidFill>
                  <a:srgbClr val="000000"/>
                </a:solidFill>
                <a:latin typeface="Times New Roman" panose="02020603050405020304" pitchFamily="18" charset="0"/>
              </a:rPr>
              <a:t>And </a:t>
            </a:r>
            <a:r>
              <a:rPr lang="en-US" sz="2000" dirty="0">
                <a:solidFill>
                  <a:srgbClr val="000000"/>
                </a:solidFill>
                <a:latin typeface="Times New Roman" panose="02020603050405020304" pitchFamily="18" charset="0"/>
              </a:rPr>
              <a:t>it is further divided into the following. </a:t>
            </a:r>
          </a:p>
          <a:p>
            <a:pPr marL="971550" lvl="1" indent="-514350">
              <a:buFont typeface="+mj-lt"/>
              <a:buAutoNum type="alphaUcPeriod"/>
            </a:pPr>
            <a:r>
              <a:rPr lang="en-US" sz="2900" b="1" i="1" dirty="0" smtClean="0">
                <a:solidFill>
                  <a:srgbClr val="FF0000"/>
                </a:solidFill>
                <a:latin typeface="Times New Roman" panose="02020603050405020304" pitchFamily="18" charset="0"/>
                <a:cs typeface="Times New Roman" panose="02020603050405020304" pitchFamily="18" charset="0"/>
              </a:rPr>
              <a:t>Muscular Forces</a:t>
            </a:r>
          </a:p>
          <a:p>
            <a:pPr lvl="1"/>
            <a:r>
              <a:rPr lang="en-US" sz="2600" dirty="0" smtClean="0">
                <a:latin typeface="Cambria" panose="02040503050406030204" pitchFamily="18" charset="0"/>
              </a:rPr>
              <a:t>Muscles function to produce a resulting force which is known as “</a:t>
            </a:r>
            <a:r>
              <a:rPr lang="en-US" sz="2600" b="1" i="1" dirty="0" smtClean="0">
                <a:latin typeface="Cambria" panose="02040503050406030204" pitchFamily="18" charset="0"/>
              </a:rPr>
              <a:t>muscular force”. </a:t>
            </a:r>
          </a:p>
          <a:p>
            <a:pPr lvl="1"/>
            <a:r>
              <a:rPr lang="en-US" sz="2600" dirty="0" smtClean="0">
                <a:latin typeface="Cambria" panose="02040503050406030204" pitchFamily="18" charset="0"/>
              </a:rPr>
              <a:t>Muscular force exists only when it is in contact with an object. </a:t>
            </a:r>
          </a:p>
          <a:p>
            <a:pPr lvl="1"/>
            <a:r>
              <a:rPr lang="en-US" sz="2600" dirty="0" smtClean="0">
                <a:latin typeface="Cambria" panose="02040503050406030204" pitchFamily="18" charset="0"/>
              </a:rPr>
              <a:t>We apply muscular force during the basic day to day work of our life such as </a:t>
            </a:r>
          </a:p>
          <a:p>
            <a:pPr lvl="2"/>
            <a:r>
              <a:rPr lang="en-US" sz="1700" dirty="0" smtClean="0">
                <a:latin typeface="Cambria" panose="02040503050406030204" pitchFamily="18" charset="0"/>
              </a:rPr>
              <a:t>breathing, </a:t>
            </a:r>
          </a:p>
          <a:p>
            <a:pPr lvl="2"/>
            <a:r>
              <a:rPr lang="en-US" sz="1700" dirty="0" smtClean="0">
                <a:latin typeface="Cambria" panose="02040503050406030204" pitchFamily="18" charset="0"/>
              </a:rPr>
              <a:t>digestion, lifting a bucket,</a:t>
            </a:r>
          </a:p>
          <a:p>
            <a:pPr lvl="2"/>
            <a:r>
              <a:rPr lang="en-US" sz="1700" dirty="0" smtClean="0">
                <a:latin typeface="Cambria" panose="02040503050406030204" pitchFamily="18" charset="0"/>
              </a:rPr>
              <a:t> pulling or pushing some object. Muscular force comes in handy to simply our work.</a:t>
            </a:r>
            <a:endParaRPr lang="en-US" sz="1300" dirty="0">
              <a:latin typeface="Cambria" panose="02040503050406030204" pitchFamily="18" charset="0"/>
            </a:endParaRPr>
          </a:p>
          <a:p>
            <a:pPr marL="914400" lvl="2" indent="0">
              <a:buNone/>
            </a:pPr>
            <a:endParaRPr lang="en-US" b="1" dirty="0" smtClean="0"/>
          </a:p>
          <a:p>
            <a:pPr marL="457200" lvl="1" indent="0">
              <a:buNone/>
            </a:pPr>
            <a:r>
              <a:rPr lang="en-US" sz="2900" b="1" dirty="0" smtClean="0">
                <a:solidFill>
                  <a:srgbClr val="FF0000"/>
                </a:solidFill>
                <a:latin typeface="Times New Roman" panose="02020603050405020304" pitchFamily="18" charset="0"/>
                <a:cs typeface="Times New Roman" panose="02020603050405020304" pitchFamily="18" charset="0"/>
              </a:rPr>
              <a:t>B. Frictional Forces</a:t>
            </a:r>
          </a:p>
          <a:p>
            <a:pPr marL="457200" lvl="1" indent="0">
              <a:buNone/>
            </a:pPr>
            <a:endParaRPr lang="en-US" b="1" dirty="0">
              <a:latin typeface="Times New Roman" panose="02020603050405020304" pitchFamily="18" charset="0"/>
              <a:cs typeface="Times New Roman" panose="02020603050405020304" pitchFamily="18" charset="0"/>
            </a:endParaRPr>
          </a:p>
          <a:p>
            <a:pPr lvl="1"/>
            <a:r>
              <a:rPr lang="en-US" sz="2600" dirty="0" smtClean="0">
                <a:solidFill>
                  <a:srgbClr val="000000"/>
                </a:solidFill>
                <a:latin typeface="Times New Roman" panose="02020603050405020304" pitchFamily="18" charset="0"/>
              </a:rPr>
              <a:t>When an object changes its state of motion, “frictional force” acts upon. </a:t>
            </a:r>
          </a:p>
          <a:p>
            <a:pPr lvl="1"/>
            <a:r>
              <a:rPr lang="en-US" sz="2600" dirty="0" smtClean="0">
                <a:solidFill>
                  <a:srgbClr val="000000"/>
                </a:solidFill>
                <a:latin typeface="Times New Roman" panose="02020603050405020304" pitchFamily="18" charset="0"/>
              </a:rPr>
              <a:t>It can be defined as the resisting force that exists when an object is moved or tries to move on a surface. </a:t>
            </a:r>
          </a:p>
          <a:p>
            <a:pPr lvl="1"/>
            <a:r>
              <a:rPr lang="en-US" sz="2600" dirty="0" smtClean="0">
                <a:solidFill>
                  <a:srgbClr val="000000"/>
                </a:solidFill>
                <a:latin typeface="Times New Roman" panose="02020603050405020304" pitchFamily="18" charset="0"/>
              </a:rPr>
              <a:t>The frictional force acts as a point of contact between two surfaces that is  it arises due to contact between two surfaces. </a:t>
            </a:r>
          </a:p>
          <a:p>
            <a:pPr marL="457200" lvl="1" indent="0">
              <a:buNone/>
            </a:pPr>
            <a:endParaRPr lang="en-US" sz="2600" dirty="0">
              <a:solidFill>
                <a:srgbClr val="000000"/>
              </a:solidFill>
              <a:latin typeface="Times New Roman" panose="02020603050405020304" pitchFamily="18" charset="0"/>
            </a:endParaRPr>
          </a:p>
          <a:p>
            <a:pPr marL="457200" lvl="1" indent="0">
              <a:buNone/>
            </a:pPr>
            <a:r>
              <a:rPr lang="en-US" sz="2600" dirty="0" smtClean="0">
                <a:solidFill>
                  <a:srgbClr val="000000"/>
                </a:solidFill>
                <a:latin typeface="Times New Roman" panose="02020603050405020304" pitchFamily="18" charset="0"/>
              </a:rPr>
              <a:t>Examples; </a:t>
            </a:r>
            <a:r>
              <a:rPr lang="en-US" sz="2600" b="1" i="1" dirty="0" smtClean="0">
                <a:solidFill>
                  <a:srgbClr val="FF0000"/>
                </a:solidFill>
                <a:latin typeface="Times New Roman" panose="02020603050405020304" pitchFamily="18" charset="0"/>
              </a:rPr>
              <a:t>lighting a matchstick </a:t>
            </a:r>
            <a:r>
              <a:rPr lang="en-US" sz="2600" dirty="0" smtClean="0">
                <a:solidFill>
                  <a:srgbClr val="000000"/>
                </a:solidFill>
                <a:latin typeface="Times New Roman" panose="02020603050405020304" pitchFamily="18" charset="0"/>
              </a:rPr>
              <a:t>or </a:t>
            </a:r>
            <a:r>
              <a:rPr lang="en-US" sz="2600" b="1" i="1" dirty="0" smtClean="0">
                <a:solidFill>
                  <a:srgbClr val="FF0000"/>
                </a:solidFill>
                <a:latin typeface="Times New Roman" panose="02020603050405020304" pitchFamily="18" charset="0"/>
              </a:rPr>
              <a:t>stopping a moving ball come under frictional force</a:t>
            </a:r>
            <a:r>
              <a:rPr lang="en-US" sz="2600" dirty="0" smtClean="0">
                <a:solidFill>
                  <a:srgbClr val="000000"/>
                </a:solidFill>
                <a:latin typeface="Times New Roman" panose="02020603050405020304" pitchFamily="18" charset="0"/>
              </a:rPr>
              <a:t>.</a:t>
            </a:r>
          </a:p>
          <a:p>
            <a:pPr lvl="1"/>
            <a:endParaRPr lang="en-US" b="1" dirty="0" smtClean="0">
              <a:solidFill>
                <a:srgbClr val="000000"/>
              </a:solidFill>
              <a:latin typeface="Times New Roman" panose="02020603050405020304" pitchFamily="18" charset="0"/>
            </a:endParaRPr>
          </a:p>
          <a:p>
            <a:pPr marL="457200" lvl="1" indent="0">
              <a:buNone/>
            </a:pPr>
            <a:endParaRPr lang="en-US" b="1" dirty="0" smtClean="0">
              <a:solidFill>
                <a:srgbClr val="000000"/>
              </a:solidFill>
              <a:latin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8921929" y="1139281"/>
            <a:ext cx="2899956" cy="2283004"/>
          </a:xfrm>
          <a:prstGeom prst="rect">
            <a:avLst/>
          </a:prstGeom>
        </p:spPr>
      </p:pic>
      <p:pic>
        <p:nvPicPr>
          <p:cNvPr id="14" name="Picture 13"/>
          <p:cNvPicPr>
            <a:picLocks noChangeAspect="1"/>
          </p:cNvPicPr>
          <p:nvPr/>
        </p:nvPicPr>
        <p:blipFill>
          <a:blip r:embed="rId3"/>
          <a:stretch>
            <a:fillRect/>
          </a:stretch>
        </p:blipFill>
        <p:spPr>
          <a:xfrm>
            <a:off x="8921929" y="3511978"/>
            <a:ext cx="3056712" cy="2613277"/>
          </a:xfrm>
          <a:prstGeom prst="rect">
            <a:avLst/>
          </a:prstGeom>
        </p:spPr>
      </p:pic>
      <p:sp>
        <p:nvSpPr>
          <p:cNvPr id="16" name="Date Placeholder 15"/>
          <p:cNvSpPr>
            <a:spLocks noGrp="1"/>
          </p:cNvSpPr>
          <p:nvPr>
            <p:ph type="dt" sz="half" idx="10"/>
          </p:nvPr>
        </p:nvSpPr>
        <p:spPr/>
        <p:txBody>
          <a:bodyPr/>
          <a:lstStyle/>
          <a:p>
            <a:fld id="{5CCAC36C-1E24-415A-813C-E2BE409262D3}" type="datetime1">
              <a:rPr lang="en-US" smtClean="0"/>
              <a:t>13-Jan-20</a:t>
            </a:fld>
            <a:endParaRPr lang="en-US"/>
          </a:p>
        </p:txBody>
      </p:sp>
      <p:sp>
        <p:nvSpPr>
          <p:cNvPr id="17" name="Footer Placeholder 16"/>
          <p:cNvSpPr>
            <a:spLocks noGrp="1"/>
          </p:cNvSpPr>
          <p:nvPr>
            <p:ph type="ftr" sz="quarter" idx="11"/>
          </p:nvPr>
        </p:nvSpPr>
        <p:spPr/>
        <p:txBody>
          <a:bodyPr/>
          <a:lstStyle/>
          <a:p>
            <a:r>
              <a:rPr lang="en-US" smtClean="0"/>
              <a:t>General physics(phys1011) slide by Mrs.Jifar</a:t>
            </a:r>
            <a:endParaRPr lang="en-US"/>
          </a:p>
        </p:txBody>
      </p:sp>
      <p:sp>
        <p:nvSpPr>
          <p:cNvPr id="18" name="Slide Number Placeholder 17"/>
          <p:cNvSpPr>
            <a:spLocks noGrp="1"/>
          </p:cNvSpPr>
          <p:nvPr>
            <p:ph type="sldNum" sz="quarter" idx="12"/>
          </p:nvPr>
        </p:nvSpPr>
        <p:spPr/>
        <p:txBody>
          <a:bodyPr/>
          <a:lstStyle/>
          <a:p>
            <a:fld id="{6E646E9D-FDE0-4923-A883-46AC221E7923}" type="slidenum">
              <a:rPr lang="en-US" smtClean="0"/>
              <a:t>10</a:t>
            </a:fld>
            <a:endParaRPr lang="en-US"/>
          </a:p>
        </p:txBody>
      </p:sp>
      <p:graphicFrame>
        <p:nvGraphicFramePr>
          <p:cNvPr id="20" name="Diagram 19"/>
          <p:cNvGraphicFramePr/>
          <p:nvPr>
            <p:extLst>
              <p:ext uri="{D42A27DB-BD31-4B8C-83A1-F6EECF244321}">
                <p14:modId xmlns:p14="http://schemas.microsoft.com/office/powerpoint/2010/main" val="3989819070"/>
              </p:ext>
            </p:extLst>
          </p:nvPr>
        </p:nvGraphicFramePr>
        <p:xfrm>
          <a:off x="1685110" y="705394"/>
          <a:ext cx="8843553" cy="885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062032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fontScale="90000"/>
          </a:bodyPr>
          <a:lstStyle/>
          <a:p>
            <a:pPr algn="ctr"/>
            <a:r>
              <a:rPr lang="en-US" b="1" dirty="0">
                <a:solidFill>
                  <a:srgbClr val="000000"/>
                </a:solidFill>
                <a:latin typeface="Times New Roman" panose="02020603050405020304" pitchFamily="18" charset="0"/>
              </a:rPr>
              <a:t>Elasticity Moduli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54316"/>
                <a:ext cx="10857411" cy="5053557"/>
              </a:xfrm>
            </p:spPr>
            <p:txBody>
              <a:bodyPr>
                <a:normAutofit lnSpcReduction="10000"/>
              </a:bodyPr>
              <a:lstStyle/>
              <a:p>
                <a:r>
                  <a:rPr lang="en-US" b="1" i="1" dirty="0" smtClean="0">
                    <a:solidFill>
                      <a:srgbClr val="000000"/>
                    </a:solidFill>
                    <a:latin typeface="Times New Roman" panose="02020603050405020304" pitchFamily="18" charset="0"/>
                  </a:rPr>
                  <a:t>The </a:t>
                </a:r>
                <a:r>
                  <a:rPr lang="en-US" b="1" i="1" dirty="0">
                    <a:solidFill>
                      <a:srgbClr val="FF0000"/>
                    </a:solidFill>
                    <a:latin typeface="Times New Roman" panose="02020603050405020304" pitchFamily="18" charset="0"/>
                  </a:rPr>
                  <a:t>stress</a:t>
                </a:r>
                <a:r>
                  <a:rPr lang="en-US" b="1" i="1" dirty="0">
                    <a:solidFill>
                      <a:srgbClr val="000000"/>
                    </a:solidFill>
                    <a:latin typeface="Times New Roman" panose="02020603050405020304" pitchFamily="18" charset="0"/>
                  </a:rPr>
                  <a:t> will be proportional </a:t>
                </a:r>
                <a:r>
                  <a:rPr lang="en-US" dirty="0">
                    <a:solidFill>
                      <a:srgbClr val="000000"/>
                    </a:solidFill>
                    <a:latin typeface="Times New Roman" panose="02020603050405020304" pitchFamily="18" charset="0"/>
                  </a:rPr>
                  <a:t>to </a:t>
                </a:r>
                <a:r>
                  <a:rPr lang="en-US" b="1" i="1" dirty="0">
                    <a:solidFill>
                      <a:srgbClr val="FF0000"/>
                    </a:solidFill>
                    <a:latin typeface="Times New Roman" panose="02020603050405020304" pitchFamily="18" charset="0"/>
                  </a:rPr>
                  <a:t>the strain </a:t>
                </a:r>
                <a:r>
                  <a:rPr lang="en-US" dirty="0">
                    <a:solidFill>
                      <a:srgbClr val="000000"/>
                    </a:solidFill>
                    <a:latin typeface="Times New Roman" panose="02020603050405020304" pitchFamily="18" charset="0"/>
                  </a:rPr>
                  <a:t>if the stress is sufficiently small.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In </a:t>
                </a:r>
                <a:r>
                  <a:rPr lang="en-US" dirty="0">
                    <a:solidFill>
                      <a:srgbClr val="000000"/>
                    </a:solidFill>
                    <a:latin typeface="Times New Roman" panose="02020603050405020304" pitchFamily="18" charset="0"/>
                  </a:rPr>
                  <a:t>this regard, the proportionality constant known as </a:t>
                </a:r>
                <a:r>
                  <a:rPr lang="en-US" b="1" dirty="0">
                    <a:solidFill>
                      <a:srgbClr val="000000"/>
                    </a:solidFill>
                    <a:latin typeface="Times New Roman" panose="02020603050405020304" pitchFamily="18" charset="0"/>
                  </a:rPr>
                  <a:t>elastic modulus </a:t>
                </a:r>
                <a:r>
                  <a:rPr lang="en-US" dirty="0">
                    <a:solidFill>
                      <a:srgbClr val="000000"/>
                    </a:solidFill>
                    <a:latin typeface="Times New Roman" panose="02020603050405020304" pitchFamily="18" charset="0"/>
                  </a:rPr>
                  <a:t>depends on the </a:t>
                </a:r>
                <a:r>
                  <a:rPr lang="en-US" b="1" i="1" dirty="0">
                    <a:solidFill>
                      <a:srgbClr val="000000"/>
                    </a:solidFill>
                    <a:latin typeface="Times New Roman" panose="02020603050405020304" pitchFamily="18" charset="0"/>
                  </a:rPr>
                  <a:t>material being deformed</a:t>
                </a:r>
                <a:r>
                  <a:rPr lang="en-US" dirty="0">
                    <a:solidFill>
                      <a:srgbClr val="000000"/>
                    </a:solidFill>
                    <a:latin typeface="Times New Roman" panose="02020603050405020304" pitchFamily="18" charset="0"/>
                  </a:rPr>
                  <a:t> and </a:t>
                </a:r>
                <a:r>
                  <a:rPr lang="en-US" b="1" i="1" dirty="0">
                    <a:solidFill>
                      <a:srgbClr val="000000"/>
                    </a:solidFill>
                    <a:latin typeface="Times New Roman" panose="02020603050405020304" pitchFamily="18" charset="0"/>
                  </a:rPr>
                  <a:t>on the nature of the deformation. </a:t>
                </a:r>
                <a:endParaRPr lang="en-US" b="1" i="1"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𝑠𝑡𝑟𝑒𝑠𝑠</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𝑠𝑡𝑟𝑎𝑖𝑛</m:t>
                      </m:r>
                      <m:r>
                        <a:rPr lang="en-US" b="0" i="1" smtClean="0">
                          <a:latin typeface="Cambria Math" panose="02040503050406030204" pitchFamily="18" charset="0"/>
                          <a:ea typeface="Cambria Math" panose="02040503050406030204" pitchFamily="18" charset="0"/>
                        </a:rPr>
                        <m:t> </m:t>
                      </m:r>
                    </m:oMath>
                  </m:oMathPara>
                </a14:m>
                <a:endParaRPr lang="en-US" b="0"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𝒔𝒕𝒓𝒆𝒔𝒔</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𝒆𝒍𝒂𝒔𝒕𝒊𝒄</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𝒎𝒐𝒅𝒖𝒍𝒖𝒔</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𝒔𝒕𝒓𝒂𝒊𝒏</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𝟑</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𝟖</m:t>
                      </m:r>
                    </m:oMath>
                  </m:oMathPara>
                </a14:m>
                <a:endParaRPr lang="en-US" b="1" dirty="0" smtClean="0">
                  <a:solidFill>
                    <a:srgbClr val="FF0000"/>
                  </a:solidFill>
                </a:endParaRPr>
              </a:p>
              <a:p>
                <a:r>
                  <a:rPr lang="en-US" dirty="0">
                    <a:solidFill>
                      <a:srgbClr val="000000"/>
                    </a:solidFill>
                    <a:latin typeface="Times New Roman" panose="02020603050405020304" pitchFamily="18" charset="0"/>
                  </a:rPr>
                  <a:t>This relationship between stress and strain is </a:t>
                </a:r>
                <a:r>
                  <a:rPr lang="en-US" dirty="0" smtClean="0">
                    <a:solidFill>
                      <a:srgbClr val="000000"/>
                    </a:solidFill>
                    <a:latin typeface="Times New Roman" panose="02020603050405020304" pitchFamily="18" charset="0"/>
                  </a:rPr>
                  <a:t>similar </a:t>
                </a:r>
                <a:r>
                  <a:rPr lang="en-US" dirty="0">
                    <a:solidFill>
                      <a:srgbClr val="000000"/>
                    </a:solidFill>
                    <a:latin typeface="Times New Roman" panose="02020603050405020304" pitchFamily="18" charset="0"/>
                  </a:rPr>
                  <a:t>to </a:t>
                </a:r>
                <a:r>
                  <a:rPr lang="en-US" b="1" i="1" dirty="0" smtClean="0">
                    <a:solidFill>
                      <a:srgbClr val="00B0F0"/>
                    </a:solidFill>
                    <a:latin typeface="Times New Roman" panose="02020603050405020304" pitchFamily="18" charset="0"/>
                  </a:rPr>
                  <a:t>Hooke‘s law </a:t>
                </a:r>
                <a:r>
                  <a:rPr lang="en-US" b="1" i="1" dirty="0" smtClean="0">
                    <a:solidFill>
                      <a:srgbClr val="00B0F0"/>
                    </a:solidFill>
                    <a:latin typeface="Cambria Math" panose="02040503050406030204" pitchFamily="18" charset="0"/>
                  </a:rPr>
                  <a:t>(</a:t>
                </a:r>
                <a14:m>
                  <m:oMath xmlns:m="http://schemas.openxmlformats.org/officeDocument/2006/math">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𝑭</m:t>
                        </m:r>
                      </m:e>
                      <m:sub>
                        <m:r>
                          <a:rPr lang="en-US" b="1" i="1" smtClean="0">
                            <a:solidFill>
                              <a:srgbClr val="00B0F0"/>
                            </a:solidFill>
                            <a:latin typeface="Cambria Math" panose="02040503050406030204" pitchFamily="18" charset="0"/>
                          </a:rPr>
                          <m:t>𝒔</m:t>
                        </m:r>
                      </m:sub>
                    </m:sSub>
                    <m:r>
                      <a:rPr lang="en-US" b="1" i="1" smtClean="0">
                        <a:solidFill>
                          <a:srgbClr val="00B0F0"/>
                        </a:solidFill>
                        <a:latin typeface="Cambria Math" panose="02040503050406030204" pitchFamily="18" charset="0"/>
                      </a:rPr>
                      <m:t>=−</m:t>
                    </m:r>
                    <m:r>
                      <a:rPr lang="en-US" b="1" i="1" smtClean="0">
                        <a:solidFill>
                          <a:srgbClr val="00B0F0"/>
                        </a:solidFill>
                        <a:latin typeface="Cambria Math" panose="02040503050406030204" pitchFamily="18" charset="0"/>
                      </a:rPr>
                      <m:t>𝒌</m:t>
                    </m:r>
                    <m:r>
                      <a:rPr lang="en-US" b="1" i="1" smtClean="0">
                        <a:solidFill>
                          <a:srgbClr val="00B0F0"/>
                        </a:solidFill>
                        <a:latin typeface="Cambria Math" panose="02040503050406030204" pitchFamily="18" charset="0"/>
                      </a:rPr>
                      <m:t>∆</m:t>
                    </m:r>
                    <m:r>
                      <a:rPr lang="en-US" b="1" i="1" smtClean="0">
                        <a:solidFill>
                          <a:srgbClr val="00B0F0"/>
                        </a:solidFill>
                        <a:latin typeface="Cambria Math" panose="02040503050406030204" pitchFamily="18" charset="0"/>
                      </a:rPr>
                      <m:t>𝒙</m:t>
                    </m:r>
                  </m:oMath>
                </a14:m>
                <a:r>
                  <a:rPr lang="en-US" b="1" i="1" dirty="0" smtClean="0">
                    <a:solidFill>
                      <a:srgbClr val="00B0F0"/>
                    </a:solidFill>
                    <a:latin typeface="Cambria Math" panose="02040503050406030204" pitchFamily="18" charset="0"/>
                  </a:rPr>
                  <a:t> </a:t>
                </a:r>
                <a:r>
                  <a:rPr lang="en-US" b="1" i="1" dirty="0">
                    <a:solidFill>
                      <a:srgbClr val="00B0F0"/>
                    </a:solidFill>
                    <a:latin typeface="Cambria Math" panose="02040503050406030204" pitchFamily="18" charset="0"/>
                  </a:rPr>
                  <a:t>)</a:t>
                </a:r>
                <a:r>
                  <a:rPr lang="en-US" dirty="0">
                    <a:solidFill>
                      <a:srgbClr val="000000"/>
                    </a:solidFill>
                    <a:latin typeface="Times New Roman" panose="02020603050405020304" pitchFamily="18" charset="0"/>
                  </a:rPr>
                  <a:t>, relationship between force and extension of a spring.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elastic modulus is </a:t>
                </a:r>
                <a:r>
                  <a:rPr lang="en-US" dirty="0" smtClean="0">
                    <a:solidFill>
                      <a:srgbClr val="000000"/>
                    </a:solidFill>
                    <a:latin typeface="Times New Roman" panose="02020603050405020304" pitchFamily="18" charset="0"/>
                  </a:rPr>
                  <a:t>similar </a:t>
                </a:r>
                <a:r>
                  <a:rPr lang="en-US" dirty="0">
                    <a:solidFill>
                      <a:srgbClr val="000000"/>
                    </a:solidFill>
                    <a:latin typeface="Times New Roman" panose="02020603050405020304" pitchFamily="18" charset="0"/>
                  </a:rPr>
                  <a:t>to a spring constant</a:t>
                </a:r>
                <a:r>
                  <a:rPr lang="en-US" dirty="0" smtClean="0">
                    <a:solidFill>
                      <a:srgbClr val="000000"/>
                    </a:solidFill>
                    <a:latin typeface="Times New Roman" panose="02020603050405020304" pitchFamily="18" charset="0"/>
                  </a:rPr>
                  <a:t>.</a:t>
                </a:r>
              </a:p>
              <a:p>
                <a:r>
                  <a:rPr lang="en-US" b="1" dirty="0" smtClean="0">
                    <a:solidFill>
                      <a:srgbClr val="FF0000"/>
                    </a:solidFill>
                    <a:latin typeface="Times New Roman" panose="02020603050405020304" pitchFamily="18" charset="0"/>
                  </a:rPr>
                  <a:t>Generally as stress increase, strain increase, </a:t>
                </a:r>
                <a:r>
                  <a:rPr lang="en-US" b="1" dirty="0" smtClean="0">
                    <a:solidFill>
                      <a:srgbClr val="000000"/>
                    </a:solidFill>
                    <a:latin typeface="Times New Roman" panose="02020603050405020304" pitchFamily="18" charset="0"/>
                  </a:rPr>
                  <a:t>as spring force increase change in displacement increase.</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54316"/>
                <a:ext cx="10857411" cy="5053557"/>
              </a:xfrm>
              <a:blipFill>
                <a:blip r:embed="rId2"/>
                <a:stretch>
                  <a:fillRect l="-1011" t="-2895" r="-3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100</a:t>
            </a:fld>
            <a:endParaRPr lang="en-US"/>
          </a:p>
        </p:txBody>
      </p:sp>
    </p:spTree>
    <p:extLst>
      <p:ext uri="{BB962C8B-B14F-4D97-AF65-F5344CB8AC3E}">
        <p14:creationId xmlns:p14="http://schemas.microsoft.com/office/powerpoint/2010/main" val="7713797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91" y="260623"/>
            <a:ext cx="10752909" cy="840150"/>
          </a:xfrm>
          <a:prstGeom prst="ellipse">
            <a:avLst/>
          </a:prstGeom>
        </p:spPr>
        <p:style>
          <a:lnRef idx="2">
            <a:schemeClr val="accent1"/>
          </a:lnRef>
          <a:fillRef idx="1">
            <a:schemeClr val="lt1"/>
          </a:fillRef>
          <a:effectRef idx="0">
            <a:schemeClr val="accent1"/>
          </a:effectRef>
          <a:fontRef idx="minor">
            <a:schemeClr val="dk1"/>
          </a:fontRef>
        </p:style>
        <p:txBody>
          <a:bodyPr>
            <a:noAutofit/>
          </a:bodyPr>
          <a:lstStyle/>
          <a:p>
            <a:pPr algn="ctr"/>
            <a:r>
              <a:rPr lang="en-US" sz="2800" b="1" i="1" dirty="0">
                <a:solidFill>
                  <a:srgbClr val="00B0F0"/>
                </a:solidFill>
                <a:latin typeface="Times New Roman" panose="02020603050405020304" pitchFamily="18" charset="0"/>
              </a:rPr>
              <a:t>Corresponding to the three types of strains, there are three types of elastic module. </a:t>
            </a:r>
            <a:endParaRPr lang="en-US" sz="3600" b="1" i="1" dirty="0">
              <a:solidFill>
                <a:srgbClr val="00B0F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0891" y="1280160"/>
                <a:ext cx="11220995" cy="4896803"/>
              </a:xfrm>
            </p:spPr>
            <p:txBody>
              <a:bodyPr/>
              <a:lstStyle/>
              <a:p>
                <a:pPr marL="514350" indent="-514350">
                  <a:buFont typeface="+mj-lt"/>
                  <a:buAutoNum type="arabicPeriod"/>
                </a:pPr>
                <a:r>
                  <a:rPr lang="en-US" b="1" i="1" dirty="0" smtClean="0">
                    <a:solidFill>
                      <a:srgbClr val="FF0000"/>
                    </a:solidFill>
                    <a:latin typeface="Times New Roman" panose="02020603050405020304" pitchFamily="18" charset="0"/>
                  </a:rPr>
                  <a:t>Young‘s Modulus(Y): </a:t>
                </a:r>
                <a:r>
                  <a:rPr lang="en-US" dirty="0">
                    <a:solidFill>
                      <a:srgbClr val="000000"/>
                    </a:solidFill>
                    <a:latin typeface="Times New Roman" panose="02020603050405020304" pitchFamily="18" charset="0"/>
                  </a:rPr>
                  <a:t>is the </a:t>
                </a:r>
                <a:r>
                  <a:rPr lang="en-US" i="1" dirty="0">
                    <a:solidFill>
                      <a:srgbClr val="000000"/>
                    </a:solidFill>
                    <a:latin typeface="Times New Roman" panose="02020603050405020304" pitchFamily="18" charset="0"/>
                  </a:rPr>
                  <a:t>ratio of the tensile stress to the tensile strain</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It </a:t>
                </a:r>
                <a:r>
                  <a:rPr lang="en-US" i="1" dirty="0">
                    <a:solidFill>
                      <a:srgbClr val="000000"/>
                    </a:solidFill>
                    <a:latin typeface="Times New Roman" panose="02020603050405020304" pitchFamily="18" charset="0"/>
                  </a:rPr>
                  <a:t>measures the resistance of a solid to a change in its length and typically used to characterize a rod or wire stressed under either tension or compression.</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Note </a:t>
                </a:r>
                <a:r>
                  <a:rPr lang="en-US" dirty="0">
                    <a:solidFill>
                      <a:srgbClr val="000000"/>
                    </a:solidFill>
                    <a:latin typeface="Times New Roman" panose="02020603050405020304" pitchFamily="18" charset="0"/>
                  </a:rPr>
                  <a:t>that because strain is a dimensionless quantity, Y has units of force per unit area.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Typical </a:t>
                </a:r>
                <a:r>
                  <a:rPr lang="en-US" dirty="0">
                    <a:solidFill>
                      <a:srgbClr val="000000"/>
                    </a:solidFill>
                    <a:latin typeface="Times New Roman" panose="02020603050405020304" pitchFamily="18" charset="0"/>
                  </a:rPr>
                  <a:t>values are given in Table 3.1. Experiments show (a) that for a fixed applied force, the change in length is proportional to the original length and (b) that the force necessary to produce a given strain is proportional to the cross-sectional area</a:t>
                </a:r>
                <a:r>
                  <a:rPr lang="en-US" dirty="0" smtClean="0">
                    <a:solidFill>
                      <a:srgbClr val="000000"/>
                    </a:solidFill>
                    <a:latin typeface="Times New Roman" panose="02020603050405020304" pitchFamily="18" charset="0"/>
                  </a:rPr>
                  <a:t>.</a:t>
                </a:r>
              </a:p>
              <a:p>
                <a:pPr marL="457200" lvl="1" indent="0" algn="ctr">
                  <a:buNone/>
                </a:pPr>
                <a14:m>
                  <m:oMath xmlns:m="http://schemas.openxmlformats.org/officeDocument/2006/math">
                    <m:r>
                      <a:rPr lang="en-US" b="0" i="1" smtClean="0">
                        <a:solidFill>
                          <a:srgbClr val="FF0000"/>
                        </a:solidFill>
                        <a:latin typeface="Cambria Math" panose="02040503050406030204" pitchFamily="18" charset="0"/>
                      </a:rPr>
                      <m:t>𝑌</m:t>
                    </m:r>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𝑡𝑒𝑛𝑠𝑖𝑙𝑒</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𝑠𝑡𝑟𝑒𝑠𝑠</m:t>
                        </m:r>
                      </m:num>
                      <m:den>
                        <m:r>
                          <a:rPr lang="en-US" b="0" i="1" smtClean="0">
                            <a:solidFill>
                              <a:srgbClr val="FF0000"/>
                            </a:solidFill>
                            <a:latin typeface="Cambria Math" panose="02040503050406030204" pitchFamily="18" charset="0"/>
                          </a:rPr>
                          <m:t>𝑡𝑒𝑛𝑠𝑖𝑙𝑒</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𝑠𝑡𝑟𝑎𝑖𝑛</m:t>
                        </m:r>
                        <m:r>
                          <a:rPr lang="en-US" b="0" i="1" smtClean="0">
                            <a:solidFill>
                              <a:srgbClr val="FF0000"/>
                            </a:solidFill>
                            <a:latin typeface="Cambria Math" panose="02040503050406030204" pitchFamily="18" charset="0"/>
                          </a:rPr>
                          <m:t> </m:t>
                        </m:r>
                      </m:den>
                    </m:f>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f>
                          <m:fPr>
                            <m:type m:val="skw"/>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𝐹</m:t>
                                </m:r>
                              </m:e>
                              <m:sub>
                                <m:r>
                                  <a:rPr lang="en-US" b="0" i="1" smtClean="0">
                                    <a:solidFill>
                                      <a:srgbClr val="FF0000"/>
                                    </a:solidFill>
                                    <a:latin typeface="Cambria Math" panose="02040503050406030204" pitchFamily="18" charset="0"/>
                                  </a:rPr>
                                  <m:t>⊥</m:t>
                                </m:r>
                              </m:sub>
                            </m:sSub>
                          </m:num>
                          <m:den>
                            <m:r>
                              <a:rPr lang="en-US" b="0" i="1" smtClean="0">
                                <a:solidFill>
                                  <a:srgbClr val="FF0000"/>
                                </a:solidFill>
                                <a:latin typeface="Cambria Math" panose="02040503050406030204" pitchFamily="18" charset="0"/>
                              </a:rPr>
                              <m:t>𝐴</m:t>
                            </m:r>
                          </m:den>
                        </m:f>
                      </m:num>
                      <m:den>
                        <m:f>
                          <m:fPr>
                            <m:type m:val="lin"/>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𝑙</m:t>
                            </m:r>
                          </m:num>
                          <m:den>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𝑙</m:t>
                                </m:r>
                              </m:e>
                              <m:sub>
                                <m:r>
                                  <a:rPr lang="en-US" b="0" i="1" smtClean="0">
                                    <a:solidFill>
                                      <a:srgbClr val="FF0000"/>
                                    </a:solidFill>
                                    <a:latin typeface="Cambria Math" panose="02040503050406030204" pitchFamily="18" charset="0"/>
                                  </a:rPr>
                                  <m:t>0</m:t>
                                </m:r>
                              </m:sub>
                            </m:sSub>
                          </m:den>
                        </m:f>
                      </m:den>
                    </m:f>
                  </m:oMath>
                </a14:m>
                <a:r>
                  <a:rPr lang="en-US" dirty="0" smtClean="0">
                    <a:solidFill>
                      <a:srgbClr val="FF0000"/>
                    </a:solidFill>
                  </a:rPr>
                  <a:t>………………………………3.9</a:t>
                </a:r>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0891" y="1280160"/>
                <a:ext cx="11220995" cy="4896803"/>
              </a:xfrm>
              <a:blipFill>
                <a:blip r:embed="rId2"/>
                <a:stretch>
                  <a:fillRect l="-978" t="-2117" r="-152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101</a:t>
            </a:fld>
            <a:endParaRPr lang="en-US"/>
          </a:p>
        </p:txBody>
      </p:sp>
    </p:spTree>
    <p:extLst>
      <p:ext uri="{BB962C8B-B14F-4D97-AF65-F5344CB8AC3E}">
        <p14:creationId xmlns:p14="http://schemas.microsoft.com/office/powerpoint/2010/main" val="11306002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57646"/>
                <a:ext cx="10515600" cy="5598704"/>
              </a:xfrm>
            </p:spPr>
            <p:txBody>
              <a:bodyPr/>
              <a:lstStyle/>
              <a:p>
                <a:pPr marL="0" indent="0">
                  <a:buNone/>
                </a:pPr>
                <a:r>
                  <a:rPr lang="en-US" b="1" i="1" dirty="0" smtClean="0">
                    <a:solidFill>
                      <a:srgbClr val="FF0000"/>
                    </a:solidFill>
                    <a:latin typeface="Times New Roman" panose="02020603050405020304" pitchFamily="18" charset="0"/>
                  </a:rPr>
                  <a:t>2. Shear </a:t>
                </a:r>
                <a:r>
                  <a:rPr lang="en-US" b="1" i="1" dirty="0">
                    <a:solidFill>
                      <a:srgbClr val="FF0000"/>
                    </a:solidFill>
                    <a:latin typeface="Times New Roman" panose="02020603050405020304" pitchFamily="18" charset="0"/>
                  </a:rPr>
                  <a:t>Modulus (S): </a:t>
                </a:r>
                <a:r>
                  <a:rPr lang="en-US" dirty="0">
                    <a:solidFill>
                      <a:srgbClr val="000000"/>
                    </a:solidFill>
                    <a:latin typeface="Times New Roman" panose="02020603050405020304" pitchFamily="18" charset="0"/>
                  </a:rPr>
                  <a:t>with units of Pascal, </a:t>
                </a:r>
                <a:r>
                  <a:rPr lang="en-US" b="1" i="1" dirty="0">
                    <a:solidFill>
                      <a:srgbClr val="000000"/>
                    </a:solidFill>
                    <a:latin typeface="Times New Roman" panose="02020603050405020304" pitchFamily="18" charset="0"/>
                  </a:rPr>
                  <a:t>is the ratio of shear stress to shear strain</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It </a:t>
                </a:r>
                <a:r>
                  <a:rPr lang="en-US" i="1" dirty="0">
                    <a:solidFill>
                      <a:srgbClr val="000000"/>
                    </a:solidFill>
                    <a:latin typeface="Times New Roman" panose="02020603050405020304" pitchFamily="18" charset="0"/>
                  </a:rPr>
                  <a:t>is the measure of the resistance to motion of the planes within a solid parallel to each other.</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A </a:t>
                </a:r>
                <a:r>
                  <a:rPr lang="en-US" dirty="0">
                    <a:solidFill>
                      <a:srgbClr val="000000"/>
                    </a:solidFill>
                    <a:latin typeface="Times New Roman" panose="02020603050405020304" pitchFamily="18" charset="0"/>
                  </a:rPr>
                  <a:t>material having a large shear modulus is difficult to bend.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Like </a:t>
                </a:r>
                <a:r>
                  <a:rPr lang="en-US" dirty="0">
                    <a:solidFill>
                      <a:srgbClr val="000000"/>
                    </a:solidFill>
                    <a:latin typeface="Times New Roman" panose="02020603050405020304" pitchFamily="18" charset="0"/>
                  </a:rPr>
                  <a:t>Young‘s modulus, the unit of shear modulus is the ratio of that for force to that for </a:t>
                </a:r>
                <a:r>
                  <a:rPr lang="en-US" dirty="0" smtClean="0">
                    <a:solidFill>
                      <a:srgbClr val="000000"/>
                    </a:solidFill>
                    <a:latin typeface="Times New Roman" panose="02020603050405020304" pitchFamily="18" charset="0"/>
                  </a:rPr>
                  <a:t>area.</a:t>
                </a:r>
              </a:p>
              <a:p>
                <a:pPr marL="0" indent="0" algn="ctr">
                  <a:buNone/>
                </a:pPr>
                <a14:m>
                  <m:oMath xmlns:m="http://schemas.openxmlformats.org/officeDocument/2006/math">
                    <m:r>
                      <a:rPr lang="en-US" b="0" i="1" smtClean="0">
                        <a:solidFill>
                          <a:srgbClr val="FF0000"/>
                        </a:solidFill>
                        <a:latin typeface="Cambria Math" panose="02040503050406030204" pitchFamily="18" charset="0"/>
                      </a:rPr>
                      <m:t>𝑆</m:t>
                    </m:r>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𝑠h𝑒𝑎𝑟</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𝑠𝑡𝑟𝑒𝑠𝑠</m:t>
                        </m:r>
                      </m:num>
                      <m:den>
                        <m:r>
                          <a:rPr lang="en-US" b="0" i="1" smtClean="0">
                            <a:solidFill>
                              <a:srgbClr val="FF0000"/>
                            </a:solidFill>
                            <a:latin typeface="Cambria Math" panose="02040503050406030204" pitchFamily="18" charset="0"/>
                          </a:rPr>
                          <m:t>𝑠h𝑒𝑎𝑟</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𝑠𝑡𝑟𝑎𝑖𝑛</m:t>
                        </m:r>
                        <m:r>
                          <a:rPr lang="en-US" i="1">
                            <a:solidFill>
                              <a:srgbClr val="FF0000"/>
                            </a:solidFill>
                            <a:latin typeface="Cambria Math" panose="02040503050406030204" pitchFamily="18" charset="0"/>
                          </a:rPr>
                          <m:t> </m:t>
                        </m:r>
                      </m:den>
                    </m:f>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f>
                          <m:fPr>
                            <m:type m:val="skw"/>
                            <m:ctrlPr>
                              <a:rPr lang="en-US" i="1">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𝐹</m:t>
                                </m:r>
                              </m:e>
                              <m:sub>
                                <m:r>
                                  <a:rPr lang="en-US" b="0" i="1" smtClean="0">
                                    <a:solidFill>
                                      <a:srgbClr val="FF0000"/>
                                    </a:solidFill>
                                    <a:latin typeface="Cambria Math" panose="02040503050406030204" pitchFamily="18" charset="0"/>
                                  </a:rPr>
                                  <m:t>||</m:t>
                                </m:r>
                              </m:sub>
                            </m:sSub>
                          </m:num>
                          <m:den>
                            <m:r>
                              <a:rPr lang="en-US" i="1">
                                <a:solidFill>
                                  <a:srgbClr val="FF0000"/>
                                </a:solidFill>
                                <a:latin typeface="Cambria Math" panose="02040503050406030204" pitchFamily="18" charset="0"/>
                              </a:rPr>
                              <m:t>𝐴</m:t>
                            </m:r>
                          </m:den>
                        </m:f>
                      </m:num>
                      <m:den>
                        <m:f>
                          <m:fPr>
                            <m:type m:val="lin"/>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𝑥</m:t>
                            </m:r>
                          </m:num>
                          <m:den>
                            <m:r>
                              <a:rPr lang="en-US" b="0" i="1" smtClean="0">
                                <a:solidFill>
                                  <a:srgbClr val="FF0000"/>
                                </a:solidFill>
                                <a:latin typeface="Cambria Math" panose="02040503050406030204" pitchFamily="18" charset="0"/>
                              </a:rPr>
                              <m:t>h</m:t>
                            </m:r>
                          </m:den>
                        </m:f>
                      </m:den>
                    </m:f>
                  </m:oMath>
                </a14:m>
                <a:r>
                  <a:rPr lang="en-US" dirty="0" smtClean="0"/>
                  <a:t>…………………………3.10</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57646"/>
                <a:ext cx="10515600" cy="5598704"/>
              </a:xfrm>
              <a:blipFill>
                <a:blip r:embed="rId2"/>
                <a:stretch>
                  <a:fillRect l="-1217" t="-185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102</a:t>
            </a:fld>
            <a:endParaRPr lang="en-US"/>
          </a:p>
        </p:txBody>
      </p:sp>
    </p:spTree>
    <p:extLst>
      <p:ext uri="{BB962C8B-B14F-4D97-AF65-F5344CB8AC3E}">
        <p14:creationId xmlns:p14="http://schemas.microsoft.com/office/powerpoint/2010/main" val="14001889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2331" y="636905"/>
                <a:ext cx="10881360" cy="5620204"/>
              </a:xfrm>
            </p:spPr>
            <p:txBody>
              <a:bodyPr/>
              <a:lstStyle/>
              <a:p>
                <a:pPr marL="0" indent="0">
                  <a:buNone/>
                </a:pPr>
                <a:r>
                  <a:rPr lang="en-US" b="1" i="1" dirty="0" smtClean="0">
                    <a:solidFill>
                      <a:srgbClr val="FF0000"/>
                    </a:solidFill>
                    <a:latin typeface="Times New Roman" panose="02020603050405020304" pitchFamily="18" charset="0"/>
                  </a:rPr>
                  <a:t>3. Bulk </a:t>
                </a:r>
                <a:r>
                  <a:rPr lang="en-US" b="1" i="1" dirty="0">
                    <a:solidFill>
                      <a:srgbClr val="FF0000"/>
                    </a:solidFill>
                    <a:latin typeface="Times New Roman" panose="02020603050405020304" pitchFamily="18" charset="0"/>
                  </a:rPr>
                  <a:t>Modulus</a:t>
                </a:r>
                <a:r>
                  <a:rPr lang="en-US" i="1" dirty="0">
                    <a:solidFill>
                      <a:srgbClr val="FF0000"/>
                    </a:solidFill>
                    <a:latin typeface="Times New Roman" panose="02020603050405020304" pitchFamily="18" charset="0"/>
                  </a:rPr>
                  <a:t>: </a:t>
                </a:r>
                <a:r>
                  <a:rPr lang="en-US" dirty="0">
                    <a:solidFill>
                      <a:srgbClr val="000000"/>
                    </a:solidFill>
                    <a:latin typeface="Times New Roman" panose="02020603050405020304" pitchFamily="18" charset="0"/>
                  </a:rPr>
                  <a:t>its SI unit is Pascal, </a:t>
                </a:r>
                <a:r>
                  <a:rPr lang="en-US" b="1" i="1" dirty="0">
                    <a:solidFill>
                      <a:srgbClr val="000000"/>
                    </a:solidFill>
                    <a:latin typeface="Times New Roman" panose="02020603050405020304" pitchFamily="18" charset="0"/>
                  </a:rPr>
                  <a:t>is the ratio of the volume stress to the volume strain.</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Bulk </a:t>
                </a:r>
                <a:r>
                  <a:rPr lang="en-US" dirty="0">
                    <a:solidFill>
                      <a:srgbClr val="000000"/>
                    </a:solidFill>
                    <a:latin typeface="Times New Roman" panose="02020603050405020304" pitchFamily="18" charset="0"/>
                  </a:rPr>
                  <a:t>modulus measures the resistance of solids or liquids to changes in their volume.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A </a:t>
                </a:r>
                <a:r>
                  <a:rPr lang="en-US" dirty="0">
                    <a:solidFill>
                      <a:srgbClr val="000000"/>
                    </a:solidFill>
                    <a:latin typeface="Times New Roman" panose="02020603050405020304" pitchFamily="18" charset="0"/>
                  </a:rPr>
                  <a:t>material having a large bulk modulus doesn‘t compress easily.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Note </a:t>
                </a:r>
                <a:r>
                  <a:rPr lang="en-US" dirty="0">
                    <a:solidFill>
                      <a:srgbClr val="000000"/>
                    </a:solidFill>
                    <a:latin typeface="Times New Roman" panose="02020603050405020304" pitchFamily="18" charset="0"/>
                  </a:rPr>
                  <a:t>that a negative sign is included in this defining equation so that B is always positive.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An </a:t>
                </a:r>
                <a:r>
                  <a:rPr lang="en-US" b="1" i="1" dirty="0">
                    <a:solidFill>
                      <a:srgbClr val="000000"/>
                    </a:solidFill>
                    <a:latin typeface="Times New Roman" panose="02020603050405020304" pitchFamily="18" charset="0"/>
                  </a:rPr>
                  <a:t>increase in pressure (positive ΔP)</a:t>
                </a:r>
                <a:r>
                  <a:rPr lang="en-US" dirty="0">
                    <a:solidFill>
                      <a:srgbClr val="000000"/>
                    </a:solidFill>
                    <a:latin typeface="Times New Roman" panose="02020603050405020304" pitchFamily="18" charset="0"/>
                  </a:rPr>
                  <a:t> causes a </a:t>
                </a:r>
                <a:r>
                  <a:rPr lang="en-US" b="1" i="1" dirty="0">
                    <a:solidFill>
                      <a:srgbClr val="000000"/>
                    </a:solidFill>
                    <a:latin typeface="Times New Roman" panose="02020603050405020304" pitchFamily="18" charset="0"/>
                  </a:rPr>
                  <a:t>decrease in volume negative ΔV) and vice versa </a:t>
                </a:r>
                <a:endParaRPr lang="en-US" b="1" i="1" dirty="0" smtClean="0">
                  <a:solidFill>
                    <a:srgbClr val="000000"/>
                  </a:solidFill>
                  <a:latin typeface="Times New Roman" panose="02020603050405020304" pitchFamily="18" charset="0"/>
                </a:endParaRPr>
              </a:p>
              <a:p>
                <a:pPr marL="457200" lvl="1" indent="0" algn="ctr">
                  <a:buNone/>
                </a:pPr>
                <a14:m>
                  <m:oMath xmlns:m="http://schemas.openxmlformats.org/officeDocument/2006/math">
                    <m:r>
                      <a:rPr lang="en-US" b="0" i="1" smtClean="0">
                        <a:solidFill>
                          <a:srgbClr val="FF0000"/>
                        </a:solidFill>
                        <a:latin typeface="Cambria Math" panose="02040503050406030204" pitchFamily="18" charset="0"/>
                      </a:rPr>
                      <m:t>𝐵</m:t>
                    </m:r>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𝑉𝑜𝑙𝑢𝑚𝑒</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𝑠𝑡𝑟𝑒𝑠𝑠</m:t>
                        </m:r>
                      </m:num>
                      <m:den>
                        <m:r>
                          <a:rPr lang="en-US" b="0" i="1" smtClean="0">
                            <a:solidFill>
                              <a:srgbClr val="FF0000"/>
                            </a:solidFill>
                            <a:latin typeface="Cambria Math" panose="02040503050406030204" pitchFamily="18" charset="0"/>
                          </a:rPr>
                          <m:t>𝑉𝑜𝑙𝑢𝑚𝑒</m:t>
                        </m:r>
                        <m:r>
                          <a:rPr lang="en-US" b="0" i="1" smtClean="0">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𝑠𝑡𝑟𝑎𝑖𝑛</m:t>
                        </m:r>
                        <m:r>
                          <a:rPr lang="en-US" i="1">
                            <a:solidFill>
                              <a:srgbClr val="FF0000"/>
                            </a:solidFill>
                            <a:latin typeface="Cambria Math" panose="02040503050406030204" pitchFamily="18" charset="0"/>
                          </a:rPr>
                          <m:t> </m:t>
                        </m:r>
                      </m:den>
                    </m:f>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m:t>
                        </m:r>
                        <m:f>
                          <m:fPr>
                            <m:type m:val="skw"/>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𝐹</m:t>
                            </m:r>
                          </m:num>
                          <m:den>
                            <m:r>
                              <a:rPr lang="en-US" i="1">
                                <a:solidFill>
                                  <a:srgbClr val="FF0000"/>
                                </a:solidFill>
                                <a:latin typeface="Cambria Math" panose="02040503050406030204" pitchFamily="18" charset="0"/>
                              </a:rPr>
                              <m:t>𝐴</m:t>
                            </m:r>
                          </m:den>
                        </m:f>
                      </m:num>
                      <m:den>
                        <m:f>
                          <m:fPr>
                            <m:type m:val="lin"/>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𝑉</m:t>
                            </m:r>
                          </m:num>
                          <m:den>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𝑉</m:t>
                                </m:r>
                              </m:e>
                              <m:sub>
                                <m:r>
                                  <a:rPr lang="en-US" b="0" i="1" smtClean="0">
                                    <a:solidFill>
                                      <a:srgbClr val="FF0000"/>
                                    </a:solidFill>
                                    <a:latin typeface="Cambria Math" panose="02040503050406030204" pitchFamily="18" charset="0"/>
                                  </a:rPr>
                                  <m:t>0</m:t>
                                </m:r>
                              </m:sub>
                            </m:sSub>
                          </m:den>
                        </m:f>
                      </m:den>
                    </m:f>
                    <m:r>
                      <a:rPr lang="en-US" b="0" i="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num>
                      <m:den>
                        <m:f>
                          <m:fPr>
                            <m:type m:val="lin"/>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𝑉</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0</m:t>
                                </m:r>
                              </m:sub>
                            </m:sSub>
                          </m:den>
                        </m:f>
                      </m:den>
                    </m:f>
                  </m:oMath>
                </a14:m>
                <a:r>
                  <a:rPr lang="en-US" dirty="0" smtClean="0"/>
                  <a:t>…………………………</a:t>
                </a:r>
                <a:r>
                  <a:rPr lang="en-US" dirty="0"/>
                  <a:t>3.10</a:t>
                </a:r>
              </a:p>
              <a:p>
                <a:pPr lvl="1"/>
                <a:r>
                  <a:rPr lang="en-US" dirty="0">
                    <a:solidFill>
                      <a:srgbClr val="000000"/>
                    </a:solidFill>
                    <a:latin typeface="Times New Roman" panose="02020603050405020304" pitchFamily="18" charset="0"/>
                  </a:rPr>
                  <a:t>A negative sign is inserted in this defining equation so that </a:t>
                </a:r>
                <a:r>
                  <a:rPr lang="en-US" dirty="0">
                    <a:solidFill>
                      <a:srgbClr val="FF0000"/>
                    </a:solidFill>
                    <a:latin typeface="Times New Roman" panose="02020603050405020304" pitchFamily="18" charset="0"/>
                  </a:rPr>
                  <a:t>B </a:t>
                </a:r>
                <a:r>
                  <a:rPr lang="en-US" dirty="0">
                    <a:solidFill>
                      <a:srgbClr val="000000"/>
                    </a:solidFill>
                    <a:latin typeface="Times New Roman" panose="02020603050405020304" pitchFamily="18" charset="0"/>
                  </a:rPr>
                  <a:t>is a </a:t>
                </a:r>
                <a:r>
                  <a:rPr lang="en-US" sz="2000" b="1" i="1" dirty="0">
                    <a:solidFill>
                      <a:srgbClr val="FF0000"/>
                    </a:solidFill>
                    <a:latin typeface="Times New Roman" panose="02020603050405020304" pitchFamily="18" charset="0"/>
                  </a:rPr>
                  <a:t>positive number</a:t>
                </a:r>
                <a:r>
                  <a:rPr lang="en-US" dirty="0">
                    <a:solidFill>
                      <a:srgbClr val="000000"/>
                    </a:solidFill>
                    <a:latin typeface="Times New Roman" panose="02020603050405020304" pitchFamily="18" charset="0"/>
                  </a:rPr>
                  <a:t>. This </a:t>
                </a:r>
                <a:r>
                  <a:rPr lang="en-US" dirty="0" smtClean="0">
                    <a:solidFill>
                      <a:srgbClr val="000000"/>
                    </a:solidFill>
                    <a:latin typeface="Times New Roman" panose="02020603050405020304" pitchFamily="18" charset="0"/>
                  </a:rPr>
                  <a:t>operation </a:t>
                </a:r>
                <a:r>
                  <a:rPr lang="en-US" dirty="0">
                    <a:solidFill>
                      <a:srgbClr val="000000"/>
                    </a:solidFill>
                    <a:latin typeface="Times New Roman" panose="02020603050405020304" pitchFamily="18" charset="0"/>
                  </a:rPr>
                  <a:t>is necessary because an increase in pressure (positive ) causes a </a:t>
                </a:r>
                <a:r>
                  <a:rPr lang="en-US" dirty="0" smtClean="0">
                    <a:solidFill>
                      <a:srgbClr val="000000"/>
                    </a:solidFill>
                    <a:latin typeface="Times New Roman" panose="02020603050405020304" pitchFamily="18" charset="0"/>
                  </a:rPr>
                  <a:t>decrease in </a:t>
                </a:r>
                <a:r>
                  <a:rPr lang="en-US" dirty="0">
                    <a:solidFill>
                      <a:srgbClr val="000000"/>
                    </a:solidFill>
                    <a:latin typeface="Times New Roman" panose="02020603050405020304" pitchFamily="18" charset="0"/>
                  </a:rPr>
                  <a:t>volume (negative ) and vice versa. </a:t>
                </a:r>
                <a:endParaRPr lang="en-US"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2331" y="636905"/>
                <a:ext cx="10881360" cy="5620204"/>
              </a:xfrm>
              <a:blipFill>
                <a:blip r:embed="rId2"/>
                <a:stretch>
                  <a:fillRect l="-1176" t="-1844" r="-39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103</a:t>
            </a:fld>
            <a:endParaRPr lang="en-US"/>
          </a:p>
        </p:txBody>
      </p:sp>
    </p:spTree>
    <p:extLst>
      <p:ext uri="{BB962C8B-B14F-4D97-AF65-F5344CB8AC3E}">
        <p14:creationId xmlns:p14="http://schemas.microsoft.com/office/powerpoint/2010/main" val="158457990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13954"/>
                <a:ext cx="10515600" cy="5563009"/>
              </a:xfrm>
            </p:spPr>
            <p:txBody>
              <a:bodyPr/>
              <a:lstStyle/>
              <a:p>
                <a:r>
                  <a:rPr lang="en-US" dirty="0" smtClean="0">
                    <a:solidFill>
                      <a:srgbClr val="000000"/>
                    </a:solidFill>
                    <a:latin typeface="Times New Roman" panose="02020603050405020304" pitchFamily="18" charset="0"/>
                  </a:rPr>
                  <a:t>The reciprocal of the bulk modulus is called the compressibility of the material. </a:t>
                </a:r>
              </a:p>
              <a:p>
                <a:pPr lvl="1"/>
                <a:r>
                  <a:rPr lang="en-US" b="1" i="1" dirty="0" smtClean="0">
                    <a:solidFill>
                      <a:srgbClr val="000000"/>
                    </a:solidFill>
                    <a:latin typeface="Times New Roman" panose="02020603050405020304" pitchFamily="18" charset="0"/>
                  </a:rPr>
                  <a:t>Note:- </a:t>
                </a:r>
                <a:r>
                  <a:rPr lang="en-US" dirty="0" smtClean="0">
                    <a:solidFill>
                      <a:srgbClr val="000000"/>
                    </a:solidFill>
                    <a:latin typeface="Times New Roman" panose="02020603050405020304" pitchFamily="18" charset="0"/>
                  </a:rPr>
                  <a:t>both </a:t>
                </a:r>
                <a:r>
                  <a:rPr lang="en-US" dirty="0">
                    <a:solidFill>
                      <a:srgbClr val="000000"/>
                    </a:solidFill>
                    <a:latin typeface="Times New Roman" panose="02020603050405020304" pitchFamily="18" charset="0"/>
                  </a:rPr>
                  <a:t>solids and liquids have a bulk modulus</a:t>
                </a:r>
                <a:r>
                  <a:rPr lang="en-US" dirty="0" smtClean="0">
                    <a:solidFill>
                      <a:srgbClr val="000000"/>
                    </a:solidFill>
                    <a:latin typeface="Times New Roman" panose="02020603050405020304" pitchFamily="18" charset="0"/>
                  </a:rPr>
                  <a:t>.(</a:t>
                </a:r>
                <a:r>
                  <a:rPr lang="en-US" i="1" dirty="0" smtClean="0">
                    <a:solidFill>
                      <a:srgbClr val="FF0000"/>
                    </a:solidFill>
                    <a:latin typeface="Times New Roman" panose="02020603050405020304" pitchFamily="18" charset="0"/>
                  </a:rPr>
                  <a:t>see from the table</a:t>
                </a:r>
                <a:r>
                  <a:rPr lang="en-US" dirty="0" smtClean="0">
                    <a:solidFill>
                      <a:srgbClr val="000000"/>
                    </a:solidFill>
                    <a:latin typeface="Times New Roman" panose="02020603050405020304" pitchFamily="18" charset="0"/>
                  </a:rPr>
                  <a:t>) </a:t>
                </a:r>
              </a:p>
              <a:p>
                <a:r>
                  <a:rPr lang="en-US" dirty="0" smtClean="0">
                    <a:solidFill>
                      <a:srgbClr val="000000"/>
                    </a:solidFill>
                    <a:latin typeface="Times New Roman" panose="02020603050405020304" pitchFamily="18" charset="0"/>
                  </a:rPr>
                  <a:t>However</a:t>
                </a:r>
                <a:r>
                  <a:rPr lang="en-US" dirty="0">
                    <a:solidFill>
                      <a:srgbClr val="000000"/>
                    </a:solidFill>
                    <a:latin typeface="Times New Roman" panose="02020603050405020304" pitchFamily="18" charset="0"/>
                  </a:rPr>
                  <a:t>, </a:t>
                </a:r>
                <a:r>
                  <a:rPr lang="en-US" b="1" i="1" dirty="0">
                    <a:solidFill>
                      <a:srgbClr val="000000"/>
                    </a:solidFill>
                    <a:latin typeface="Times New Roman" panose="02020603050405020304" pitchFamily="18" charset="0"/>
                  </a:rPr>
                  <a:t>no shear modulus and no Young‘s modulus are given for liquids </a:t>
                </a:r>
                <a:endParaRPr lang="en-US" b="1" i="1"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because </a:t>
                </a:r>
                <a:r>
                  <a:rPr lang="en-US" dirty="0">
                    <a:solidFill>
                      <a:srgbClr val="000000"/>
                    </a:solidFill>
                    <a:latin typeface="Times New Roman" panose="02020603050405020304" pitchFamily="18" charset="0"/>
                  </a:rPr>
                  <a:t>a liquid does not sustain a shearing stress or a tensile stress. </a:t>
                </a:r>
                <a:endParaRPr lang="en-US" dirty="0" smtClean="0">
                  <a:solidFill>
                    <a:srgbClr val="000000"/>
                  </a:solidFill>
                  <a:latin typeface="Times New Roman" panose="02020603050405020304" pitchFamily="18" charset="0"/>
                </a:endParaRPr>
              </a:p>
              <a:p>
                <a:pPr marL="457200" lvl="1" indent="0">
                  <a:buNone/>
                </a:pP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If </a:t>
                </a:r>
                <a:r>
                  <a:rPr lang="en-US" dirty="0">
                    <a:solidFill>
                      <a:srgbClr val="000000"/>
                    </a:solidFill>
                    <a:latin typeface="Times New Roman" panose="02020603050405020304" pitchFamily="18" charset="0"/>
                  </a:rPr>
                  <a:t>a </a:t>
                </a:r>
                <a:r>
                  <a:rPr lang="en-US" b="1" i="1" dirty="0">
                    <a:solidFill>
                      <a:srgbClr val="000000"/>
                    </a:solidFill>
                    <a:latin typeface="Times New Roman" panose="02020603050405020304" pitchFamily="18" charset="0"/>
                  </a:rPr>
                  <a:t>shearing force or a tensile force is applied to a liquid, the liquid simply </a:t>
                </a:r>
                <a:r>
                  <a:rPr lang="en-US" b="1" i="1" dirty="0" smtClean="0">
                    <a:solidFill>
                      <a:srgbClr val="000000"/>
                    </a:solidFill>
                    <a:latin typeface="Times New Roman" panose="02020603050405020304" pitchFamily="18" charset="0"/>
                  </a:rPr>
                  <a:t>flows </a:t>
                </a:r>
                <a:r>
                  <a:rPr lang="en-US" b="1" i="1" dirty="0">
                    <a:solidFill>
                      <a:srgbClr val="000000"/>
                    </a:solidFill>
                    <a:latin typeface="Times New Roman" panose="02020603050405020304" pitchFamily="18" charset="0"/>
                  </a:rPr>
                  <a:t>in response. </a:t>
                </a:r>
                <a:endParaRPr lang="en-US" b="1" i="1" dirty="0" smtClean="0">
                  <a:solidFill>
                    <a:srgbClr val="000000"/>
                  </a:solidFill>
                  <a:latin typeface="Times New Roman" panose="02020603050405020304" pitchFamily="18" charset="0"/>
                </a:endParaRPr>
              </a:p>
              <a:p>
                <a:r>
                  <a:rPr lang="en-US" b="1" i="1" dirty="0">
                    <a:solidFill>
                      <a:srgbClr val="FF0000"/>
                    </a:solidFill>
                    <a:latin typeface="Times New Roman" panose="02020603050405020304" pitchFamily="18" charset="0"/>
                  </a:rPr>
                  <a:t>Strain Energy is energy stored in a stretched wire. If x is the stretch due to applied force F,</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marL="0" indent="0" algn="ctr">
                  <a:buNone/>
                </a:pPr>
                <a14:m>
                  <m:oMath xmlns:m="http://schemas.openxmlformats.org/officeDocument/2006/math">
                    <m:r>
                      <a:rPr lang="en-US" sz="3200" b="1" i="1" smtClean="0">
                        <a:solidFill>
                          <a:srgbClr val="7030A0"/>
                        </a:solidFill>
                        <a:latin typeface="Cambria Math" panose="02040503050406030204" pitchFamily="18" charset="0"/>
                      </a:rPr>
                      <m:t>𝒔𝒕𝒓𝒂𝒊𝒏</m:t>
                    </m:r>
                    <m:r>
                      <a:rPr lang="en-US" sz="3200" b="1" i="1" smtClean="0">
                        <a:solidFill>
                          <a:srgbClr val="7030A0"/>
                        </a:solidFill>
                        <a:latin typeface="Cambria Math" panose="02040503050406030204" pitchFamily="18" charset="0"/>
                      </a:rPr>
                      <m:t> </m:t>
                    </m:r>
                    <m:r>
                      <a:rPr lang="en-US" sz="3200" b="1" i="1" smtClean="0">
                        <a:solidFill>
                          <a:srgbClr val="7030A0"/>
                        </a:solidFill>
                        <a:latin typeface="Cambria Math" panose="02040503050406030204" pitchFamily="18" charset="0"/>
                      </a:rPr>
                      <m:t>𝒆𝒏𝒆𝒓𝒈𝒚</m:t>
                    </m:r>
                    <m:r>
                      <a:rPr lang="en-US" sz="3200" b="1" i="1" smtClean="0">
                        <a:solidFill>
                          <a:srgbClr val="7030A0"/>
                        </a:solidFill>
                        <a:latin typeface="Cambria Math" panose="02040503050406030204" pitchFamily="18" charset="0"/>
                      </a:rPr>
                      <m:t>=</m:t>
                    </m:r>
                    <m:f>
                      <m:fPr>
                        <m:ctrlPr>
                          <a:rPr lang="en-US" sz="3200" b="1" i="1" smtClean="0">
                            <a:solidFill>
                              <a:srgbClr val="7030A0"/>
                            </a:solidFill>
                            <a:latin typeface="Cambria Math" panose="02040503050406030204" pitchFamily="18" charset="0"/>
                          </a:rPr>
                        </m:ctrlPr>
                      </m:fPr>
                      <m:num>
                        <m:r>
                          <a:rPr lang="en-US" sz="3200" b="1" i="1" smtClean="0">
                            <a:solidFill>
                              <a:srgbClr val="7030A0"/>
                            </a:solidFill>
                            <a:latin typeface="Cambria Math" panose="02040503050406030204" pitchFamily="18" charset="0"/>
                          </a:rPr>
                          <m:t>𝟏</m:t>
                        </m:r>
                      </m:num>
                      <m:den>
                        <m:r>
                          <a:rPr lang="en-US" sz="3200" b="1" i="1" smtClean="0">
                            <a:solidFill>
                              <a:srgbClr val="7030A0"/>
                            </a:solidFill>
                            <a:latin typeface="Cambria Math" panose="02040503050406030204" pitchFamily="18" charset="0"/>
                          </a:rPr>
                          <m:t>𝟐</m:t>
                        </m:r>
                      </m:den>
                    </m:f>
                    <m:r>
                      <a:rPr lang="en-US" sz="3200" b="1" i="1" smtClean="0">
                        <a:solidFill>
                          <a:srgbClr val="7030A0"/>
                        </a:solidFill>
                        <a:latin typeface="Cambria Math" panose="02040503050406030204" pitchFamily="18" charset="0"/>
                      </a:rPr>
                      <m:t>𝑲</m:t>
                    </m:r>
                    <m:sSup>
                      <m:sSupPr>
                        <m:ctrlPr>
                          <a:rPr lang="en-US" sz="3200" b="1" i="1" smtClean="0">
                            <a:solidFill>
                              <a:srgbClr val="7030A0"/>
                            </a:solidFill>
                            <a:latin typeface="Cambria Math" panose="02040503050406030204" pitchFamily="18" charset="0"/>
                          </a:rPr>
                        </m:ctrlPr>
                      </m:sSupPr>
                      <m:e>
                        <m:r>
                          <a:rPr lang="en-US" sz="3200" b="1" i="1" smtClean="0">
                            <a:solidFill>
                              <a:srgbClr val="7030A0"/>
                            </a:solidFill>
                            <a:latin typeface="Cambria Math" panose="02040503050406030204" pitchFamily="18" charset="0"/>
                          </a:rPr>
                          <m:t>𝒙</m:t>
                        </m:r>
                      </m:e>
                      <m:sup>
                        <m:r>
                          <a:rPr lang="en-US" sz="3200" b="1" i="1" smtClean="0">
                            <a:solidFill>
                              <a:srgbClr val="7030A0"/>
                            </a:solidFill>
                            <a:latin typeface="Cambria Math" panose="02040503050406030204" pitchFamily="18" charset="0"/>
                          </a:rPr>
                          <m:t>𝟐</m:t>
                        </m:r>
                      </m:sup>
                    </m:sSup>
                  </m:oMath>
                </a14:m>
                <a:r>
                  <a:rPr lang="en-US" sz="3200" b="1" i="1" dirty="0" smtClean="0">
                    <a:solidFill>
                      <a:srgbClr val="7030A0"/>
                    </a:solidFill>
                  </a:rPr>
                  <a:t>……………………3.12</a:t>
                </a:r>
                <a:endParaRPr lang="en-US" sz="3200" b="1" i="1"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13954"/>
                <a:ext cx="10515600" cy="5563009"/>
              </a:xfrm>
              <a:blipFill>
                <a:blip r:embed="rId2"/>
                <a:stretch>
                  <a:fillRect l="-1043" t="-1974" r="-754" b="-87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104</a:t>
            </a:fld>
            <a:endParaRPr lang="en-US"/>
          </a:p>
        </p:txBody>
      </p:sp>
    </p:spTree>
    <p:extLst>
      <p:ext uri="{BB962C8B-B14F-4D97-AF65-F5344CB8AC3E}">
        <p14:creationId xmlns:p14="http://schemas.microsoft.com/office/powerpoint/2010/main" val="326636803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7651"/>
          </a:xfrm>
        </p:spPr>
        <p:txBody>
          <a:bodyPr>
            <a:normAutofit fontScale="90000"/>
          </a:bodyPr>
          <a:lstStyle/>
          <a:p>
            <a:pPr algn="ctr"/>
            <a:r>
              <a:rPr lang="en-US" dirty="0">
                <a:solidFill>
                  <a:srgbClr val="000000"/>
                </a:solidFill>
                <a:latin typeface="Times New Roman" panose="02020603050405020304" pitchFamily="18" charset="0"/>
              </a:rPr>
              <a:t>Table :</a:t>
            </a:r>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Typical Values for Elastic Moduli </a:t>
            </a:r>
            <a:endParaRPr lang="en-US" dirty="0"/>
          </a:p>
        </p:txBody>
      </p:sp>
      <p:pic>
        <p:nvPicPr>
          <p:cNvPr id="8" name="Content Placeholder 7"/>
          <p:cNvPicPr>
            <a:picLocks noGrp="1" noChangeAspect="1"/>
          </p:cNvPicPr>
          <p:nvPr>
            <p:ph idx="1"/>
          </p:nvPr>
        </p:nvPicPr>
        <p:blipFill>
          <a:blip r:embed="rId2"/>
          <a:stretch>
            <a:fillRect/>
          </a:stretch>
        </p:blipFill>
        <p:spPr>
          <a:xfrm>
            <a:off x="1058090" y="1123406"/>
            <a:ext cx="10189029" cy="5068388"/>
          </a:xfrm>
          <a:prstGeom prst="rect">
            <a:avLst/>
          </a:prstGeom>
        </p:spPr>
      </p:pic>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105</a:t>
            </a:fld>
            <a:endParaRPr lang="en-US"/>
          </a:p>
        </p:txBody>
      </p:sp>
    </p:spTree>
    <p:extLst>
      <p:ext uri="{BB962C8B-B14F-4D97-AF65-F5344CB8AC3E}">
        <p14:creationId xmlns:p14="http://schemas.microsoft.com/office/powerpoint/2010/main" val="21867520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739"/>
            <a:ext cx="10515600" cy="536212"/>
          </a:xfrm>
        </p:spPr>
        <p:txBody>
          <a:bodyPr>
            <a:normAutofit fontScale="90000"/>
          </a:bodyPr>
          <a:lstStyle/>
          <a:p>
            <a:pPr algn="ctr"/>
            <a:r>
              <a:rPr lang="en-US" b="1" dirty="0">
                <a:solidFill>
                  <a:srgbClr val="000000"/>
                </a:solidFill>
                <a:latin typeface="Times New Roman" panose="02020603050405020304" pitchFamily="18" charset="0"/>
              </a:rPr>
              <a:t>Example: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901338"/>
                <a:ext cx="10970623" cy="5455012"/>
              </a:xfrm>
            </p:spPr>
            <p:txBody>
              <a:bodyPr>
                <a:normAutofit fontScale="92500" lnSpcReduction="20000"/>
              </a:bodyPr>
              <a:lstStyle/>
              <a:p>
                <a:pPr marL="514350" indent="-514350">
                  <a:buFont typeface="+mj-lt"/>
                  <a:buAutoNum type="arabicPeriod"/>
                </a:pPr>
                <a:r>
                  <a:rPr lang="en-US" dirty="0" smtClean="0">
                    <a:solidFill>
                      <a:srgbClr val="000000"/>
                    </a:solidFill>
                    <a:latin typeface="Times New Roman" panose="02020603050405020304" pitchFamily="18" charset="0"/>
                  </a:rPr>
                  <a:t>Suppose </a:t>
                </a:r>
                <a:r>
                  <a:rPr lang="en-US" dirty="0">
                    <a:solidFill>
                      <a:srgbClr val="000000"/>
                    </a:solidFill>
                    <a:latin typeface="Times New Roman" panose="02020603050405020304" pitchFamily="18" charset="0"/>
                  </a:rPr>
                  <a:t>that the tension in the cable is 940 N as the actor reaches the lowest point. What diameter should a 10-m-long steel wire have if we do not want it to stretch more than 0.5 cm under these conditions? </a:t>
                </a:r>
                <a:endParaRPr lang="en-US" dirty="0" smtClean="0">
                  <a:solidFill>
                    <a:srgbClr val="000000"/>
                  </a:solidFill>
                  <a:latin typeface="Times New Roman" panose="02020603050405020304" pitchFamily="18" charset="0"/>
                </a:endParaRPr>
              </a:p>
              <a:p>
                <a:pPr marL="0" indent="0">
                  <a:buNone/>
                </a:pPr>
                <a:r>
                  <a:rPr lang="en-US" b="1" dirty="0" smtClean="0">
                    <a:solidFill>
                      <a:srgbClr val="000000"/>
                    </a:solidFill>
                    <a:latin typeface="Times New Roman" panose="02020603050405020304" pitchFamily="18" charset="0"/>
                  </a:rPr>
                  <a:t>Solution</a:t>
                </a:r>
                <a:r>
                  <a:rPr lang="en-US" b="1" dirty="0">
                    <a:solidFill>
                      <a:srgbClr val="000000"/>
                    </a:solidFill>
                    <a:latin typeface="Times New Roman" panose="02020603050405020304" pitchFamily="18" charset="0"/>
                  </a:rPr>
                  <a:t>: </a:t>
                </a:r>
                <a:endParaRPr lang="en-US" b="1" dirty="0" smtClean="0">
                  <a:solidFill>
                    <a:srgbClr val="000000"/>
                  </a:solidFill>
                  <a:latin typeface="Times New Roman" panose="02020603050405020304" pitchFamily="18" charset="0"/>
                </a:endParaRPr>
              </a:p>
              <a:p>
                <a:r>
                  <a:rPr lang="en-US" sz="2000" i="1" dirty="0">
                    <a:solidFill>
                      <a:srgbClr val="000000"/>
                    </a:solidFill>
                    <a:latin typeface="Times New Roman" panose="02020603050405020304" pitchFamily="18" charset="0"/>
                  </a:rPr>
                  <a:t>From the definition of Young‘s modulus, we can solve for the required cross-sectional area. Assuming that the cross section is circular, we can determine the diameter of the wire. From Equation: </a:t>
                </a:r>
                <a:endParaRPr lang="en-US" sz="2000" i="1"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600" i="1">
                          <a:solidFill>
                            <a:srgbClr val="FF0000"/>
                          </a:solidFill>
                          <a:latin typeface="Cambria Math" panose="02040503050406030204" pitchFamily="18" charset="0"/>
                        </a:rPr>
                        <m:t>𝑌</m:t>
                      </m:r>
                      <m:r>
                        <a:rPr lang="en-US" sz="2600" i="1">
                          <a:solidFill>
                            <a:srgbClr val="FF0000"/>
                          </a:solidFill>
                          <a:latin typeface="Cambria Math" panose="02040503050406030204" pitchFamily="18" charset="0"/>
                        </a:rPr>
                        <m:t>=</m:t>
                      </m:r>
                      <m:f>
                        <m:fPr>
                          <m:ctrlPr>
                            <a:rPr lang="en-US" sz="2600" i="1">
                              <a:solidFill>
                                <a:srgbClr val="FF0000"/>
                              </a:solidFill>
                              <a:latin typeface="Cambria Math" panose="02040503050406030204" pitchFamily="18" charset="0"/>
                            </a:rPr>
                          </m:ctrlPr>
                        </m:fPr>
                        <m:num>
                          <m:f>
                            <m:fPr>
                              <m:type m:val="skw"/>
                              <m:ctrlPr>
                                <a:rPr lang="en-US" sz="2600" i="1">
                                  <a:solidFill>
                                    <a:srgbClr val="FF0000"/>
                                  </a:solidFill>
                                  <a:latin typeface="Cambria Math" panose="02040503050406030204" pitchFamily="18" charset="0"/>
                                </a:rPr>
                              </m:ctrlPr>
                            </m:fPr>
                            <m:num>
                              <m:sSub>
                                <m:sSubPr>
                                  <m:ctrlPr>
                                    <a:rPr lang="en-US" sz="2600" i="1">
                                      <a:solidFill>
                                        <a:srgbClr val="FF0000"/>
                                      </a:solidFill>
                                      <a:latin typeface="Cambria Math" panose="02040503050406030204" pitchFamily="18" charset="0"/>
                                    </a:rPr>
                                  </m:ctrlPr>
                                </m:sSubPr>
                                <m:e>
                                  <m:r>
                                    <a:rPr lang="en-US" sz="2600" i="1">
                                      <a:solidFill>
                                        <a:srgbClr val="FF0000"/>
                                      </a:solidFill>
                                      <a:latin typeface="Cambria Math" panose="02040503050406030204" pitchFamily="18" charset="0"/>
                                    </a:rPr>
                                    <m:t>𝐹</m:t>
                                  </m:r>
                                </m:e>
                                <m:sub>
                                  <m:r>
                                    <a:rPr lang="en-US" sz="2600" i="1">
                                      <a:solidFill>
                                        <a:srgbClr val="FF0000"/>
                                      </a:solidFill>
                                      <a:latin typeface="Cambria Math" panose="02040503050406030204" pitchFamily="18" charset="0"/>
                                    </a:rPr>
                                    <m:t>⊥</m:t>
                                  </m:r>
                                </m:sub>
                              </m:sSub>
                            </m:num>
                            <m:den>
                              <m:r>
                                <a:rPr lang="en-US" sz="2600" i="1">
                                  <a:solidFill>
                                    <a:srgbClr val="FF0000"/>
                                  </a:solidFill>
                                  <a:latin typeface="Cambria Math" panose="02040503050406030204" pitchFamily="18" charset="0"/>
                                </a:rPr>
                                <m:t>𝐴</m:t>
                              </m:r>
                            </m:den>
                          </m:f>
                        </m:num>
                        <m:den>
                          <m:f>
                            <m:fPr>
                              <m:type m:val="lin"/>
                              <m:ctrlPr>
                                <a:rPr lang="en-US" sz="2600" i="1">
                                  <a:solidFill>
                                    <a:srgbClr val="FF0000"/>
                                  </a:solidFill>
                                  <a:latin typeface="Cambria Math" panose="02040503050406030204" pitchFamily="18" charset="0"/>
                                </a:rPr>
                              </m:ctrlPr>
                            </m:fPr>
                            <m:num>
                              <m:r>
                                <a:rPr lang="en-US" sz="2600" i="1">
                                  <a:solidFill>
                                    <a:srgbClr val="FF0000"/>
                                  </a:solidFill>
                                  <a:latin typeface="Cambria Math" panose="02040503050406030204" pitchFamily="18" charset="0"/>
                                </a:rPr>
                                <m:t>∆</m:t>
                              </m:r>
                              <m:r>
                                <a:rPr lang="en-US" sz="2600" i="1">
                                  <a:solidFill>
                                    <a:srgbClr val="FF0000"/>
                                  </a:solidFill>
                                  <a:latin typeface="Cambria Math" panose="02040503050406030204" pitchFamily="18" charset="0"/>
                                </a:rPr>
                                <m:t>𝑙</m:t>
                              </m:r>
                            </m:num>
                            <m:den>
                              <m:sSub>
                                <m:sSubPr>
                                  <m:ctrlPr>
                                    <a:rPr lang="en-US" sz="2600" i="1">
                                      <a:solidFill>
                                        <a:srgbClr val="FF0000"/>
                                      </a:solidFill>
                                      <a:latin typeface="Cambria Math" panose="02040503050406030204" pitchFamily="18" charset="0"/>
                                    </a:rPr>
                                  </m:ctrlPr>
                                </m:sSubPr>
                                <m:e>
                                  <m:r>
                                    <a:rPr lang="en-US" sz="2600" i="1">
                                      <a:solidFill>
                                        <a:srgbClr val="FF0000"/>
                                      </a:solidFill>
                                      <a:latin typeface="Cambria Math" panose="02040503050406030204" pitchFamily="18" charset="0"/>
                                    </a:rPr>
                                    <m:t>𝑙</m:t>
                                  </m:r>
                                </m:e>
                                <m:sub>
                                  <m:r>
                                    <a:rPr lang="en-US" sz="2600" i="1">
                                      <a:solidFill>
                                        <a:srgbClr val="FF0000"/>
                                      </a:solidFill>
                                      <a:latin typeface="Cambria Math" panose="02040503050406030204" pitchFamily="18" charset="0"/>
                                    </a:rPr>
                                    <m:t>0</m:t>
                                  </m:r>
                                </m:sub>
                              </m:sSub>
                            </m:den>
                          </m:f>
                        </m:den>
                      </m:f>
                      <m:r>
                        <a:rPr lang="en-US" sz="2600" i="1">
                          <a:solidFill>
                            <a:srgbClr val="FF0000"/>
                          </a:solidFill>
                          <a:latin typeface="Cambria Math" panose="02040503050406030204" pitchFamily="18" charset="0"/>
                          <a:ea typeface="Cambria Math" panose="02040503050406030204" pitchFamily="18" charset="0"/>
                        </a:rPr>
                        <m:t>→</m:t>
                      </m:r>
                      <m:r>
                        <a:rPr lang="en-US" sz="2600" b="0" i="1" smtClean="0">
                          <a:solidFill>
                            <a:srgbClr val="FF0000"/>
                          </a:solidFill>
                          <a:latin typeface="Cambria Math" panose="02040503050406030204" pitchFamily="18" charset="0"/>
                          <a:ea typeface="Cambria Math" panose="02040503050406030204" pitchFamily="18" charset="0"/>
                        </a:rPr>
                        <m:t>𝐴</m:t>
                      </m:r>
                      <m:r>
                        <a:rPr lang="en-US" sz="2600" b="0" i="1" smtClean="0">
                          <a:solidFill>
                            <a:srgbClr val="FF0000"/>
                          </a:solidFill>
                          <a:latin typeface="Cambria Math" panose="02040503050406030204" pitchFamily="18" charset="0"/>
                          <a:ea typeface="Cambria Math" panose="02040503050406030204" pitchFamily="18" charset="0"/>
                        </a:rPr>
                        <m:t>=</m:t>
                      </m:r>
                      <m:f>
                        <m:fPr>
                          <m:ctrlPr>
                            <a:rPr lang="en-US" sz="2600" b="0" i="1" smtClean="0">
                              <a:solidFill>
                                <a:srgbClr val="FF0000"/>
                              </a:solidFill>
                              <a:latin typeface="Cambria Math" panose="02040503050406030204" pitchFamily="18" charset="0"/>
                              <a:ea typeface="Cambria Math" panose="02040503050406030204" pitchFamily="18" charset="0"/>
                            </a:rPr>
                          </m:ctrlPr>
                        </m:fPr>
                        <m:num>
                          <m:r>
                            <a:rPr lang="en-US" sz="2600" b="0" i="1" smtClean="0">
                              <a:solidFill>
                                <a:srgbClr val="FF0000"/>
                              </a:solidFill>
                              <a:latin typeface="Cambria Math" panose="02040503050406030204" pitchFamily="18" charset="0"/>
                              <a:ea typeface="Cambria Math" panose="02040503050406030204" pitchFamily="18" charset="0"/>
                            </a:rPr>
                            <m:t>𝐹</m:t>
                          </m:r>
                          <m:sSub>
                            <m:sSubPr>
                              <m:ctrlPr>
                                <a:rPr lang="en-US" sz="2600" b="0" i="1" smtClean="0">
                                  <a:solidFill>
                                    <a:srgbClr val="FF0000"/>
                                  </a:solidFill>
                                  <a:latin typeface="Cambria Math" panose="02040503050406030204" pitchFamily="18" charset="0"/>
                                  <a:ea typeface="Cambria Math" panose="02040503050406030204" pitchFamily="18" charset="0"/>
                                </a:rPr>
                              </m:ctrlPr>
                            </m:sSubPr>
                            <m:e>
                              <m:r>
                                <a:rPr lang="en-US" sz="2600" b="0" i="1" smtClean="0">
                                  <a:solidFill>
                                    <a:srgbClr val="FF0000"/>
                                  </a:solidFill>
                                  <a:latin typeface="Cambria Math" panose="02040503050406030204" pitchFamily="18" charset="0"/>
                                  <a:ea typeface="Cambria Math" panose="02040503050406030204" pitchFamily="18" charset="0"/>
                                </a:rPr>
                                <m:t>𝑙</m:t>
                              </m:r>
                            </m:e>
                            <m:sub>
                              <m:r>
                                <a:rPr lang="en-US" sz="2600" b="0" i="1" smtClean="0">
                                  <a:solidFill>
                                    <a:srgbClr val="FF0000"/>
                                  </a:solidFill>
                                  <a:latin typeface="Cambria Math" panose="02040503050406030204" pitchFamily="18" charset="0"/>
                                  <a:ea typeface="Cambria Math" panose="02040503050406030204" pitchFamily="18" charset="0"/>
                                </a:rPr>
                                <m:t>0</m:t>
                              </m:r>
                            </m:sub>
                          </m:sSub>
                        </m:num>
                        <m:den>
                          <m:r>
                            <a:rPr lang="en-US" sz="2600" b="0" i="1" smtClean="0">
                              <a:solidFill>
                                <a:srgbClr val="FF0000"/>
                              </a:solidFill>
                              <a:latin typeface="Cambria Math" panose="02040503050406030204" pitchFamily="18" charset="0"/>
                              <a:ea typeface="Cambria Math" panose="02040503050406030204" pitchFamily="18" charset="0"/>
                            </a:rPr>
                            <m:t>𝑌</m:t>
                          </m:r>
                          <m:r>
                            <a:rPr lang="en-US" sz="2600" b="0" i="1" smtClean="0">
                              <a:solidFill>
                                <a:srgbClr val="FF0000"/>
                              </a:solidFill>
                              <a:latin typeface="Cambria Math" panose="02040503050406030204" pitchFamily="18" charset="0"/>
                              <a:ea typeface="Cambria Math" panose="02040503050406030204" pitchFamily="18" charset="0"/>
                            </a:rPr>
                            <m:t>∆</m:t>
                          </m:r>
                          <m:r>
                            <a:rPr lang="en-US" sz="2600" b="0" i="1" smtClean="0">
                              <a:solidFill>
                                <a:srgbClr val="FF0000"/>
                              </a:solidFill>
                              <a:latin typeface="Cambria Math" panose="02040503050406030204" pitchFamily="18" charset="0"/>
                              <a:ea typeface="Cambria Math" panose="02040503050406030204" pitchFamily="18" charset="0"/>
                            </a:rPr>
                            <m:t>𝑙</m:t>
                          </m:r>
                        </m:den>
                      </m:f>
                    </m:oMath>
                  </m:oMathPara>
                </a14:m>
                <a:endParaRPr lang="en-US" sz="2000" b="1" i="1" dirty="0" smtClean="0"/>
              </a:p>
              <a:p>
                <a:pPr marL="0" indent="0">
                  <a:buNone/>
                </a:pPr>
                <a:endParaRPr lang="en-US" sz="2000" b="1" i="1" dirty="0" smtClean="0"/>
              </a:p>
              <a:p>
                <a:pPr marL="0" indent="0">
                  <a:buNone/>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𝑨</m:t>
                      </m:r>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m:t>
                          </m:r>
                          <m:r>
                            <a:rPr lang="en-US" sz="2000" b="1" i="1">
                              <a:solidFill>
                                <a:prstClr val="black"/>
                              </a:solidFill>
                              <a:latin typeface="Cambria Math" panose="02040503050406030204" pitchFamily="18" charset="0"/>
                            </a:rPr>
                            <m:t>𝟗𝟒𝟎</m:t>
                          </m:r>
                          <m:r>
                            <a:rPr lang="en-US" sz="2000" b="1" i="1">
                              <a:solidFill>
                                <a:prstClr val="black"/>
                              </a:solidFill>
                              <a:latin typeface="Cambria Math" panose="02040503050406030204" pitchFamily="18" charset="0"/>
                            </a:rPr>
                            <m:t>𝑵</m:t>
                          </m:r>
                          <m:r>
                            <a:rPr lang="en-US" sz="2000" b="1" i="1" smtClean="0">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𝟏𝟎</m:t>
                          </m:r>
                          <m:r>
                            <a:rPr lang="en-US" sz="2000" b="1" i="1">
                              <a:solidFill>
                                <a:prstClr val="black"/>
                              </a:solidFill>
                              <a:latin typeface="Cambria Math" panose="02040503050406030204" pitchFamily="18" charset="0"/>
                            </a:rPr>
                            <m:t>𝒎</m:t>
                          </m:r>
                          <m:r>
                            <a:rPr lang="en-US" sz="2000" b="1" i="1" smtClean="0">
                              <a:solidFill>
                                <a:prstClr val="black"/>
                              </a:solidFill>
                              <a:latin typeface="Cambria Math" panose="02040503050406030204" pitchFamily="18" charset="0"/>
                            </a:rPr>
                            <m:t>)</m:t>
                          </m:r>
                        </m:num>
                        <m:den>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𝟐𝟎</m:t>
                          </m:r>
                          <m:r>
                            <a:rPr lang="en-US" sz="2000" b="1" i="1">
                              <a:solidFill>
                                <a:prstClr val="black"/>
                              </a:solidFill>
                              <a:latin typeface="Cambria Math" panose="02040503050406030204" pitchFamily="18" charset="0"/>
                              <a:ea typeface="Cambria Math" panose="02040503050406030204" pitchFamily="18" charset="0"/>
                            </a:rPr>
                            <m:t>×</m:t>
                          </m:r>
                          <m:sSup>
                            <m:sSupPr>
                              <m:ctrlPr>
                                <a:rPr lang="en-US" sz="2000" b="1" i="1">
                                  <a:solidFill>
                                    <a:prstClr val="black"/>
                                  </a:solidFill>
                                  <a:latin typeface="Cambria Math" panose="02040503050406030204" pitchFamily="18" charset="0"/>
                                  <a:ea typeface="Cambria Math" panose="02040503050406030204" pitchFamily="18" charset="0"/>
                                </a:rPr>
                              </m:ctrlPr>
                            </m:sSupPr>
                            <m:e>
                              <m:r>
                                <a:rPr lang="en-US" sz="2000" b="1" i="1">
                                  <a:solidFill>
                                    <a:prstClr val="black"/>
                                  </a:solidFill>
                                  <a:latin typeface="Cambria Math" panose="02040503050406030204" pitchFamily="18" charset="0"/>
                                  <a:ea typeface="Cambria Math" panose="02040503050406030204" pitchFamily="18" charset="0"/>
                                </a:rPr>
                                <m:t>𝟏𝟎</m:t>
                              </m:r>
                            </m:e>
                            <m:sup>
                              <m:r>
                                <a:rPr lang="en-US" sz="2000" b="1" i="1">
                                  <a:solidFill>
                                    <a:prstClr val="black"/>
                                  </a:solidFill>
                                  <a:latin typeface="Cambria Math" panose="02040503050406030204" pitchFamily="18" charset="0"/>
                                  <a:ea typeface="Cambria Math" panose="02040503050406030204" pitchFamily="18" charset="0"/>
                                </a:rPr>
                                <m:t>𝟏𝟎</m:t>
                              </m:r>
                            </m:sup>
                          </m:sSup>
                          <m:r>
                            <a:rPr lang="en-US" sz="2000" b="1" i="1">
                              <a:solidFill>
                                <a:prstClr val="black"/>
                              </a:solidFill>
                              <a:latin typeface="Cambria Math" panose="02040503050406030204" pitchFamily="18" charset="0"/>
                              <a:ea typeface="Cambria Math" panose="02040503050406030204" pitchFamily="18" charset="0"/>
                            </a:rPr>
                            <m:t>𝑵</m:t>
                          </m:r>
                          <m:r>
                            <a:rPr lang="en-US" sz="2000" b="1" i="1">
                              <a:solidFill>
                                <a:prstClr val="black"/>
                              </a:solidFill>
                              <a:latin typeface="Cambria Math" panose="02040503050406030204" pitchFamily="18" charset="0"/>
                              <a:ea typeface="Cambria Math" panose="02040503050406030204" pitchFamily="18" charset="0"/>
                            </a:rPr>
                            <m:t>/</m:t>
                          </m:r>
                          <m:sSup>
                            <m:sSupPr>
                              <m:ctrlPr>
                                <a:rPr lang="en-US" sz="2000" b="1" i="1">
                                  <a:solidFill>
                                    <a:prstClr val="black"/>
                                  </a:solidFill>
                                  <a:latin typeface="Cambria Math" panose="02040503050406030204" pitchFamily="18" charset="0"/>
                                  <a:ea typeface="Cambria Math" panose="02040503050406030204" pitchFamily="18" charset="0"/>
                                </a:rPr>
                              </m:ctrlPr>
                            </m:sSupPr>
                            <m:e>
                              <m:r>
                                <a:rPr lang="en-US" sz="2000" b="1" i="1">
                                  <a:solidFill>
                                    <a:prstClr val="black"/>
                                  </a:solidFill>
                                  <a:latin typeface="Cambria Math" panose="02040503050406030204" pitchFamily="18" charset="0"/>
                                  <a:ea typeface="Cambria Math" panose="02040503050406030204" pitchFamily="18" charset="0"/>
                                </a:rPr>
                                <m:t>𝒎</m:t>
                              </m:r>
                            </m:e>
                            <m:sup>
                              <m:r>
                                <a:rPr lang="en-US" sz="2000" b="1" i="1">
                                  <a:solidFill>
                                    <a:prstClr val="black"/>
                                  </a:solidFill>
                                  <a:latin typeface="Cambria Math" panose="02040503050406030204" pitchFamily="18" charset="0"/>
                                  <a:ea typeface="Cambria Math" panose="02040503050406030204" pitchFamily="18" charset="0"/>
                                </a:rPr>
                                <m:t>𝟐</m:t>
                              </m:r>
                            </m:sup>
                          </m:sSup>
                          <m:r>
                            <a:rPr lang="en-US" sz="2000" b="1" i="1">
                              <a:solidFill>
                                <a:prstClr val="black"/>
                              </a:solidFill>
                              <a:latin typeface="Cambria Math" panose="02040503050406030204" pitchFamily="18" charset="0"/>
                              <a:ea typeface="Cambria Math" panose="02040503050406030204" pitchFamily="18" charset="0"/>
                            </a:rPr>
                            <m:t>)(</m:t>
                          </m:r>
                          <m:r>
                            <a:rPr lang="en-US" sz="2000" b="1" i="1">
                              <a:solidFill>
                                <a:prstClr val="black"/>
                              </a:solidFill>
                              <a:latin typeface="Cambria Math" panose="02040503050406030204" pitchFamily="18" charset="0"/>
                              <a:ea typeface="Cambria Math" panose="02040503050406030204" pitchFamily="18" charset="0"/>
                            </a:rPr>
                            <m:t>𝟎</m:t>
                          </m:r>
                          <m:r>
                            <a:rPr lang="en-US" sz="2000" b="1" i="1">
                              <a:solidFill>
                                <a:prstClr val="black"/>
                              </a:solidFill>
                              <a:latin typeface="Cambria Math" panose="02040503050406030204" pitchFamily="18" charset="0"/>
                              <a:ea typeface="Cambria Math" panose="02040503050406030204" pitchFamily="18" charset="0"/>
                            </a:rPr>
                            <m:t>.</m:t>
                          </m:r>
                          <m:r>
                            <a:rPr lang="en-US" sz="2000" b="1" i="1">
                              <a:solidFill>
                                <a:prstClr val="black"/>
                              </a:solidFill>
                              <a:latin typeface="Cambria Math" panose="02040503050406030204" pitchFamily="18" charset="0"/>
                              <a:ea typeface="Cambria Math" panose="02040503050406030204" pitchFamily="18" charset="0"/>
                            </a:rPr>
                            <m:t>𝟎𝟎𝟓</m:t>
                          </m:r>
                          <m:r>
                            <a:rPr lang="en-US" sz="2000" b="1" i="1">
                              <a:solidFill>
                                <a:prstClr val="black"/>
                              </a:solidFill>
                              <a:latin typeface="Cambria Math" panose="02040503050406030204" pitchFamily="18" charset="0"/>
                              <a:ea typeface="Cambria Math" panose="02040503050406030204" pitchFamily="18" charset="0"/>
                            </a:rPr>
                            <m:t>𝒎</m:t>
                          </m:r>
                          <m:r>
                            <a:rPr lang="en-US" sz="2000" b="1" i="1">
                              <a:solidFill>
                                <a:prstClr val="black"/>
                              </a:solidFill>
                              <a:latin typeface="Cambria Math" panose="02040503050406030204" pitchFamily="18" charset="0"/>
                              <a:ea typeface="Cambria Math" panose="02040503050406030204" pitchFamily="18" charset="0"/>
                            </a:rPr>
                            <m:t>)</m:t>
                          </m:r>
                          <m:r>
                            <m:rPr>
                              <m:nor/>
                            </m:rPr>
                            <a:rPr lang="en-US" sz="2000" b="1" i="1" dirty="0">
                              <a:solidFill>
                                <a:prstClr val="black"/>
                              </a:solidFill>
                            </a:rPr>
                            <m:t> </m:t>
                          </m:r>
                        </m:den>
                      </m:f>
                      <m:r>
                        <a:rPr lang="en-US" sz="2000" b="1" i="1" smtClean="0">
                          <a:latin typeface="Cambria Math" panose="02040503050406030204" pitchFamily="18" charset="0"/>
                        </a:rPr>
                        <m:t>=</m:t>
                      </m:r>
                      <m:r>
                        <a:rPr lang="en-US" sz="2000" b="1" i="1" smtClean="0">
                          <a:latin typeface="Cambria Math" panose="02040503050406030204" pitchFamily="18" charset="0"/>
                        </a:rPr>
                        <m:t>𝟗</m:t>
                      </m:r>
                      <m:r>
                        <a:rPr lang="en-US" sz="2000" b="1" i="1" smtClean="0">
                          <a:latin typeface="Cambria Math" panose="02040503050406030204" pitchFamily="18" charset="0"/>
                        </a:rPr>
                        <m:t>.</m:t>
                      </m:r>
                      <m:r>
                        <a:rPr lang="en-US" sz="2000" b="1" i="1" smtClean="0">
                          <a:latin typeface="Cambria Math" panose="02040503050406030204" pitchFamily="18" charset="0"/>
                        </a:rPr>
                        <m:t>𝟒</m:t>
                      </m:r>
                      <m:r>
                        <a:rPr lang="en-US" sz="2000" b="1" i="1" smtClean="0">
                          <a:latin typeface="Cambria Math" panose="02040503050406030204" pitchFamily="18" charset="0"/>
                          <a:ea typeface="Cambria Math" panose="02040503050406030204" pitchFamily="18" charset="0"/>
                        </a:rPr>
                        <m:t>×</m:t>
                      </m:r>
                      <m:sSup>
                        <m:sSupPr>
                          <m:ctrlPr>
                            <a:rPr lang="en-US" sz="2000" b="1" i="1" smtClean="0">
                              <a:latin typeface="Cambria Math" panose="02040503050406030204" pitchFamily="18" charset="0"/>
                              <a:ea typeface="Cambria Math" panose="02040503050406030204" pitchFamily="18" charset="0"/>
                            </a:rPr>
                          </m:ctrlPr>
                        </m:sSupPr>
                        <m:e>
                          <m:r>
                            <a:rPr lang="en-US" sz="2000" b="1" i="1" smtClean="0">
                              <a:latin typeface="Cambria Math" panose="02040503050406030204" pitchFamily="18" charset="0"/>
                              <a:ea typeface="Cambria Math" panose="02040503050406030204" pitchFamily="18" charset="0"/>
                            </a:rPr>
                            <m:t>𝟏𝟎</m:t>
                          </m:r>
                        </m:e>
                        <m:sup>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𝟔</m:t>
                          </m:r>
                        </m:sup>
                      </m:sSup>
                      <m:sSup>
                        <m:sSupPr>
                          <m:ctrlPr>
                            <a:rPr lang="en-US" sz="2000" b="1" i="1">
                              <a:solidFill>
                                <a:prstClr val="black"/>
                              </a:solidFill>
                              <a:latin typeface="Cambria Math" panose="02040503050406030204" pitchFamily="18" charset="0"/>
                              <a:ea typeface="Cambria Math" panose="02040503050406030204" pitchFamily="18" charset="0"/>
                            </a:rPr>
                          </m:ctrlPr>
                        </m:sSupPr>
                        <m:e>
                          <m:r>
                            <a:rPr lang="en-US" sz="2000" b="1" i="1">
                              <a:solidFill>
                                <a:prstClr val="black"/>
                              </a:solidFill>
                              <a:latin typeface="Cambria Math" panose="02040503050406030204" pitchFamily="18" charset="0"/>
                              <a:ea typeface="Cambria Math" panose="02040503050406030204" pitchFamily="18" charset="0"/>
                            </a:rPr>
                            <m:t>𝒎</m:t>
                          </m:r>
                        </m:e>
                        <m:sup>
                          <m:r>
                            <a:rPr lang="en-US" sz="2000" b="1" i="1">
                              <a:solidFill>
                                <a:prstClr val="black"/>
                              </a:solidFill>
                              <a:latin typeface="Cambria Math" panose="02040503050406030204" pitchFamily="18" charset="0"/>
                              <a:ea typeface="Cambria Math" panose="02040503050406030204" pitchFamily="18" charset="0"/>
                            </a:rPr>
                            <m:t>𝟐</m:t>
                          </m:r>
                        </m:sup>
                      </m:sSup>
                    </m:oMath>
                  </m:oMathPara>
                </a14:m>
                <a:endParaRPr lang="en-US" sz="2000" b="1" i="1" dirty="0" smtClean="0"/>
              </a:p>
              <a:p>
                <a:pPr marL="0" indent="0">
                  <a:buNone/>
                </a:pPr>
                <a:r>
                  <a:rPr lang="en-US" sz="2000" b="1" i="1" dirty="0" smtClean="0"/>
                  <a:t>Because of </a:t>
                </a:r>
                <a14:m>
                  <m:oMath xmlns:m="http://schemas.openxmlformats.org/officeDocument/2006/math">
                    <m:r>
                      <a:rPr lang="en-US" sz="2000" b="1" i="1" smtClean="0">
                        <a:latin typeface="Cambria Math" panose="02040503050406030204" pitchFamily="18" charset="0"/>
                      </a:rPr>
                      <m:t>𝑨</m:t>
                    </m:r>
                    <m:r>
                      <a:rPr lang="en-US" sz="2000" b="1" i="1" smtClean="0">
                        <a:latin typeface="Cambria Math" panose="02040503050406030204" pitchFamily="18" charset="0"/>
                      </a:rPr>
                      <m:t>=</m:t>
                    </m:r>
                    <m:r>
                      <a:rPr lang="en-US" sz="2000" b="1" i="1" smtClean="0">
                        <a:latin typeface="Cambria Math" panose="02040503050406030204" pitchFamily="18" charset="0"/>
                      </a:rPr>
                      <m:t>𝝅</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𝒓</m:t>
                        </m:r>
                      </m:e>
                      <m:sup>
                        <m:r>
                          <a:rPr lang="en-US" sz="2000" b="1" i="1" smtClean="0">
                            <a:latin typeface="Cambria Math" panose="02040503050406030204" pitchFamily="18" charset="0"/>
                          </a:rPr>
                          <m:t>𝟐</m:t>
                        </m:r>
                      </m:sup>
                    </m:sSup>
                  </m:oMath>
                </a14:m>
                <a:r>
                  <a:rPr lang="en-US" sz="2000" b="1" i="1" dirty="0" smtClean="0"/>
                  <a:t> </a:t>
                </a:r>
                <a:r>
                  <a:rPr lang="en-US" sz="2000" dirty="0">
                    <a:solidFill>
                      <a:srgbClr val="000000"/>
                    </a:solidFill>
                    <a:latin typeface="Times New Roman" panose="02020603050405020304" pitchFamily="18" charset="0"/>
                  </a:rPr>
                  <a:t>the radius of the wire can be found from </a:t>
                </a:r>
                <a:endParaRPr lang="en-US" sz="2000"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𝒓</m:t>
                          </m:r>
                        </m:e>
                        <m:sup>
                          <m:r>
                            <a:rPr lang="en-US" sz="2000" b="1" i="1" smtClean="0">
                              <a:latin typeface="Cambria Math" panose="02040503050406030204" pitchFamily="18" charset="0"/>
                            </a:rPr>
                            <m:t>𝟐</m:t>
                          </m:r>
                        </m:sup>
                      </m:sSup>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𝑨</m:t>
                          </m:r>
                        </m:num>
                        <m:den>
                          <m:r>
                            <a:rPr lang="en-US" sz="2000" b="1" i="1" smtClean="0">
                              <a:latin typeface="Cambria Math" panose="02040503050406030204" pitchFamily="18" charset="0"/>
                            </a:rPr>
                            <m:t>𝝅</m:t>
                          </m:r>
                        </m:den>
                      </m:f>
                      <m:r>
                        <a:rPr lang="en-US" sz="2000" b="1" i="1">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𝒓</m:t>
                      </m:r>
                      <m:r>
                        <a:rPr lang="en-US" sz="2000" b="1" i="1" smtClean="0">
                          <a:latin typeface="Cambria Math" panose="02040503050406030204" pitchFamily="18" charset="0"/>
                          <a:ea typeface="Cambria Math" panose="02040503050406030204" pitchFamily="18" charset="0"/>
                        </a:rPr>
                        <m:t>=</m:t>
                      </m:r>
                      <m:rad>
                        <m:radPr>
                          <m:degHide m:val="on"/>
                          <m:ctrlPr>
                            <a:rPr lang="en-US" sz="2000" b="1" i="1" smtClean="0">
                              <a:latin typeface="Cambria Math" panose="02040503050406030204" pitchFamily="18" charset="0"/>
                              <a:ea typeface="Cambria Math" panose="02040503050406030204" pitchFamily="18" charset="0"/>
                            </a:rPr>
                          </m:ctrlPr>
                        </m:radPr>
                        <m:deg/>
                        <m:e>
                          <m:f>
                            <m:fPr>
                              <m:ctrlPr>
                                <a:rPr lang="en-US" sz="2000" b="1" i="1" smtClean="0">
                                  <a:latin typeface="Cambria Math" panose="02040503050406030204" pitchFamily="18" charset="0"/>
                                  <a:ea typeface="Cambria Math" panose="02040503050406030204" pitchFamily="18" charset="0"/>
                                </a:rPr>
                              </m:ctrlPr>
                            </m:fPr>
                            <m:num>
                              <m:r>
                                <a:rPr lang="en-US" sz="2000" b="1" i="1" smtClean="0">
                                  <a:latin typeface="Cambria Math" panose="02040503050406030204" pitchFamily="18" charset="0"/>
                                  <a:ea typeface="Cambria Math" panose="02040503050406030204" pitchFamily="18" charset="0"/>
                                </a:rPr>
                                <m:t>𝑨</m:t>
                              </m:r>
                            </m:num>
                            <m:den>
                              <m:r>
                                <a:rPr lang="en-US" sz="2000" b="1" i="1" smtClean="0">
                                  <a:latin typeface="Cambria Math" panose="02040503050406030204" pitchFamily="18" charset="0"/>
                                  <a:ea typeface="Cambria Math" panose="02040503050406030204" pitchFamily="18" charset="0"/>
                                </a:rPr>
                                <m:t>𝝅</m:t>
                              </m:r>
                            </m:den>
                          </m:f>
                        </m:e>
                      </m:rad>
                      <m:r>
                        <a:rPr lang="en-US" sz="2000" b="1" i="1" smtClean="0">
                          <a:latin typeface="Cambria Math" panose="02040503050406030204" pitchFamily="18" charset="0"/>
                          <a:ea typeface="Cambria Math" panose="02040503050406030204" pitchFamily="18" charset="0"/>
                        </a:rPr>
                        <m:t>=</m:t>
                      </m:r>
                      <m:rad>
                        <m:radPr>
                          <m:degHide m:val="on"/>
                          <m:ctrlPr>
                            <a:rPr lang="en-US" sz="2000" b="1" i="1">
                              <a:latin typeface="Cambria Math" panose="02040503050406030204" pitchFamily="18" charset="0"/>
                              <a:ea typeface="Cambria Math" panose="02040503050406030204" pitchFamily="18" charset="0"/>
                            </a:rPr>
                          </m:ctrlPr>
                        </m:radPr>
                        <m:deg/>
                        <m:e>
                          <m:f>
                            <m:fPr>
                              <m:ctrlPr>
                                <a:rPr lang="en-US" sz="2000" b="1" i="1">
                                  <a:latin typeface="Cambria Math" panose="02040503050406030204" pitchFamily="18" charset="0"/>
                                  <a:ea typeface="Cambria Math" panose="02040503050406030204" pitchFamily="18" charset="0"/>
                                </a:rPr>
                              </m:ctrlPr>
                            </m:fPr>
                            <m:num>
                              <m:r>
                                <a:rPr lang="en-US" sz="2000" b="1" i="1">
                                  <a:latin typeface="Cambria Math" panose="02040503050406030204" pitchFamily="18" charset="0"/>
                                </a:rPr>
                                <m:t>𝟗</m:t>
                              </m:r>
                              <m:r>
                                <a:rPr lang="en-US" sz="2000" b="1" i="1">
                                  <a:latin typeface="Cambria Math" panose="02040503050406030204" pitchFamily="18" charset="0"/>
                                </a:rPr>
                                <m:t>.</m:t>
                              </m:r>
                              <m:r>
                                <a:rPr lang="en-US" sz="2000" b="1" i="1">
                                  <a:latin typeface="Cambria Math" panose="02040503050406030204" pitchFamily="18" charset="0"/>
                                </a:rPr>
                                <m:t>𝟒</m:t>
                              </m:r>
                              <m:r>
                                <a:rPr lang="en-US" sz="2000" b="1" i="1">
                                  <a:latin typeface="Cambria Math" panose="02040503050406030204" pitchFamily="18" charset="0"/>
                                  <a:ea typeface="Cambria Math" panose="02040503050406030204" pitchFamily="18" charset="0"/>
                                </a:rPr>
                                <m:t>×</m:t>
                              </m:r>
                              <m:sSup>
                                <m:sSupPr>
                                  <m:ctrlPr>
                                    <a:rPr lang="en-US" sz="2000" b="1" i="1">
                                      <a:latin typeface="Cambria Math" panose="02040503050406030204" pitchFamily="18" charset="0"/>
                                      <a:ea typeface="Cambria Math" panose="02040503050406030204" pitchFamily="18" charset="0"/>
                                    </a:rPr>
                                  </m:ctrlPr>
                                </m:sSupPr>
                                <m:e>
                                  <m:r>
                                    <a:rPr lang="en-US" sz="2000" b="1" i="1">
                                      <a:latin typeface="Cambria Math" panose="02040503050406030204" pitchFamily="18" charset="0"/>
                                      <a:ea typeface="Cambria Math" panose="02040503050406030204" pitchFamily="18" charset="0"/>
                                    </a:rPr>
                                    <m:t>𝟏𝟎</m:t>
                                  </m:r>
                                </m:e>
                                <m:sup>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𝟔</m:t>
                                  </m:r>
                                </m:sup>
                              </m:sSup>
                              <m:sSup>
                                <m:sSupPr>
                                  <m:ctrlPr>
                                    <a:rPr lang="en-US" sz="2000" b="1" i="1">
                                      <a:solidFill>
                                        <a:prstClr val="black"/>
                                      </a:solidFill>
                                      <a:latin typeface="Cambria Math" panose="02040503050406030204" pitchFamily="18" charset="0"/>
                                      <a:ea typeface="Cambria Math" panose="02040503050406030204" pitchFamily="18" charset="0"/>
                                    </a:rPr>
                                  </m:ctrlPr>
                                </m:sSupPr>
                                <m:e>
                                  <m:r>
                                    <a:rPr lang="en-US" sz="2000" b="1" i="1">
                                      <a:solidFill>
                                        <a:prstClr val="black"/>
                                      </a:solidFill>
                                      <a:latin typeface="Cambria Math" panose="02040503050406030204" pitchFamily="18" charset="0"/>
                                      <a:ea typeface="Cambria Math" panose="02040503050406030204" pitchFamily="18" charset="0"/>
                                    </a:rPr>
                                    <m:t>𝒎</m:t>
                                  </m:r>
                                </m:e>
                                <m:sup>
                                  <m:r>
                                    <a:rPr lang="en-US" sz="2000" b="1" i="1">
                                      <a:solidFill>
                                        <a:prstClr val="black"/>
                                      </a:solidFill>
                                      <a:latin typeface="Cambria Math" panose="02040503050406030204" pitchFamily="18" charset="0"/>
                                      <a:ea typeface="Cambria Math" panose="02040503050406030204" pitchFamily="18" charset="0"/>
                                    </a:rPr>
                                    <m:t>𝟐</m:t>
                                  </m:r>
                                </m:sup>
                              </m:sSup>
                            </m:num>
                            <m:den>
                              <m:r>
                                <a:rPr lang="en-US" sz="2000" b="1" i="1" smtClean="0">
                                  <a:latin typeface="Cambria Math" panose="02040503050406030204" pitchFamily="18" charset="0"/>
                                  <a:ea typeface="Cambria Math" panose="02040503050406030204" pitchFamily="18" charset="0"/>
                                </a:rPr>
                                <m:t>𝝅</m:t>
                              </m:r>
                            </m:den>
                          </m:f>
                        </m:e>
                      </m:rad>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𝟏</m:t>
                      </m:r>
                      <m:r>
                        <a:rPr lang="en-US" sz="2000" b="1" i="1">
                          <a:latin typeface="Cambria Math" panose="02040503050406030204" pitchFamily="18" charset="0"/>
                        </a:rPr>
                        <m:t>.</m:t>
                      </m:r>
                      <m:r>
                        <a:rPr lang="en-US" sz="2000" b="1" i="1" smtClean="0">
                          <a:latin typeface="Cambria Math" panose="02040503050406030204" pitchFamily="18" charset="0"/>
                        </a:rPr>
                        <m:t>𝟕</m:t>
                      </m:r>
                      <m:r>
                        <a:rPr lang="en-US" sz="2000" b="1" i="1">
                          <a:latin typeface="Cambria Math" panose="02040503050406030204" pitchFamily="18" charset="0"/>
                          <a:ea typeface="Cambria Math" panose="02040503050406030204" pitchFamily="18" charset="0"/>
                        </a:rPr>
                        <m:t>×</m:t>
                      </m:r>
                      <m:sSup>
                        <m:sSupPr>
                          <m:ctrlPr>
                            <a:rPr lang="en-US" sz="2000" b="1" i="1">
                              <a:latin typeface="Cambria Math" panose="02040503050406030204" pitchFamily="18" charset="0"/>
                              <a:ea typeface="Cambria Math" panose="02040503050406030204" pitchFamily="18" charset="0"/>
                            </a:rPr>
                          </m:ctrlPr>
                        </m:sSupPr>
                        <m:e>
                          <m:r>
                            <a:rPr lang="en-US" sz="2000" b="1" i="1">
                              <a:latin typeface="Cambria Math" panose="02040503050406030204" pitchFamily="18" charset="0"/>
                              <a:ea typeface="Cambria Math" panose="02040503050406030204" pitchFamily="18" charset="0"/>
                            </a:rPr>
                            <m:t>𝟏𝟎</m:t>
                          </m:r>
                        </m:e>
                        <m:sup>
                          <m:r>
                            <a:rPr lang="en-US" sz="2000" b="1" i="1">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𝟑</m:t>
                          </m:r>
                        </m:sup>
                      </m:sSup>
                      <m:r>
                        <a:rPr lang="en-US" sz="2000" b="1" i="1" smtClean="0">
                          <a:latin typeface="Cambria Math" panose="02040503050406030204" pitchFamily="18" charset="0"/>
                          <a:ea typeface="Cambria Math" panose="02040503050406030204" pitchFamily="18" charset="0"/>
                        </a:rPr>
                        <m:t>𝒎</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𝟏</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𝟕</m:t>
                      </m:r>
                      <m:r>
                        <a:rPr lang="en-US" sz="2000" b="1" i="1" smtClean="0">
                          <a:latin typeface="Cambria Math" panose="02040503050406030204" pitchFamily="18" charset="0"/>
                          <a:ea typeface="Cambria Math" panose="02040503050406030204" pitchFamily="18" charset="0"/>
                        </a:rPr>
                        <m:t>𝒎𝒎</m:t>
                      </m:r>
                    </m:oMath>
                  </m:oMathPara>
                </a14:m>
                <a:endParaRPr lang="en-US" sz="2000" b="1" i="1" dirty="0" smtClean="0"/>
              </a:p>
              <a:p>
                <a:pPr marL="0" indent="0">
                  <a:buNone/>
                </a:pPr>
                <a:endParaRPr lang="en-US" sz="2000" b="1" i="1" dirty="0" smtClean="0"/>
              </a:p>
              <a:p>
                <a:pPr marL="0" indent="0">
                  <a:buNone/>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𝒅</m:t>
                      </m:r>
                      <m:r>
                        <a:rPr lang="en-US" sz="2000" b="1" i="1" smtClean="0">
                          <a:latin typeface="Cambria Math" panose="02040503050406030204" pitchFamily="18" charset="0"/>
                        </a:rPr>
                        <m:t>=</m:t>
                      </m:r>
                      <m:r>
                        <a:rPr lang="en-US" sz="2000" b="1" i="1" smtClean="0">
                          <a:latin typeface="Cambria Math" panose="02040503050406030204" pitchFamily="18" charset="0"/>
                        </a:rPr>
                        <m:t>𝟐</m:t>
                      </m:r>
                      <m:r>
                        <a:rPr lang="en-US" sz="2000" b="1" i="1" smtClean="0">
                          <a:latin typeface="Cambria Math" panose="02040503050406030204" pitchFamily="18" charset="0"/>
                        </a:rPr>
                        <m:t>𝒓</m:t>
                      </m:r>
                      <m:r>
                        <a:rPr lang="en-US" sz="2000" b="1" i="1" smtClean="0">
                          <a:latin typeface="Cambria Math" panose="02040503050406030204" pitchFamily="18" charset="0"/>
                        </a:rPr>
                        <m:t>=</m:t>
                      </m:r>
                      <m:r>
                        <a:rPr lang="en-US" sz="2000" b="1" i="1" smtClean="0">
                          <a:latin typeface="Cambria Math" panose="02040503050406030204" pitchFamily="18" charset="0"/>
                        </a:rPr>
                        <m:t>𝟐</m:t>
                      </m:r>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𝟏</m:t>
                          </m:r>
                          <m:r>
                            <a:rPr lang="en-US" sz="2000" b="1" i="1" smtClean="0">
                              <a:latin typeface="Cambria Math" panose="02040503050406030204" pitchFamily="18" charset="0"/>
                            </a:rPr>
                            <m:t>.</m:t>
                          </m:r>
                          <m:r>
                            <a:rPr lang="en-US" sz="2000" b="1" i="1" smtClean="0">
                              <a:latin typeface="Cambria Math" panose="02040503050406030204" pitchFamily="18" charset="0"/>
                            </a:rPr>
                            <m:t>𝟕</m:t>
                          </m:r>
                          <m:r>
                            <a:rPr lang="en-US" sz="2000" b="1" i="1" smtClean="0">
                              <a:latin typeface="Cambria Math" panose="02040503050406030204" pitchFamily="18" charset="0"/>
                            </a:rPr>
                            <m:t>𝒎𝒎</m:t>
                          </m:r>
                        </m:e>
                      </m:d>
                      <m:r>
                        <a:rPr lang="en-US" sz="2000" b="1" i="1" smtClean="0">
                          <a:latin typeface="Cambria Math" panose="02040503050406030204" pitchFamily="18" charset="0"/>
                        </a:rPr>
                        <m:t>=</m:t>
                      </m:r>
                      <m:r>
                        <a:rPr lang="en-US" sz="2000" b="1" i="1" smtClean="0">
                          <a:latin typeface="Cambria Math" panose="02040503050406030204" pitchFamily="18" charset="0"/>
                        </a:rPr>
                        <m:t>𝟑</m:t>
                      </m:r>
                      <m:r>
                        <a:rPr lang="en-US" sz="2000" b="1" i="1" smtClean="0">
                          <a:latin typeface="Cambria Math" panose="02040503050406030204" pitchFamily="18" charset="0"/>
                        </a:rPr>
                        <m:t>.</m:t>
                      </m:r>
                      <m:r>
                        <a:rPr lang="en-US" sz="2000" b="1" i="1" smtClean="0">
                          <a:latin typeface="Cambria Math" panose="02040503050406030204" pitchFamily="18" charset="0"/>
                        </a:rPr>
                        <m:t>𝟒</m:t>
                      </m:r>
                      <m:r>
                        <a:rPr lang="en-US" sz="2000" b="1" i="1" smtClean="0">
                          <a:latin typeface="Cambria Math" panose="02040503050406030204" pitchFamily="18" charset="0"/>
                        </a:rPr>
                        <m:t>𝒎𝒎</m:t>
                      </m:r>
                    </m:oMath>
                  </m:oMathPara>
                </a14:m>
                <a:endParaRPr lang="en-US" sz="20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901338"/>
                <a:ext cx="10970623" cy="5455012"/>
              </a:xfrm>
              <a:blipFill>
                <a:blip r:embed="rId2"/>
                <a:stretch>
                  <a:fillRect l="-944" t="-3017" r="-83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106</a:t>
            </a:fld>
            <a:endParaRPr lang="en-US"/>
          </a:p>
        </p:txBody>
      </p:sp>
    </p:spTree>
    <p:extLst>
      <p:ext uri="{BB962C8B-B14F-4D97-AF65-F5344CB8AC3E}">
        <p14:creationId xmlns:p14="http://schemas.microsoft.com/office/powerpoint/2010/main" val="23410394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pPr algn="ctr"/>
            <a:r>
              <a:rPr lang="en-US" b="1" dirty="0">
                <a:solidFill>
                  <a:srgbClr val="000000"/>
                </a:solidFill>
                <a:latin typeface="Times New Roman" panose="02020603050405020304" pitchFamily="18" charset="0"/>
              </a:rPr>
              <a:t>Activity</a:t>
            </a:r>
            <a:r>
              <a:rPr lang="en-US" dirty="0">
                <a:solidFill>
                  <a:srgbClr val="000000"/>
                </a:solidFill>
                <a:latin typeface="Times New Roman" panose="02020603050405020304" pitchFamily="18" charset="0"/>
              </a:rPr>
              <a: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71154"/>
                <a:ext cx="10515600" cy="5105809"/>
              </a:xfrm>
            </p:spPr>
            <p:txBody>
              <a:bodyPr>
                <a:normAutofit fontScale="92500" lnSpcReduction="10000"/>
              </a:bodyPr>
              <a:lstStyle/>
              <a:p>
                <a:pPr marL="514350" indent="-514350">
                  <a:buFont typeface="+mj-lt"/>
                  <a:buAutoNum type="arabicPeriod"/>
                </a:pPr>
                <a:r>
                  <a:rPr lang="en-US" dirty="0" smtClean="0">
                    <a:solidFill>
                      <a:srgbClr val="000000"/>
                    </a:solidFill>
                    <a:latin typeface="Times New Roman" panose="02020603050405020304" pitchFamily="18" charset="0"/>
                  </a:rPr>
                  <a:t>A </a:t>
                </a:r>
                <a:r>
                  <a:rPr lang="en-US" dirty="0">
                    <a:solidFill>
                      <a:srgbClr val="000000"/>
                    </a:solidFill>
                    <a:latin typeface="Times New Roman" panose="02020603050405020304" pitchFamily="18" charset="0"/>
                  </a:rPr>
                  <a:t>solid brass sphere is initially surrounded by air, and the air pressure exerted on it is </a:t>
                </a:r>
                <a14:m>
                  <m:oMath xmlns:m="http://schemas.openxmlformats.org/officeDocument/2006/math">
                    <m:r>
                      <a:rPr lang="en-US" sz="2000" b="1" i="1" smtClean="0">
                        <a:solidFill>
                          <a:srgbClr val="000000"/>
                        </a:solidFill>
                        <a:latin typeface="Cambria Math" panose="02040503050406030204" pitchFamily="18" charset="0"/>
                      </a:rPr>
                      <m:t>𝟏</m:t>
                    </m:r>
                    <m:r>
                      <a:rPr lang="en-US" sz="2000" b="1" i="1" smtClean="0">
                        <a:solidFill>
                          <a:srgbClr val="000000"/>
                        </a:solidFill>
                        <a:latin typeface="Cambria Math" panose="02040503050406030204" pitchFamily="18" charset="0"/>
                        <a:ea typeface="Cambria Math" panose="02040503050406030204" pitchFamily="18" charset="0"/>
                      </a:rPr>
                      <m:t>×</m:t>
                    </m:r>
                    <m:sSup>
                      <m:sSupPr>
                        <m:ctrlPr>
                          <a:rPr lang="en-US" sz="2000" b="1" i="1" smtClean="0">
                            <a:solidFill>
                              <a:srgbClr val="000000"/>
                            </a:solidFill>
                            <a:latin typeface="Cambria Math" panose="02040503050406030204" pitchFamily="18" charset="0"/>
                            <a:ea typeface="Cambria Math" panose="02040503050406030204" pitchFamily="18" charset="0"/>
                          </a:rPr>
                        </m:ctrlPr>
                      </m:sSupPr>
                      <m:e>
                        <m:r>
                          <a:rPr lang="en-US" sz="2000" b="1" i="1" smtClean="0">
                            <a:solidFill>
                              <a:srgbClr val="000000"/>
                            </a:solidFill>
                            <a:latin typeface="Cambria Math" panose="02040503050406030204" pitchFamily="18" charset="0"/>
                            <a:ea typeface="Cambria Math" panose="02040503050406030204" pitchFamily="18" charset="0"/>
                          </a:rPr>
                          <m:t>𝟏𝟎</m:t>
                        </m:r>
                      </m:e>
                      <m:sup>
                        <m:r>
                          <a:rPr lang="en-US" sz="2000" b="1" i="1" smtClean="0">
                            <a:solidFill>
                              <a:srgbClr val="000000"/>
                            </a:solidFill>
                            <a:latin typeface="Cambria Math" panose="02040503050406030204" pitchFamily="18" charset="0"/>
                            <a:ea typeface="Cambria Math" panose="02040503050406030204" pitchFamily="18" charset="0"/>
                          </a:rPr>
                          <m:t>𝟓</m:t>
                        </m:r>
                      </m:sup>
                    </m:sSup>
                    <m:r>
                      <a:rPr lang="en-US" sz="2000" b="1" i="1" smtClean="0">
                        <a:solidFill>
                          <a:srgbClr val="000000"/>
                        </a:solidFill>
                        <a:latin typeface="Cambria Math" panose="02040503050406030204" pitchFamily="18" charset="0"/>
                        <a:ea typeface="Cambria Math" panose="02040503050406030204" pitchFamily="18" charset="0"/>
                      </a:rPr>
                      <m:t>𝑵</m:t>
                    </m:r>
                    <m:r>
                      <a:rPr lang="en-US" sz="2000" b="1" i="1" smtClean="0">
                        <a:solidFill>
                          <a:srgbClr val="000000"/>
                        </a:solidFill>
                        <a:latin typeface="Cambria Math" panose="02040503050406030204" pitchFamily="18" charset="0"/>
                        <a:ea typeface="Cambria Math" panose="02040503050406030204" pitchFamily="18" charset="0"/>
                      </a:rPr>
                      <m:t>/</m:t>
                    </m:r>
                    <m:sSup>
                      <m:sSupPr>
                        <m:ctrlPr>
                          <a:rPr lang="en-US" sz="2000" b="1" i="1" smtClean="0">
                            <a:solidFill>
                              <a:srgbClr val="000000"/>
                            </a:solidFill>
                            <a:latin typeface="Cambria Math" panose="02040503050406030204" pitchFamily="18" charset="0"/>
                            <a:ea typeface="Cambria Math" panose="02040503050406030204" pitchFamily="18" charset="0"/>
                          </a:rPr>
                        </m:ctrlPr>
                      </m:sSupPr>
                      <m:e>
                        <m:r>
                          <a:rPr lang="en-US" sz="2000" b="1" i="1" smtClean="0">
                            <a:solidFill>
                              <a:srgbClr val="000000"/>
                            </a:solidFill>
                            <a:latin typeface="Cambria Math" panose="02040503050406030204" pitchFamily="18" charset="0"/>
                            <a:ea typeface="Cambria Math" panose="02040503050406030204" pitchFamily="18" charset="0"/>
                          </a:rPr>
                          <m:t>𝒎</m:t>
                        </m:r>
                      </m:e>
                      <m:sup>
                        <m:r>
                          <a:rPr lang="en-US" sz="2000" b="1" i="1" smtClean="0">
                            <a:solidFill>
                              <a:srgbClr val="000000"/>
                            </a:solidFill>
                            <a:latin typeface="Cambria Math" panose="02040503050406030204" pitchFamily="18" charset="0"/>
                            <a:ea typeface="Cambria Math" panose="02040503050406030204" pitchFamily="18" charset="0"/>
                          </a:rPr>
                          <m:t>𝟐</m:t>
                        </m:r>
                      </m:sup>
                    </m:sSup>
                  </m:oMath>
                </a14:m>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normal atmospheric pressure). The sphere is lowered into the ocean to a depth where the pressure is </a:t>
                </a:r>
                <a14:m>
                  <m:oMath xmlns:m="http://schemas.openxmlformats.org/officeDocument/2006/math">
                    <m:r>
                      <a:rPr lang="en-US" sz="2000" b="0" i="0" smtClean="0">
                        <a:solidFill>
                          <a:srgbClr val="000000"/>
                        </a:solidFill>
                        <a:latin typeface="Cambria Math" panose="02040503050406030204" pitchFamily="18" charset="0"/>
                        <a:ea typeface="Cambria Math" panose="02040503050406030204" pitchFamily="18" charset="0"/>
                      </a:rPr>
                      <m:t>2</m:t>
                    </m:r>
                    <m:r>
                      <a:rPr lang="en-US" sz="2000" b="1" i="1">
                        <a:solidFill>
                          <a:srgbClr val="000000"/>
                        </a:solidFill>
                        <a:latin typeface="Cambria Math" panose="02040503050406030204" pitchFamily="18" charset="0"/>
                        <a:ea typeface="Cambria Math" panose="02040503050406030204" pitchFamily="18" charset="0"/>
                      </a:rPr>
                      <m:t>×</m:t>
                    </m:r>
                    <m:sSup>
                      <m:sSupPr>
                        <m:ctrlPr>
                          <a:rPr lang="en-US" sz="2000" b="1" i="1">
                            <a:solidFill>
                              <a:srgbClr val="000000"/>
                            </a:solidFill>
                            <a:latin typeface="Cambria Math" panose="02040503050406030204" pitchFamily="18" charset="0"/>
                            <a:ea typeface="Cambria Math" panose="02040503050406030204" pitchFamily="18" charset="0"/>
                          </a:rPr>
                        </m:ctrlPr>
                      </m:sSupPr>
                      <m:e>
                        <m:r>
                          <a:rPr lang="en-US" sz="2000" b="1" i="1">
                            <a:solidFill>
                              <a:srgbClr val="000000"/>
                            </a:solidFill>
                            <a:latin typeface="Cambria Math" panose="02040503050406030204" pitchFamily="18" charset="0"/>
                            <a:ea typeface="Cambria Math" panose="02040503050406030204" pitchFamily="18" charset="0"/>
                          </a:rPr>
                          <m:t>𝟏𝟎</m:t>
                        </m:r>
                      </m:e>
                      <m:sup>
                        <m:r>
                          <a:rPr lang="en-US" sz="2000" b="1" i="1" smtClean="0">
                            <a:solidFill>
                              <a:srgbClr val="000000"/>
                            </a:solidFill>
                            <a:latin typeface="Cambria Math" panose="02040503050406030204" pitchFamily="18" charset="0"/>
                            <a:ea typeface="Cambria Math" panose="02040503050406030204" pitchFamily="18" charset="0"/>
                          </a:rPr>
                          <m:t>𝟕</m:t>
                        </m:r>
                      </m:sup>
                    </m:sSup>
                    <m:r>
                      <a:rPr lang="en-US" sz="2000" b="1" i="1">
                        <a:solidFill>
                          <a:srgbClr val="000000"/>
                        </a:solidFill>
                        <a:latin typeface="Cambria Math" panose="02040503050406030204" pitchFamily="18" charset="0"/>
                        <a:ea typeface="Cambria Math" panose="02040503050406030204" pitchFamily="18" charset="0"/>
                      </a:rPr>
                      <m:t>𝑵</m:t>
                    </m:r>
                    <m:r>
                      <a:rPr lang="en-US" sz="2000" b="1" i="1">
                        <a:solidFill>
                          <a:srgbClr val="000000"/>
                        </a:solidFill>
                        <a:latin typeface="Cambria Math" panose="02040503050406030204" pitchFamily="18" charset="0"/>
                        <a:ea typeface="Cambria Math" panose="02040503050406030204" pitchFamily="18" charset="0"/>
                      </a:rPr>
                      <m:t>/</m:t>
                    </m:r>
                    <m:sSup>
                      <m:sSupPr>
                        <m:ctrlPr>
                          <a:rPr lang="en-US" sz="2000" b="1" i="1">
                            <a:solidFill>
                              <a:srgbClr val="000000"/>
                            </a:solidFill>
                            <a:latin typeface="Cambria Math" panose="02040503050406030204" pitchFamily="18" charset="0"/>
                            <a:ea typeface="Cambria Math" panose="02040503050406030204" pitchFamily="18" charset="0"/>
                          </a:rPr>
                        </m:ctrlPr>
                      </m:sSupPr>
                      <m:e>
                        <m:r>
                          <a:rPr lang="en-US" sz="2000" b="1" i="1">
                            <a:solidFill>
                              <a:srgbClr val="000000"/>
                            </a:solidFill>
                            <a:latin typeface="Cambria Math" panose="02040503050406030204" pitchFamily="18" charset="0"/>
                            <a:ea typeface="Cambria Math" panose="02040503050406030204" pitchFamily="18" charset="0"/>
                          </a:rPr>
                          <m:t>𝒎</m:t>
                        </m:r>
                      </m:e>
                      <m:sup>
                        <m:r>
                          <a:rPr lang="en-US" sz="2000" b="1" i="1">
                            <a:solidFill>
                              <a:srgbClr val="000000"/>
                            </a:solidFill>
                            <a:latin typeface="Cambria Math" panose="02040503050406030204" pitchFamily="18" charset="0"/>
                            <a:ea typeface="Cambria Math" panose="02040503050406030204" pitchFamily="18" charset="0"/>
                          </a:rPr>
                          <m:t>𝟐</m:t>
                        </m:r>
                      </m:sup>
                    </m:sSup>
                  </m:oMath>
                </a14:m>
                <a:r>
                  <a:rPr lang="en-US" dirty="0">
                    <a:solidFill>
                      <a:srgbClr val="000000"/>
                    </a:solidFill>
                    <a:latin typeface="Times New Roman" panose="02020603050405020304" pitchFamily="18" charset="0"/>
                  </a:rPr>
                  <a:t>. The volume of the sphere in air is 0.50 </a:t>
                </a:r>
                <a14:m>
                  <m:oMath xmlns:m="http://schemas.openxmlformats.org/officeDocument/2006/math">
                    <m:sSup>
                      <m:sSupPr>
                        <m:ctrlPr>
                          <a:rPr lang="en-US"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𝑚</m:t>
                        </m:r>
                      </m:e>
                      <m:sup>
                        <m:r>
                          <a:rPr lang="en-US" b="0" i="1" smtClean="0">
                            <a:solidFill>
                              <a:srgbClr val="000000"/>
                            </a:solidFill>
                            <a:latin typeface="Cambria Math" panose="02040503050406030204" pitchFamily="18" charset="0"/>
                          </a:rPr>
                          <m:t>3</m:t>
                        </m:r>
                      </m:sup>
                    </m:sSup>
                  </m:oMath>
                </a14:m>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By how much does this volume change once the sphere is submerged? </a:t>
                </a:r>
                <a:endParaRPr lang="en-US" dirty="0" smtClean="0">
                  <a:solidFill>
                    <a:srgbClr val="000000"/>
                  </a:solidFill>
                  <a:latin typeface="Times New Roman" panose="02020603050405020304" pitchFamily="18" charset="0"/>
                </a:endParaRPr>
              </a:p>
              <a:p>
                <a:pPr marL="0" indent="0">
                  <a:buNone/>
                </a:pPr>
                <a:r>
                  <a:rPr lang="en-US" dirty="0" smtClean="0">
                    <a:solidFill>
                      <a:srgbClr val="000000"/>
                    </a:solidFill>
                    <a:latin typeface="Times New Roman" panose="02020603050405020304" pitchFamily="18" charset="0"/>
                  </a:rPr>
                  <a:t>Solution </a:t>
                </a:r>
              </a:p>
              <a:p>
                <a:pPr marL="0" indent="0">
                  <a:buNone/>
                </a:pPr>
                <a:endParaRPr lang="en-US" dirty="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1">
                          <a:solidFill>
                            <a:srgbClr val="FF0000"/>
                          </a:solidFill>
                          <a:latin typeface="Cambria Math" panose="02040503050406030204" pitchFamily="18" charset="0"/>
                        </a:rPr>
                        <m:t>𝐵</m:t>
                      </m:r>
                      <m:r>
                        <a:rPr lang="en-US" sz="2000" i="1">
                          <a:solidFill>
                            <a:srgbClr val="FF0000"/>
                          </a:solidFill>
                          <a:latin typeface="Cambria Math" panose="02040503050406030204" pitchFamily="18" charset="0"/>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𝑉𝑜𝑙𝑢𝑚𝑒</m:t>
                          </m:r>
                          <m:r>
                            <a:rPr lang="en-US" sz="2000" i="1">
                              <a:solidFill>
                                <a:srgbClr val="FF0000"/>
                              </a:solidFill>
                              <a:latin typeface="Cambria Math" panose="02040503050406030204" pitchFamily="18" charset="0"/>
                            </a:rPr>
                            <m:t> </m:t>
                          </m:r>
                          <m:r>
                            <a:rPr lang="en-US" sz="2000" i="1">
                              <a:solidFill>
                                <a:srgbClr val="FF0000"/>
                              </a:solidFill>
                              <a:latin typeface="Cambria Math" panose="02040503050406030204" pitchFamily="18" charset="0"/>
                            </a:rPr>
                            <m:t>𝑠𝑡𝑟𝑒𝑠𝑠</m:t>
                          </m:r>
                        </m:num>
                        <m:den>
                          <m:r>
                            <a:rPr lang="en-US" sz="2000" i="1">
                              <a:solidFill>
                                <a:srgbClr val="FF0000"/>
                              </a:solidFill>
                              <a:latin typeface="Cambria Math" panose="02040503050406030204" pitchFamily="18" charset="0"/>
                            </a:rPr>
                            <m:t>𝑉𝑜𝑙𝑢𝑚𝑒</m:t>
                          </m:r>
                          <m:r>
                            <a:rPr lang="en-US" sz="2000" i="1">
                              <a:solidFill>
                                <a:srgbClr val="FF0000"/>
                              </a:solidFill>
                              <a:latin typeface="Cambria Math" panose="02040503050406030204" pitchFamily="18" charset="0"/>
                            </a:rPr>
                            <m:t> </m:t>
                          </m:r>
                          <m:r>
                            <a:rPr lang="en-US" sz="2000" i="1">
                              <a:solidFill>
                                <a:srgbClr val="FF0000"/>
                              </a:solidFill>
                              <a:latin typeface="Cambria Math" panose="02040503050406030204" pitchFamily="18" charset="0"/>
                            </a:rPr>
                            <m:t>𝑠𝑡𝑟𝑎𝑖𝑛</m:t>
                          </m:r>
                          <m:r>
                            <a:rPr lang="en-US" sz="2000" i="1">
                              <a:solidFill>
                                <a:srgbClr val="FF0000"/>
                              </a:solidFill>
                              <a:latin typeface="Cambria Math" panose="02040503050406030204" pitchFamily="18" charset="0"/>
                            </a:rPr>
                            <m:t> </m:t>
                          </m:r>
                        </m:den>
                      </m:f>
                      <m:r>
                        <a:rPr lang="en-US" sz="2000" i="1">
                          <a:solidFill>
                            <a:srgbClr val="FF0000"/>
                          </a:solidFill>
                          <a:latin typeface="Cambria Math" panose="02040503050406030204" pitchFamily="18" charset="0"/>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m:t>
                          </m:r>
                          <m:f>
                            <m:fPr>
                              <m:type m:val="skw"/>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𝐹</m:t>
                              </m:r>
                            </m:num>
                            <m:den>
                              <m:r>
                                <a:rPr lang="en-US" sz="2000" i="1">
                                  <a:solidFill>
                                    <a:srgbClr val="FF0000"/>
                                  </a:solidFill>
                                  <a:latin typeface="Cambria Math" panose="02040503050406030204" pitchFamily="18" charset="0"/>
                                </a:rPr>
                                <m:t>𝐴</m:t>
                              </m:r>
                            </m:den>
                          </m:f>
                        </m:num>
                        <m:den>
                          <m:f>
                            <m:fPr>
                              <m:type m:val="lin"/>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𝑉</m:t>
                              </m:r>
                            </m:num>
                            <m:den>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m:t>
                                  </m:r>
                                </m:e>
                                <m:sub>
                                  <m:r>
                                    <a:rPr lang="en-US" sz="2000" i="1">
                                      <a:solidFill>
                                        <a:srgbClr val="FF0000"/>
                                      </a:solidFill>
                                      <a:latin typeface="Cambria Math" panose="02040503050406030204" pitchFamily="18" charset="0"/>
                                    </a:rPr>
                                    <m:t>0</m:t>
                                  </m:r>
                                </m:sub>
                              </m:sSub>
                            </m:den>
                          </m:f>
                        </m:den>
                      </m:f>
                      <m:r>
                        <a:rPr lang="en-US" sz="2000" i="1">
                          <a:solidFill>
                            <a:srgbClr val="FF0000"/>
                          </a:solidFill>
                          <a:latin typeface="Cambria Math" panose="02040503050406030204" pitchFamily="18" charset="0"/>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𝑃</m:t>
                          </m:r>
                        </m:num>
                        <m:den>
                          <m:f>
                            <m:fPr>
                              <m:type m:val="lin"/>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𝑉</m:t>
                              </m:r>
                            </m:num>
                            <m:den>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m:t>
                                  </m:r>
                                </m:e>
                                <m:sub>
                                  <m:r>
                                    <a:rPr lang="en-US" sz="2000" i="1">
                                      <a:solidFill>
                                        <a:srgbClr val="FF0000"/>
                                      </a:solidFill>
                                      <a:latin typeface="Cambria Math" panose="02040503050406030204" pitchFamily="18" charset="0"/>
                                    </a:rPr>
                                    <m:t>0</m:t>
                                  </m:r>
                                </m:sub>
                              </m:sSub>
                            </m:den>
                          </m:f>
                        </m:den>
                      </m:f>
                    </m:oMath>
                  </m:oMathPara>
                </a14:m>
                <a:endParaRPr lang="en-US" sz="2000" dirty="0" smtClean="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𝑉</m:t>
                      </m:r>
                      <m:r>
                        <a:rPr lang="en-US" sz="2000" b="0" i="1" smtClean="0">
                          <a:latin typeface="Cambria Math" panose="02040503050406030204" pitchFamily="18" charset="0"/>
                        </a:rPr>
                        <m:t>=−∆</m:t>
                      </m:r>
                      <m:r>
                        <a:rPr lang="en-US" sz="2000" b="0" i="1" smtClean="0">
                          <a:latin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𝑉</m:t>
                              </m:r>
                            </m:e>
                            <m:sub>
                              <m:r>
                                <a:rPr lang="en-US" sz="2000" b="0" i="1" smtClean="0">
                                  <a:latin typeface="Cambria Math" panose="02040503050406030204" pitchFamily="18" charset="0"/>
                                  <a:ea typeface="Cambria Math" panose="02040503050406030204" pitchFamily="18" charset="0"/>
                                </a:rPr>
                                <m:t>0</m:t>
                              </m:r>
                            </m:sub>
                          </m:sSub>
                        </m:num>
                        <m:den>
                          <m:r>
                            <a:rPr lang="en-US" sz="2000" b="0" i="1" smtClean="0">
                              <a:latin typeface="Cambria Math" panose="02040503050406030204" pitchFamily="18" charset="0"/>
                              <a:ea typeface="Cambria Math" panose="02040503050406030204" pitchFamily="18" charset="0"/>
                            </a:rPr>
                            <m:t>𝐵</m:t>
                          </m:r>
                        </m:den>
                      </m:f>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B</m:t>
                      </m:r>
                      <m:r>
                        <a:rPr lang="en-US" sz="2000" b="0" i="0" smtClean="0">
                          <a:latin typeface="Cambria Math" panose="02040503050406030204" pitchFamily="18" charset="0"/>
                          <a:ea typeface="Cambria Math" panose="02040503050406030204" pitchFamily="18" charset="0"/>
                        </a:rPr>
                        <m:t>=6.1</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10</m:t>
                          </m:r>
                        </m:sup>
                      </m:sSup>
                      <m:r>
                        <a:rPr lang="en-US" sz="2000" b="0" i="1" smtClean="0">
                          <a:latin typeface="Cambria Math" panose="02040503050406030204" pitchFamily="18" charset="0"/>
                          <a:ea typeface="Cambria Math" panose="02040503050406030204" pitchFamily="18" charset="0"/>
                        </a:rPr>
                        <m:t>𝑓𝑜𝑟</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𝑠𝑜𝑙𝑖𝑑</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𝑏𝑟𝑎𝑠𝑠</m:t>
                      </m:r>
                      <m:r>
                        <a:rPr lang="en-US" sz="2000" b="0" i="1" smtClean="0">
                          <a:latin typeface="Cambria Math" panose="02040503050406030204" pitchFamily="18" charset="0"/>
                          <a:ea typeface="Cambria Math" panose="02040503050406030204" pitchFamily="18" charset="0"/>
                        </a:rPr>
                        <m:t> </m:t>
                      </m:r>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𝑉</m:t>
                      </m:r>
                      <m:r>
                        <a:rPr lang="en-US" sz="2000" b="0" i="1" smtClean="0">
                          <a:latin typeface="Cambria Math" panose="02040503050406030204" pitchFamily="18" charset="0"/>
                        </a:rPr>
                        <m:t>=−(</m:t>
                      </m:r>
                      <m:r>
                        <a:rPr lang="en-US" sz="2000">
                          <a:solidFill>
                            <a:srgbClr val="000000"/>
                          </a:solidFill>
                          <a:latin typeface="Cambria Math" panose="02040503050406030204" pitchFamily="18" charset="0"/>
                          <a:ea typeface="Cambria Math" panose="02040503050406030204" pitchFamily="18" charset="0"/>
                        </a:rPr>
                        <m:t>2</m:t>
                      </m:r>
                      <m:r>
                        <a:rPr lang="en-US" sz="2000" b="1" i="1">
                          <a:solidFill>
                            <a:srgbClr val="000000"/>
                          </a:solidFill>
                          <a:latin typeface="Cambria Math" panose="02040503050406030204" pitchFamily="18" charset="0"/>
                          <a:ea typeface="Cambria Math" panose="02040503050406030204" pitchFamily="18" charset="0"/>
                        </a:rPr>
                        <m:t>×</m:t>
                      </m:r>
                      <m:sSup>
                        <m:sSupPr>
                          <m:ctrlPr>
                            <a:rPr lang="en-US" sz="2000" b="1" i="1">
                              <a:solidFill>
                                <a:srgbClr val="000000"/>
                              </a:solidFill>
                              <a:latin typeface="Cambria Math" panose="02040503050406030204" pitchFamily="18" charset="0"/>
                              <a:ea typeface="Cambria Math" panose="02040503050406030204" pitchFamily="18" charset="0"/>
                            </a:rPr>
                          </m:ctrlPr>
                        </m:sSupPr>
                        <m:e>
                          <m:r>
                            <a:rPr lang="en-US" sz="2000" b="1" i="1">
                              <a:solidFill>
                                <a:srgbClr val="000000"/>
                              </a:solidFill>
                              <a:latin typeface="Cambria Math" panose="02040503050406030204" pitchFamily="18" charset="0"/>
                              <a:ea typeface="Cambria Math" panose="02040503050406030204" pitchFamily="18" charset="0"/>
                            </a:rPr>
                            <m:t>𝟏𝟎</m:t>
                          </m:r>
                        </m:e>
                        <m:sup>
                          <m:r>
                            <a:rPr lang="en-US" sz="2000" b="1" i="1">
                              <a:solidFill>
                                <a:srgbClr val="000000"/>
                              </a:solidFill>
                              <a:latin typeface="Cambria Math" panose="02040503050406030204" pitchFamily="18" charset="0"/>
                              <a:ea typeface="Cambria Math" panose="02040503050406030204" pitchFamily="18" charset="0"/>
                            </a:rPr>
                            <m:t>𝟕</m:t>
                          </m:r>
                        </m:sup>
                      </m:sSup>
                      <m:r>
                        <a:rPr lang="en-US" sz="2000" b="0" i="1" smtClean="0">
                          <a:solidFill>
                            <a:srgbClr val="000000"/>
                          </a:solidFill>
                          <a:latin typeface="Cambria Math" panose="02040503050406030204" pitchFamily="18" charset="0"/>
                          <a:ea typeface="Cambria Math" panose="02040503050406030204" pitchFamily="18" charset="0"/>
                        </a:rPr>
                        <m:t>−</m:t>
                      </m:r>
                      <m:r>
                        <a:rPr lang="en-US" sz="2000" b="0" i="0" smtClean="0">
                          <a:solidFill>
                            <a:srgbClr val="000000"/>
                          </a:solidFill>
                          <a:latin typeface="Cambria Math" panose="02040503050406030204" pitchFamily="18" charset="0"/>
                          <a:ea typeface="Cambria Math" panose="02040503050406030204" pitchFamily="18" charset="0"/>
                        </a:rPr>
                        <m:t>1</m:t>
                      </m:r>
                      <m:r>
                        <a:rPr lang="en-US" sz="2000" b="1" i="1">
                          <a:solidFill>
                            <a:srgbClr val="000000"/>
                          </a:solidFill>
                          <a:latin typeface="Cambria Math" panose="02040503050406030204" pitchFamily="18" charset="0"/>
                          <a:ea typeface="Cambria Math" panose="02040503050406030204" pitchFamily="18" charset="0"/>
                        </a:rPr>
                        <m:t>×</m:t>
                      </m:r>
                      <m:sSup>
                        <m:sSupPr>
                          <m:ctrlPr>
                            <a:rPr lang="en-US" sz="2000" b="1" i="1">
                              <a:solidFill>
                                <a:srgbClr val="000000"/>
                              </a:solidFill>
                              <a:latin typeface="Cambria Math" panose="02040503050406030204" pitchFamily="18" charset="0"/>
                              <a:ea typeface="Cambria Math" panose="02040503050406030204" pitchFamily="18" charset="0"/>
                            </a:rPr>
                          </m:ctrlPr>
                        </m:sSupPr>
                        <m:e>
                          <m:r>
                            <a:rPr lang="en-US" sz="2000" b="1" i="1">
                              <a:solidFill>
                                <a:srgbClr val="000000"/>
                              </a:solidFill>
                              <a:latin typeface="Cambria Math" panose="02040503050406030204" pitchFamily="18" charset="0"/>
                              <a:ea typeface="Cambria Math" panose="02040503050406030204" pitchFamily="18" charset="0"/>
                            </a:rPr>
                            <m:t>𝟏𝟎</m:t>
                          </m:r>
                        </m:e>
                        <m:sup>
                          <m:r>
                            <a:rPr lang="en-US" sz="2000" b="1" i="1" smtClean="0">
                              <a:solidFill>
                                <a:srgbClr val="000000"/>
                              </a:solidFill>
                              <a:latin typeface="Cambria Math" panose="02040503050406030204" pitchFamily="18" charset="0"/>
                              <a:ea typeface="Cambria Math" panose="02040503050406030204" pitchFamily="18" charset="0"/>
                            </a:rPr>
                            <m:t>𝟓</m:t>
                          </m:r>
                        </m:sup>
                      </m:sSup>
                      <m:r>
                        <a:rPr lang="en-US" sz="2000" b="0" i="1" smtClean="0">
                          <a:latin typeface="Cambria Math" panose="02040503050406030204" pitchFamily="18" charset="0"/>
                        </a:rPr>
                        <m:t>)</m:t>
                      </m:r>
                      <m:r>
                        <a:rPr lang="en-US" sz="2000" b="1" i="1">
                          <a:solidFill>
                            <a:srgbClr val="000000"/>
                          </a:solidFill>
                          <a:latin typeface="Cambria Math" panose="02040503050406030204" pitchFamily="18" charset="0"/>
                          <a:ea typeface="Cambria Math" panose="02040503050406030204" pitchFamily="18" charset="0"/>
                        </a:rPr>
                        <m:t>𝑵</m:t>
                      </m:r>
                      <m:r>
                        <a:rPr lang="en-US" sz="2000" b="1" i="1">
                          <a:solidFill>
                            <a:srgbClr val="000000"/>
                          </a:solidFill>
                          <a:latin typeface="Cambria Math" panose="02040503050406030204" pitchFamily="18" charset="0"/>
                          <a:ea typeface="Cambria Math" panose="02040503050406030204" pitchFamily="18" charset="0"/>
                        </a:rPr>
                        <m:t>/</m:t>
                      </m:r>
                      <m:sSup>
                        <m:sSupPr>
                          <m:ctrlPr>
                            <a:rPr lang="en-US" sz="2000" b="1" i="1">
                              <a:solidFill>
                                <a:srgbClr val="000000"/>
                              </a:solidFill>
                              <a:latin typeface="Cambria Math" panose="02040503050406030204" pitchFamily="18" charset="0"/>
                              <a:ea typeface="Cambria Math" panose="02040503050406030204" pitchFamily="18" charset="0"/>
                            </a:rPr>
                          </m:ctrlPr>
                        </m:sSupPr>
                        <m:e>
                          <m:r>
                            <a:rPr lang="en-US" sz="2000" b="1" i="1">
                              <a:solidFill>
                                <a:srgbClr val="000000"/>
                              </a:solidFill>
                              <a:latin typeface="Cambria Math" panose="02040503050406030204" pitchFamily="18" charset="0"/>
                              <a:ea typeface="Cambria Math" panose="02040503050406030204" pitchFamily="18" charset="0"/>
                            </a:rPr>
                            <m:t>𝒎</m:t>
                          </m:r>
                        </m:e>
                        <m:sup>
                          <m:r>
                            <a:rPr lang="en-US" sz="2000" b="1" i="1">
                              <a:solidFill>
                                <a:srgbClr val="000000"/>
                              </a:solidFill>
                              <a:latin typeface="Cambria Math" panose="02040503050406030204" pitchFamily="18" charset="0"/>
                              <a:ea typeface="Cambria Math" panose="02040503050406030204" pitchFamily="18" charset="0"/>
                            </a:rPr>
                            <m:t>𝟐</m:t>
                          </m:r>
                        </m:sup>
                      </m:sSup>
                      <m:f>
                        <m:fPr>
                          <m:ctrlPr>
                            <a:rPr lang="en-US" sz="2000" b="1" i="1" smtClean="0">
                              <a:solidFill>
                                <a:srgbClr val="000000"/>
                              </a:solidFill>
                              <a:latin typeface="Cambria Math" panose="02040503050406030204" pitchFamily="18" charset="0"/>
                              <a:ea typeface="Cambria Math" panose="02040503050406030204" pitchFamily="18" charset="0"/>
                            </a:rPr>
                          </m:ctrlPr>
                        </m:fPr>
                        <m:num>
                          <m:r>
                            <m:rPr>
                              <m:nor/>
                            </m:rPr>
                            <a:rPr lang="en-US" sz="2000" dirty="0">
                              <a:solidFill>
                                <a:srgbClr val="000000"/>
                              </a:solidFill>
                              <a:latin typeface="Times New Roman" panose="02020603050405020304" pitchFamily="18" charset="0"/>
                            </a:rPr>
                            <m:t>0.50 </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𝑚</m:t>
                              </m:r>
                            </m:e>
                            <m:sup>
                              <m:r>
                                <a:rPr lang="en-US" sz="2000" i="1">
                                  <a:solidFill>
                                    <a:srgbClr val="000000"/>
                                  </a:solidFill>
                                  <a:latin typeface="Cambria Math" panose="02040503050406030204" pitchFamily="18" charset="0"/>
                                </a:rPr>
                                <m:t>3</m:t>
                              </m:r>
                            </m:sup>
                          </m:sSup>
                        </m:num>
                        <m:den>
                          <m:r>
                            <a:rPr lang="en-US" sz="2000" b="0" i="0" smtClean="0">
                              <a:solidFill>
                                <a:srgbClr val="000000"/>
                              </a:solidFill>
                              <a:latin typeface="Cambria Math" panose="02040503050406030204" pitchFamily="18" charset="0"/>
                              <a:ea typeface="Cambria Math" panose="02040503050406030204" pitchFamily="18" charset="0"/>
                            </a:rPr>
                            <m:t>(</m:t>
                          </m:r>
                          <m:r>
                            <a:rPr lang="en-US" sz="1600">
                              <a:solidFill>
                                <a:prstClr val="black"/>
                              </a:solidFill>
                              <a:latin typeface="Cambria Math" panose="02040503050406030204" pitchFamily="18" charset="0"/>
                              <a:ea typeface="Cambria Math" panose="02040503050406030204" pitchFamily="18" charset="0"/>
                            </a:rPr>
                            <m:t>6.1</m:t>
                          </m:r>
                          <m:r>
                            <a:rPr lang="en-US" sz="1600" i="1">
                              <a:solidFill>
                                <a:prstClr val="black"/>
                              </a:solidFill>
                              <a:latin typeface="Cambria Math" panose="02040503050406030204" pitchFamily="18" charset="0"/>
                              <a:ea typeface="Cambria Math" panose="02040503050406030204" pitchFamily="18" charset="0"/>
                            </a:rPr>
                            <m:t>×</m:t>
                          </m:r>
                          <m:sSup>
                            <m:sSupPr>
                              <m:ctrlPr>
                                <a:rPr lang="en-US" sz="1600" i="1">
                                  <a:solidFill>
                                    <a:prstClr val="black"/>
                                  </a:solidFill>
                                  <a:latin typeface="Cambria Math" panose="02040503050406030204" pitchFamily="18" charset="0"/>
                                  <a:ea typeface="Cambria Math" panose="02040503050406030204" pitchFamily="18" charset="0"/>
                                </a:rPr>
                              </m:ctrlPr>
                            </m:sSupPr>
                            <m:e>
                              <m:r>
                                <a:rPr lang="en-US" sz="1600" i="1">
                                  <a:solidFill>
                                    <a:prstClr val="black"/>
                                  </a:solidFill>
                                  <a:latin typeface="Cambria Math" panose="02040503050406030204" pitchFamily="18" charset="0"/>
                                  <a:ea typeface="Cambria Math" panose="02040503050406030204" pitchFamily="18" charset="0"/>
                                </a:rPr>
                                <m:t>10</m:t>
                              </m:r>
                            </m:e>
                            <m:sup>
                              <m:r>
                                <a:rPr lang="en-US" sz="1600" i="1">
                                  <a:solidFill>
                                    <a:prstClr val="black"/>
                                  </a:solidFill>
                                  <a:latin typeface="Cambria Math" panose="02040503050406030204" pitchFamily="18" charset="0"/>
                                  <a:ea typeface="Cambria Math" panose="02040503050406030204" pitchFamily="18" charset="0"/>
                                </a:rPr>
                                <m:t>10</m:t>
                              </m:r>
                            </m:sup>
                          </m:sSup>
                          <m:r>
                            <a:rPr lang="en-US" sz="1600" b="1" i="1" smtClean="0">
                              <a:solidFill>
                                <a:prstClr val="black"/>
                              </a:solidFill>
                              <a:latin typeface="Cambria Math" panose="02040503050406030204" pitchFamily="18" charset="0"/>
                              <a:ea typeface="Cambria Math" panose="02040503050406030204" pitchFamily="18" charset="0"/>
                            </a:rPr>
                            <m:t>)</m:t>
                          </m:r>
                          <m:r>
                            <a:rPr lang="en-US" sz="1600" b="1" i="1">
                              <a:solidFill>
                                <a:srgbClr val="000000"/>
                              </a:solidFill>
                              <a:latin typeface="Cambria Math" panose="02040503050406030204" pitchFamily="18" charset="0"/>
                              <a:ea typeface="Cambria Math" panose="02040503050406030204" pitchFamily="18" charset="0"/>
                            </a:rPr>
                            <m:t>𝑵</m:t>
                          </m:r>
                          <m:r>
                            <a:rPr lang="en-US" sz="1600" b="1" i="1">
                              <a:solidFill>
                                <a:srgbClr val="000000"/>
                              </a:solidFill>
                              <a:latin typeface="Cambria Math" panose="02040503050406030204" pitchFamily="18" charset="0"/>
                              <a:ea typeface="Cambria Math" panose="02040503050406030204" pitchFamily="18" charset="0"/>
                            </a:rPr>
                            <m:t>/</m:t>
                          </m:r>
                          <m:sSup>
                            <m:sSupPr>
                              <m:ctrlPr>
                                <a:rPr lang="en-US" sz="1600" b="1" i="1">
                                  <a:solidFill>
                                    <a:srgbClr val="000000"/>
                                  </a:solidFill>
                                  <a:latin typeface="Cambria Math" panose="02040503050406030204" pitchFamily="18" charset="0"/>
                                  <a:ea typeface="Cambria Math" panose="02040503050406030204" pitchFamily="18" charset="0"/>
                                </a:rPr>
                              </m:ctrlPr>
                            </m:sSupPr>
                            <m:e>
                              <m:r>
                                <a:rPr lang="en-US" sz="1600" b="1" i="1">
                                  <a:solidFill>
                                    <a:srgbClr val="000000"/>
                                  </a:solidFill>
                                  <a:latin typeface="Cambria Math" panose="02040503050406030204" pitchFamily="18" charset="0"/>
                                  <a:ea typeface="Cambria Math" panose="02040503050406030204" pitchFamily="18" charset="0"/>
                                </a:rPr>
                                <m:t>𝒎</m:t>
                              </m:r>
                            </m:e>
                            <m:sup>
                              <m:r>
                                <a:rPr lang="en-US" sz="1600" b="1" i="1">
                                  <a:solidFill>
                                    <a:srgbClr val="000000"/>
                                  </a:solidFill>
                                  <a:latin typeface="Cambria Math" panose="02040503050406030204" pitchFamily="18" charset="0"/>
                                  <a:ea typeface="Cambria Math" panose="02040503050406030204" pitchFamily="18" charset="0"/>
                                </a:rPr>
                                <m:t>𝟐</m:t>
                              </m:r>
                            </m:sup>
                          </m:sSup>
                        </m:den>
                      </m:f>
                    </m:oMath>
                  </m:oMathPara>
                </a14:m>
                <a:endParaRPr lang="en-US" dirty="0" smtClean="0"/>
              </a:p>
              <a:p>
                <a:pPr marL="0" indent="0">
                  <a:buNone/>
                </a:pPr>
                <a:r>
                  <a:rPr lang="en-US" dirty="0" smtClean="0"/>
                  <a:t>Then </a:t>
                </a:r>
                <a:endParaRPr lang="en-US"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0" smtClean="0">
                          <a:latin typeface="Cambria Math" panose="02040503050406030204" pitchFamily="18" charset="0"/>
                        </a:rPr>
                        <m:t>−8.19</m:t>
                      </m:r>
                      <m:sSup>
                        <m:sSupPr>
                          <m:ctrlPr>
                            <a:rPr lang="en-US" i="1">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𝑚</m:t>
                          </m:r>
                        </m:e>
                        <m:sup>
                          <m:r>
                            <a:rPr lang="en-US" i="1">
                              <a:solidFill>
                                <a:srgbClr val="000000"/>
                              </a:solidFill>
                              <a:latin typeface="Cambria Math" panose="02040503050406030204" pitchFamily="18" charset="0"/>
                            </a:rPr>
                            <m:t>3</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71154"/>
                <a:ext cx="10515600" cy="5105809"/>
              </a:xfrm>
              <a:blipFill>
                <a:blip r:embed="rId2"/>
                <a:stretch>
                  <a:fillRect l="-1043" t="-274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107</a:t>
            </a:fld>
            <a:endParaRPr lang="en-US"/>
          </a:p>
        </p:txBody>
      </p:sp>
    </p:spTree>
    <p:extLst>
      <p:ext uri="{BB962C8B-B14F-4D97-AF65-F5344CB8AC3E}">
        <p14:creationId xmlns:p14="http://schemas.microsoft.com/office/powerpoint/2010/main" val="332000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6841"/>
          </a:xfrm>
        </p:spPr>
        <p:txBody>
          <a:bodyPr>
            <a:normAutofit fontScale="90000"/>
          </a:bodyPr>
          <a:lstStyle/>
          <a:p>
            <a:pPr algn="ctr"/>
            <a:r>
              <a:rPr lang="en-US" b="1" i="1" dirty="0">
                <a:solidFill>
                  <a:srgbClr val="FF0000"/>
                </a:solidFill>
                <a:latin typeface="Times New Roman" panose="02020603050405020304" pitchFamily="18" charset="0"/>
              </a:rPr>
              <a:t>3.2. Density and Pressure in Static Fluids </a:t>
            </a:r>
            <a:endParaRPr lang="en-US" i="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031966"/>
                <a:ext cx="10644051" cy="5144997"/>
              </a:xfrm>
            </p:spPr>
            <p:txBody>
              <a:bodyPr>
                <a:normAutofit fontScale="92500" lnSpcReduction="20000"/>
              </a:bodyPr>
              <a:lstStyle/>
              <a:p>
                <a:r>
                  <a:rPr lang="en-US" b="1" dirty="0" smtClean="0">
                    <a:solidFill>
                      <a:srgbClr val="000000"/>
                    </a:solidFill>
                    <a:latin typeface="Times New Roman" panose="02020603050405020304" pitchFamily="18" charset="0"/>
                  </a:rPr>
                  <a:t>Density </a:t>
                </a:r>
                <a:r>
                  <a:rPr lang="en-US" dirty="0">
                    <a:solidFill>
                      <a:srgbClr val="000000"/>
                    </a:solidFill>
                    <a:latin typeface="Times New Roman" panose="02020603050405020304" pitchFamily="18" charset="0"/>
                  </a:rPr>
                  <a:t>(ρ) is the quantity of mass (m) per unit volume (V) of a body with SI unit </a:t>
                </a:r>
                <a14:m>
                  <m:oMath xmlns:m="http://schemas.openxmlformats.org/officeDocument/2006/math">
                    <m:r>
                      <a:rPr lang="en-US" b="0" i="1" smtClean="0">
                        <a:solidFill>
                          <a:srgbClr val="000000"/>
                        </a:solidFill>
                        <a:latin typeface="Cambria Math" panose="02040503050406030204" pitchFamily="18" charset="0"/>
                      </a:rPr>
                      <m:t>𝐾𝑔</m:t>
                    </m:r>
                    <m:r>
                      <a:rPr lang="en-US" b="0" i="1" smtClean="0">
                        <a:solidFill>
                          <a:srgbClr val="000000"/>
                        </a:solidFill>
                        <a:latin typeface="Cambria Math" panose="02040503050406030204" pitchFamily="18" charset="0"/>
                      </a:rPr>
                      <m:t>/</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𝑚</m:t>
                        </m:r>
                      </m:e>
                      <m:sup>
                        <m:r>
                          <a:rPr lang="en-US" b="0" i="1" smtClean="0">
                            <a:solidFill>
                              <a:srgbClr val="000000"/>
                            </a:solidFill>
                            <a:latin typeface="Cambria Math" panose="02040503050406030204" pitchFamily="18" charset="0"/>
                          </a:rPr>
                          <m:t>3</m:t>
                        </m:r>
                      </m:sup>
                    </m:sSup>
                  </m:oMath>
                </a14:m>
                <a:r>
                  <a:rPr lang="en-US" dirty="0" smtClean="0">
                    <a:solidFill>
                      <a:srgbClr val="000000"/>
                    </a:solidFill>
                    <a:latin typeface="Times New Roman" panose="02020603050405020304" pitchFamily="18" charset="0"/>
                  </a:rPr>
                  <a:t> and </a:t>
                </a:r>
                <a:r>
                  <a:rPr lang="en-US" dirty="0">
                    <a:solidFill>
                      <a:srgbClr val="000000"/>
                    </a:solidFill>
                    <a:latin typeface="Times New Roman" panose="02020603050405020304" pitchFamily="18" charset="0"/>
                  </a:rPr>
                  <a:t>given by: </a:t>
                </a:r>
                <a:endParaRPr lang="en-US"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3000" b="1" i="1" smtClean="0">
                          <a:solidFill>
                            <a:srgbClr val="FF0000"/>
                          </a:solidFill>
                          <a:latin typeface="Cambria Math" panose="02040503050406030204" pitchFamily="18" charset="0"/>
                        </a:rPr>
                        <m:t>𝝆</m:t>
                      </m:r>
                      <m:r>
                        <a:rPr lang="en-US" sz="3000" b="1" i="1" smtClean="0">
                          <a:solidFill>
                            <a:srgbClr val="FF0000"/>
                          </a:solidFill>
                          <a:latin typeface="Cambria Math" panose="02040503050406030204" pitchFamily="18" charset="0"/>
                        </a:rPr>
                        <m:t>=</m:t>
                      </m:r>
                      <m:f>
                        <m:fPr>
                          <m:ctrlPr>
                            <a:rPr lang="en-US" sz="3000" b="1" i="1" smtClean="0">
                              <a:solidFill>
                                <a:srgbClr val="FF0000"/>
                              </a:solidFill>
                              <a:latin typeface="Cambria Math" panose="02040503050406030204" pitchFamily="18" charset="0"/>
                            </a:rPr>
                          </m:ctrlPr>
                        </m:fPr>
                        <m:num>
                          <m:r>
                            <a:rPr lang="en-US" sz="3000" b="1" i="1" smtClean="0">
                              <a:solidFill>
                                <a:srgbClr val="FF0000"/>
                              </a:solidFill>
                              <a:latin typeface="Cambria Math" panose="02040503050406030204" pitchFamily="18" charset="0"/>
                            </a:rPr>
                            <m:t>𝒎</m:t>
                          </m:r>
                        </m:num>
                        <m:den>
                          <m:r>
                            <a:rPr lang="en-US" sz="3000" b="1" i="1" smtClean="0">
                              <a:solidFill>
                                <a:srgbClr val="FF0000"/>
                              </a:solidFill>
                              <a:latin typeface="Cambria Math" panose="02040503050406030204" pitchFamily="18" charset="0"/>
                            </a:rPr>
                            <m:t>𝒗</m:t>
                          </m:r>
                        </m:den>
                      </m:f>
                      <m:r>
                        <a:rPr lang="en-US" sz="3000" b="0" i="1" smtClean="0">
                          <a:latin typeface="Cambria Math" panose="02040503050406030204" pitchFamily="18" charset="0"/>
                        </a:rPr>
                        <m:t>−−−−−−−−−−−−−−(3.13)</m:t>
                      </m:r>
                    </m:oMath>
                  </m:oMathPara>
                </a14:m>
                <a:endParaRPr lang="en-US" dirty="0" smtClean="0"/>
              </a:p>
              <a:p>
                <a:r>
                  <a:rPr lang="en-US" b="1" dirty="0">
                    <a:solidFill>
                      <a:srgbClr val="000000"/>
                    </a:solidFill>
                    <a:latin typeface="Times New Roman" panose="02020603050405020304" pitchFamily="18" charset="0"/>
                  </a:rPr>
                  <a:t>Specific gravity </a:t>
                </a:r>
                <a:r>
                  <a:rPr lang="en-US" dirty="0">
                    <a:solidFill>
                      <a:srgbClr val="000000"/>
                    </a:solidFill>
                    <a:latin typeface="Times New Roman" panose="02020603050405020304" pitchFamily="18" charset="0"/>
                  </a:rPr>
                  <a:t>(SG): </a:t>
                </a:r>
                <a:r>
                  <a:rPr lang="en-US" dirty="0" smtClean="0">
                    <a:solidFill>
                      <a:srgbClr val="000000"/>
                    </a:solidFill>
                    <a:latin typeface="Times New Roman" panose="02020603050405020304" pitchFamily="18" charset="0"/>
                  </a:rPr>
                  <a:t>also called relative density (it relates density of two substances)</a:t>
                </a:r>
              </a:p>
              <a:p>
                <a:r>
                  <a:rPr lang="en-US" dirty="0" smtClean="0">
                    <a:solidFill>
                      <a:srgbClr val="000000"/>
                    </a:solidFill>
                    <a:latin typeface="Times New Roman" panose="02020603050405020304" pitchFamily="18" charset="0"/>
                  </a:rPr>
                  <a:t>is </a:t>
                </a:r>
                <a:r>
                  <a:rPr lang="en-US" dirty="0">
                    <a:solidFill>
                      <a:srgbClr val="000000"/>
                    </a:solidFill>
                    <a:latin typeface="Times New Roman" panose="02020603050405020304" pitchFamily="18" charset="0"/>
                  </a:rPr>
                  <a:t>the ratio of the density of the substance to the density of another substance which is taken as a standard.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Equivalently it is the ratio of the mass of a substance to the mass of a reference substance for the same given volume</a:t>
                </a:r>
              </a:p>
              <a:p>
                <a:r>
                  <a:rPr lang="en-US" dirty="0" smtClean="0">
                    <a:solidFill>
                      <a:srgbClr val="000000"/>
                    </a:solidFill>
                    <a:latin typeface="Times New Roman" panose="02020603050405020304" pitchFamily="18" charset="0"/>
                  </a:rPr>
                  <a:t>The reference Substance </a:t>
                </a:r>
                <a:r>
                  <a:rPr lang="en-US" b="1" dirty="0" smtClean="0">
                    <a:solidFill>
                      <a:srgbClr val="FF0000"/>
                    </a:solidFill>
                    <a:latin typeface="Times New Roman" panose="02020603050405020304" pitchFamily="18" charset="0"/>
                  </a:rPr>
                  <a:t>for liquids is nearly always Water at its densest (at </a:t>
                </a:r>
                <a14:m>
                  <m:oMath xmlns:m="http://schemas.openxmlformats.org/officeDocument/2006/math">
                    <m:r>
                      <a:rPr lang="en-US" b="1" i="1" dirty="0">
                        <a:solidFill>
                          <a:srgbClr val="FF0000"/>
                        </a:solidFill>
                        <a:latin typeface="Cambria Math" panose="02040503050406030204" pitchFamily="18" charset="0"/>
                      </a:rPr>
                      <m:t>𝟒</m:t>
                    </m:r>
                    <m:r>
                      <a:rPr lang="en-US" b="1" i="1" dirty="0">
                        <a:solidFill>
                          <a:srgbClr val="FF0000"/>
                        </a:solidFill>
                        <a:latin typeface="Cambria Math" panose="02040503050406030204" pitchFamily="18" charset="0"/>
                        <a:ea typeface="Cambria Math" panose="02040503050406030204" pitchFamily="18" charset="0"/>
                      </a:rPr>
                      <m:t>℃</m:t>
                    </m:r>
                  </m:oMath>
                </a14:m>
                <a:r>
                  <a:rPr lang="en-US" b="1" dirty="0">
                    <a:solidFill>
                      <a:srgbClr val="FF0000"/>
                    </a:solidFill>
                    <a:latin typeface="Times New Roman" panose="02020603050405020304" pitchFamily="18" charset="0"/>
                  </a:rPr>
                  <a:t> </a:t>
                </a:r>
                <a:r>
                  <a:rPr lang="en-US" b="1" dirty="0" smtClean="0">
                    <a:solidFill>
                      <a:srgbClr val="FF0000"/>
                    </a:solidFill>
                    <a:latin typeface="Times New Roman" panose="02020603050405020304" pitchFamily="18" charset="0"/>
                  </a:rPr>
                  <a:t>or 39.2</a:t>
                </a:r>
                <a:r>
                  <a:rPr lang="en-US" sz="2900" b="1" dirty="0">
                    <a:solidFill>
                      <a:srgbClr val="FF0000"/>
                    </a:solidFill>
                    <a:ea typeface="Cambria Math" panose="02040503050406030204" pitchFamily="18" charset="0"/>
                  </a:rPr>
                  <a:t> </a:t>
                </a:r>
                <a14:m>
                  <m:oMath xmlns:m="http://schemas.openxmlformats.org/officeDocument/2006/math">
                    <m:r>
                      <a:rPr lang="en-US" sz="2900" b="1" i="1" smtClean="0">
                        <a:solidFill>
                          <a:srgbClr val="FF0000"/>
                        </a:solidFill>
                        <a:latin typeface="Cambria Math" panose="02040503050406030204" pitchFamily="18" charset="0"/>
                        <a:ea typeface="Cambria Math" panose="02040503050406030204" pitchFamily="18" charset="0"/>
                      </a:rPr>
                      <m:t>℉</m:t>
                    </m:r>
                  </m:oMath>
                </a14:m>
                <a:r>
                  <a:rPr lang="en-US" b="1" dirty="0" smtClean="0">
                    <a:solidFill>
                      <a:srgbClr val="FF0000"/>
                    </a:solidFill>
                    <a:latin typeface="Times New Roman" panose="02020603050405020304" pitchFamily="18" charset="0"/>
                  </a:rPr>
                  <a:t>)  </a:t>
                </a:r>
                <a:r>
                  <a:rPr lang="en-US" dirty="0" smtClean="0">
                    <a:solidFill>
                      <a:srgbClr val="000000"/>
                    </a:solidFill>
                    <a:latin typeface="Times New Roman" panose="02020603050405020304" pitchFamily="18" charset="0"/>
                  </a:rPr>
                  <a:t>the density </a:t>
                </a:r>
                <a:r>
                  <a:rPr lang="en-US" dirty="0">
                    <a:solidFill>
                      <a:srgbClr val="000000"/>
                    </a:solidFill>
                    <a:latin typeface="Times New Roman" panose="02020603050405020304" pitchFamily="18" charset="0"/>
                  </a:rPr>
                  <a:t>of pure water at </a:t>
                </a:r>
                <a:r>
                  <a:rPr lang="en-US" dirty="0" smtClean="0">
                    <a:solidFill>
                      <a:srgbClr val="000000"/>
                    </a:solidFill>
                    <a:latin typeface="Times New Roman" panose="02020603050405020304" pitchFamily="18" charset="0"/>
                  </a:rPr>
                  <a:t>is </a:t>
                </a:r>
                <a:r>
                  <a:rPr lang="en-US" dirty="0">
                    <a:solidFill>
                      <a:srgbClr val="000000"/>
                    </a:solidFill>
                    <a:latin typeface="Times New Roman" panose="02020603050405020304" pitchFamily="18" charset="0"/>
                  </a:rPr>
                  <a:t>usually taken as the standard and this has been defined to be exactly </a:t>
                </a:r>
                <a14:m>
                  <m:oMath xmlns:m="http://schemas.openxmlformats.org/officeDocument/2006/math">
                    <m:r>
                      <a:rPr lang="en-US" b="0" i="1" smtClean="0">
                        <a:solidFill>
                          <a:srgbClr val="000000"/>
                        </a:solidFill>
                        <a:latin typeface="Cambria Math" panose="02040503050406030204" pitchFamily="18" charset="0"/>
                      </a:rPr>
                      <m:t>1</m:t>
                    </m:r>
                    <m:r>
                      <a:rPr lang="en-US" b="0" i="1" smtClean="0">
                        <a:solidFill>
                          <a:srgbClr val="000000"/>
                        </a:solidFill>
                        <a:latin typeface="Cambria Math" panose="02040503050406030204" pitchFamily="18" charset="0"/>
                        <a:ea typeface="Cambria Math" panose="02040503050406030204" pitchFamily="18" charset="0"/>
                      </a:rPr>
                      <m:t>×</m:t>
                    </m:r>
                    <m:sSup>
                      <m:sSupPr>
                        <m:ctrlPr>
                          <a:rPr lang="en-US" b="0" i="1" smtClean="0">
                            <a:solidFill>
                              <a:srgbClr val="000000"/>
                            </a:solidFill>
                            <a:latin typeface="Cambria Math" panose="02040503050406030204" pitchFamily="18" charset="0"/>
                            <a:ea typeface="Cambria Math" panose="02040503050406030204" pitchFamily="18" charset="0"/>
                          </a:rPr>
                        </m:ctrlPr>
                      </m:sSupPr>
                      <m:e>
                        <m:r>
                          <a:rPr lang="en-US" b="0" i="1" smtClean="0">
                            <a:solidFill>
                              <a:srgbClr val="000000"/>
                            </a:solidFill>
                            <a:latin typeface="Cambria Math" panose="02040503050406030204" pitchFamily="18" charset="0"/>
                            <a:ea typeface="Cambria Math" panose="02040503050406030204" pitchFamily="18" charset="0"/>
                          </a:rPr>
                          <m:t>10</m:t>
                        </m:r>
                      </m:e>
                      <m:sup>
                        <m:r>
                          <a:rPr lang="en-US" b="0" i="1" smtClean="0">
                            <a:solidFill>
                              <a:srgbClr val="000000"/>
                            </a:solidFill>
                            <a:latin typeface="Cambria Math" panose="02040503050406030204" pitchFamily="18" charset="0"/>
                            <a:ea typeface="Cambria Math" panose="02040503050406030204" pitchFamily="18" charset="0"/>
                          </a:rPr>
                          <m:t>3</m:t>
                        </m:r>
                      </m:sup>
                    </m:sSup>
                    <m:r>
                      <a:rPr lang="en-US" b="0" i="1" smtClean="0">
                        <a:solidFill>
                          <a:srgbClr val="000000"/>
                        </a:solidFill>
                        <a:latin typeface="Cambria Math" panose="02040503050406030204" pitchFamily="18" charset="0"/>
                        <a:ea typeface="Cambria Math" panose="02040503050406030204" pitchFamily="18" charset="0"/>
                      </a:rPr>
                      <m:t>𝐾𝑔</m:t>
                    </m:r>
                    <m:r>
                      <a:rPr lang="en-US" b="0" i="1" smtClean="0">
                        <a:solidFill>
                          <a:srgbClr val="000000"/>
                        </a:solidFill>
                        <a:latin typeface="Cambria Math" panose="02040503050406030204" pitchFamily="18" charset="0"/>
                        <a:ea typeface="Cambria Math" panose="02040503050406030204" pitchFamily="18" charset="0"/>
                      </a:rPr>
                      <m:t>/</m:t>
                    </m:r>
                    <m:sSup>
                      <m:sSupPr>
                        <m:ctrlPr>
                          <a:rPr lang="en-US" b="0" i="1" smtClean="0">
                            <a:solidFill>
                              <a:srgbClr val="000000"/>
                            </a:solidFill>
                            <a:latin typeface="Cambria Math" panose="02040503050406030204" pitchFamily="18" charset="0"/>
                            <a:ea typeface="Cambria Math" panose="02040503050406030204" pitchFamily="18" charset="0"/>
                          </a:rPr>
                        </m:ctrlPr>
                      </m:sSupPr>
                      <m:e>
                        <m:r>
                          <a:rPr lang="en-US" b="0" i="1" smtClean="0">
                            <a:solidFill>
                              <a:srgbClr val="000000"/>
                            </a:solidFill>
                            <a:latin typeface="Cambria Math" panose="02040503050406030204" pitchFamily="18" charset="0"/>
                            <a:ea typeface="Cambria Math" panose="02040503050406030204" pitchFamily="18" charset="0"/>
                          </a:rPr>
                          <m:t>𝑚</m:t>
                        </m:r>
                      </m:e>
                      <m:sup>
                        <m:r>
                          <a:rPr lang="en-US" b="0" i="1" smtClean="0">
                            <a:solidFill>
                              <a:srgbClr val="000000"/>
                            </a:solidFill>
                            <a:latin typeface="Cambria Math" panose="02040503050406030204" pitchFamily="18" charset="0"/>
                            <a:ea typeface="Cambria Math" panose="02040503050406030204" pitchFamily="18" charset="0"/>
                          </a:rPr>
                          <m:t>3</m:t>
                        </m:r>
                      </m:sup>
                    </m:sSup>
                  </m:oMath>
                </a14:m>
                <a:r>
                  <a:rPr lang="en-US" dirty="0" smtClean="0">
                    <a:solidFill>
                      <a:srgbClr val="000000"/>
                    </a:solidFill>
                    <a:latin typeface="Times New Roman" panose="02020603050405020304" pitchFamily="18" charset="0"/>
                  </a:rPr>
                  <a:t>. </a:t>
                </a:r>
              </a:p>
              <a:p>
                <a:r>
                  <a:rPr lang="en-US" dirty="0" smtClean="0">
                    <a:solidFill>
                      <a:srgbClr val="000000"/>
                    </a:solidFill>
                    <a:latin typeface="Times New Roman" panose="02020603050405020304" pitchFamily="18" charset="0"/>
                  </a:rPr>
                  <a:t>For gases it is </a:t>
                </a:r>
                <a:r>
                  <a:rPr lang="en-US" b="1" i="1" dirty="0" smtClean="0">
                    <a:solidFill>
                      <a:srgbClr val="FF0000"/>
                    </a:solidFill>
                    <a:latin typeface="Times New Roman" panose="02020603050405020304" pitchFamily="18" charset="0"/>
                  </a:rPr>
                  <a:t>air</a:t>
                </a:r>
                <a:r>
                  <a:rPr lang="en-US" dirty="0" smtClean="0">
                    <a:solidFill>
                      <a:srgbClr val="000000"/>
                    </a:solidFill>
                    <a:latin typeface="Times New Roman" panose="02020603050405020304" pitchFamily="18" charset="0"/>
                  </a:rPr>
                  <a:t> at room temperature (</a:t>
                </a:r>
                <a14:m>
                  <m:oMath xmlns:m="http://schemas.openxmlformats.org/officeDocument/2006/math">
                    <m:r>
                      <a:rPr lang="en-US" i="1" dirty="0" smtClean="0">
                        <a:solidFill>
                          <a:srgbClr val="000000"/>
                        </a:solidFill>
                        <a:latin typeface="Cambria Math" panose="02040503050406030204" pitchFamily="18" charset="0"/>
                      </a:rPr>
                      <m:t>2</m:t>
                    </m:r>
                    <m:r>
                      <a:rPr lang="en-US" b="0" i="1" dirty="0" smtClean="0">
                        <a:solidFill>
                          <a:srgbClr val="000000"/>
                        </a:solidFill>
                        <a:latin typeface="Cambria Math" panose="02040503050406030204" pitchFamily="18" charset="0"/>
                      </a:rPr>
                      <m:t>0</m:t>
                    </m:r>
                    <m:r>
                      <a:rPr lang="en-US" i="1" dirty="0">
                        <a:solidFill>
                          <a:srgbClr val="000000"/>
                        </a:solidFill>
                        <a:latin typeface="Cambria Math" panose="02040503050406030204" pitchFamily="18" charset="0"/>
                        <a:ea typeface="Cambria Math" panose="02040503050406030204" pitchFamily="18" charset="0"/>
                      </a:rPr>
                      <m:t>℃</m:t>
                    </m:r>
                  </m:oMath>
                </a14:m>
                <a:r>
                  <a:rPr lang="en-US" dirty="0">
                    <a:solidFill>
                      <a:srgbClr val="000000"/>
                    </a:solidFill>
                    <a:latin typeface="Times New Roman" panose="02020603050405020304" pitchFamily="18" charset="0"/>
                  </a:rPr>
                  <a:t> or </a:t>
                </a:r>
                <a:r>
                  <a:rPr lang="en-US" dirty="0" smtClean="0">
                    <a:solidFill>
                      <a:srgbClr val="000000"/>
                    </a:solidFill>
                    <a:latin typeface="Times New Roman" panose="02020603050405020304" pitchFamily="18" charset="0"/>
                  </a:rPr>
                  <a:t>68</a:t>
                </a:r>
                <a:r>
                  <a:rPr lang="en-US" sz="2900" dirty="0" smtClean="0">
                    <a:solidFill>
                      <a:srgbClr val="000000"/>
                    </a:solidFill>
                    <a:ea typeface="Cambria Math" panose="02040503050406030204" pitchFamily="18" charset="0"/>
                  </a:rPr>
                  <a:t> </a:t>
                </a:r>
                <a14:m>
                  <m:oMath xmlns:m="http://schemas.openxmlformats.org/officeDocument/2006/math">
                    <m:r>
                      <a:rPr lang="en-US" sz="2900" i="1">
                        <a:solidFill>
                          <a:srgbClr val="000000"/>
                        </a:solidFill>
                        <a:latin typeface="Cambria Math" panose="02040503050406030204" pitchFamily="18" charset="0"/>
                        <a:ea typeface="Cambria Math" panose="02040503050406030204" pitchFamily="18" charset="0"/>
                      </a:rPr>
                      <m:t>℉</m:t>
                    </m:r>
                  </m:oMath>
                </a14:m>
                <a:r>
                  <a:rPr lang="en-US" dirty="0" smtClean="0">
                    <a:solidFill>
                      <a:srgbClr val="000000"/>
                    </a:solidFill>
                    <a:latin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031966"/>
                <a:ext cx="10644051" cy="5144997"/>
              </a:xfrm>
              <a:blipFill>
                <a:blip r:embed="rId2"/>
                <a:stretch>
                  <a:fillRect l="-859" t="-3199" r="-177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108</a:t>
            </a:fld>
            <a:endParaRPr lang="en-US"/>
          </a:p>
        </p:txBody>
      </p:sp>
    </p:spTree>
    <p:extLst>
      <p:ext uri="{BB962C8B-B14F-4D97-AF65-F5344CB8AC3E}">
        <p14:creationId xmlns:p14="http://schemas.microsoft.com/office/powerpoint/2010/main" val="248289961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66206"/>
                <a:ext cx="10515600" cy="5510757"/>
              </a:xfrm>
            </p:spPr>
            <p:txBody>
              <a:bodyPr>
                <a:normAutofit/>
              </a:bodyPr>
              <a:lstStyle/>
              <a:p>
                <a:pPr lvl="0"/>
                <a:r>
                  <a:rPr lang="en-US" sz="2400" dirty="0" smtClean="0">
                    <a:solidFill>
                      <a:srgbClr val="000000"/>
                    </a:solidFill>
                    <a:latin typeface="Times New Roman" panose="02020603050405020304" pitchFamily="18" charset="0"/>
                  </a:rPr>
                  <a:t>Nonetheless, the temperature and pressure must be specified for both the sample and reference or standard. Pressure is nearly always 1 </a:t>
                </a:r>
                <a:r>
                  <a:rPr lang="en-US" sz="2400" dirty="0" err="1" smtClean="0">
                    <a:solidFill>
                      <a:srgbClr val="000000"/>
                    </a:solidFill>
                    <a:latin typeface="Times New Roman" panose="02020603050405020304" pitchFamily="18" charset="0"/>
                  </a:rPr>
                  <a:t>atm</a:t>
                </a:r>
                <a:r>
                  <a:rPr lang="en-US" sz="2400" dirty="0" smtClean="0">
                    <a:solidFill>
                      <a:srgbClr val="000000"/>
                    </a:solidFill>
                    <a:latin typeface="Times New Roman" panose="02020603050405020304" pitchFamily="18" charset="0"/>
                  </a:rPr>
                  <a:t> (101.325kPa).</a:t>
                </a:r>
              </a:p>
              <a:p>
                <a:pPr marL="0" lvl="0" indent="0">
                  <a:buNone/>
                </a:pPr>
                <a:endParaRPr lang="en-US" sz="2400" dirty="0" smtClean="0">
                  <a:solidFill>
                    <a:srgbClr val="000000"/>
                  </a:solidFill>
                  <a:latin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Then generally Specific gravity(SG)</a:t>
                </a:r>
              </a:p>
              <a:p>
                <a:pPr marL="0" indent="0">
                  <a:buNone/>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rPr>
                        <m:t>𝑆</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𝐺</m:t>
                          </m:r>
                        </m:e>
                        <m:sub>
                          <m:r>
                            <a:rPr lang="en-US" sz="2400" i="1">
                              <a:solidFill>
                                <a:srgbClr val="FF0000"/>
                              </a:solidFill>
                              <a:latin typeface="Cambria Math" panose="02040503050406030204" pitchFamily="18" charset="0"/>
                            </a:rPr>
                            <m:t>𝑡𝑟𝑢𝑒</m:t>
                          </m:r>
                        </m:sub>
                      </m:sSub>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𝜌</m:t>
                              </m:r>
                            </m:e>
                            <m:sub>
                              <m:r>
                                <a:rPr lang="en-US" sz="2400" i="1">
                                  <a:solidFill>
                                    <a:srgbClr val="FF0000"/>
                                  </a:solidFill>
                                  <a:latin typeface="Cambria Math" panose="02040503050406030204" pitchFamily="18" charset="0"/>
                                </a:rPr>
                                <m:t>𝑠𝑎𝑚𝑝𝑙𝑒</m:t>
                              </m:r>
                            </m:sub>
                          </m:sSub>
                        </m:num>
                        <m:den>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𝜌</m:t>
                              </m:r>
                            </m:e>
                            <m:sub>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𝐻</m:t>
                                  </m:r>
                                </m:e>
                                <m:sub>
                                  <m:r>
                                    <a:rPr lang="en-US" sz="2400" i="1">
                                      <a:solidFill>
                                        <a:srgbClr val="FF0000"/>
                                      </a:solidFill>
                                      <a:latin typeface="Cambria Math" panose="02040503050406030204" pitchFamily="18" charset="0"/>
                                    </a:rPr>
                                    <m:t>2</m:t>
                                  </m:r>
                                </m:sub>
                              </m:sSub>
                              <m:r>
                                <a:rPr lang="en-US" sz="2400" i="1">
                                  <a:solidFill>
                                    <a:srgbClr val="FF0000"/>
                                  </a:solidFill>
                                  <a:latin typeface="Cambria Math" panose="02040503050406030204" pitchFamily="18" charset="0"/>
                                </a:rPr>
                                <m:t>𝑂</m:t>
                              </m:r>
                            </m:sub>
                          </m:sSub>
                        </m:den>
                      </m:f>
                    </m:oMath>
                  </m:oMathPara>
                </a14:m>
                <a:endParaRPr lang="en-US" sz="2400" dirty="0" smtClean="0">
                  <a:solidFill>
                    <a:srgbClr val="000000"/>
                  </a:solidFill>
                  <a:latin typeface="Times New Roman" panose="02020603050405020304" pitchFamily="18" charset="0"/>
                </a:endParaRPr>
              </a:p>
              <a:p>
                <a:pPr lvl="0"/>
                <a:r>
                  <a:rPr lang="en-US" sz="2400" dirty="0" smtClean="0">
                    <a:solidFill>
                      <a:srgbClr val="000000"/>
                    </a:solidFill>
                    <a:latin typeface="Times New Roman" panose="02020603050405020304" pitchFamily="18" charset="0"/>
                  </a:rPr>
                  <a:t>Specific </a:t>
                </a:r>
                <a:r>
                  <a:rPr lang="en-US" sz="2400" dirty="0">
                    <a:solidFill>
                      <a:srgbClr val="000000"/>
                    </a:solidFill>
                    <a:latin typeface="Times New Roman" panose="02020603050405020304" pitchFamily="18" charset="0"/>
                  </a:rPr>
                  <a:t>gravity is a dimensionless quantity and the same in any system of measurement. </a:t>
                </a:r>
              </a:p>
              <a:p>
                <a:pPr marL="0" lvl="0" indent="0">
                  <a:buNone/>
                </a:pPr>
                <a:r>
                  <a:rPr lang="en-US" b="1" i="1" dirty="0">
                    <a:solidFill>
                      <a:srgbClr val="000000"/>
                    </a:solidFill>
                    <a:latin typeface="Times New Roman" panose="02020603050405020304" pitchFamily="18" charset="0"/>
                  </a:rPr>
                  <a:t>For example, </a:t>
                </a:r>
              </a:p>
              <a:p>
                <a:pPr lvl="0"/>
                <a:r>
                  <a:rPr lang="en-US" sz="2400" dirty="0">
                    <a:solidFill>
                      <a:srgbClr val="000000"/>
                    </a:solidFill>
                    <a:latin typeface="Times New Roman" panose="02020603050405020304" pitchFamily="18" charset="0"/>
                  </a:rPr>
                  <a:t>the density of aluminum is </a:t>
                </a:r>
                <a14:m>
                  <m:oMath xmlns:m="http://schemas.openxmlformats.org/officeDocument/2006/math">
                    <m:r>
                      <a:rPr lang="en-US" sz="2400" i="1" dirty="0">
                        <a:solidFill>
                          <a:srgbClr val="000000"/>
                        </a:solidFill>
                        <a:latin typeface="Cambria Math" panose="02040503050406030204" pitchFamily="18" charset="0"/>
                      </a:rPr>
                      <m:t>2.7</m:t>
                    </m:r>
                    <m:r>
                      <a:rPr lang="en-US" sz="2400" i="1">
                        <a:solidFill>
                          <a:srgbClr val="000000"/>
                        </a:solidFill>
                        <a:latin typeface="Cambria Math" panose="02040503050406030204" pitchFamily="18" charset="0"/>
                        <a:ea typeface="Cambria Math" panose="02040503050406030204" pitchFamily="18" charset="0"/>
                      </a:rPr>
                      <m:t>×</m:t>
                    </m:r>
                    <m:sSup>
                      <m:sSupPr>
                        <m:ctrlPr>
                          <a:rPr lang="en-US" sz="2400" i="1">
                            <a:solidFill>
                              <a:srgbClr val="000000"/>
                            </a:solidFill>
                            <a:latin typeface="Cambria Math" panose="02040503050406030204" pitchFamily="18" charset="0"/>
                            <a:ea typeface="Cambria Math" panose="02040503050406030204" pitchFamily="18" charset="0"/>
                          </a:rPr>
                        </m:ctrlPr>
                      </m:sSupPr>
                      <m:e>
                        <m:r>
                          <a:rPr lang="en-US" sz="2400" i="1">
                            <a:solidFill>
                              <a:srgbClr val="000000"/>
                            </a:solidFill>
                            <a:latin typeface="Cambria Math" panose="02040503050406030204" pitchFamily="18" charset="0"/>
                            <a:ea typeface="Cambria Math" panose="02040503050406030204" pitchFamily="18" charset="0"/>
                          </a:rPr>
                          <m:t>10</m:t>
                        </m:r>
                      </m:e>
                      <m:sup>
                        <m:r>
                          <a:rPr lang="en-US" sz="2400" i="1">
                            <a:solidFill>
                              <a:srgbClr val="000000"/>
                            </a:solidFill>
                            <a:latin typeface="Cambria Math" panose="02040503050406030204" pitchFamily="18" charset="0"/>
                            <a:ea typeface="Cambria Math" panose="02040503050406030204" pitchFamily="18" charset="0"/>
                          </a:rPr>
                          <m:t>3</m:t>
                        </m:r>
                      </m:sup>
                    </m:sSup>
                    <m:r>
                      <a:rPr lang="en-US" sz="2400" i="1">
                        <a:solidFill>
                          <a:srgbClr val="000000"/>
                        </a:solidFill>
                        <a:latin typeface="Cambria Math" panose="02040503050406030204" pitchFamily="18" charset="0"/>
                        <a:ea typeface="Cambria Math" panose="02040503050406030204" pitchFamily="18" charset="0"/>
                      </a:rPr>
                      <m:t>𝐾𝑔</m:t>
                    </m:r>
                    <m:r>
                      <a:rPr lang="en-US" sz="2400" i="1">
                        <a:solidFill>
                          <a:srgbClr val="000000"/>
                        </a:solidFill>
                        <a:latin typeface="Cambria Math" panose="02040503050406030204" pitchFamily="18" charset="0"/>
                        <a:ea typeface="Cambria Math" panose="02040503050406030204" pitchFamily="18" charset="0"/>
                      </a:rPr>
                      <m:t>/</m:t>
                    </m:r>
                    <m:sSup>
                      <m:sSupPr>
                        <m:ctrlPr>
                          <a:rPr lang="en-US" sz="2400" i="1">
                            <a:solidFill>
                              <a:srgbClr val="000000"/>
                            </a:solidFill>
                            <a:latin typeface="Cambria Math" panose="02040503050406030204" pitchFamily="18" charset="0"/>
                            <a:ea typeface="Cambria Math" panose="02040503050406030204" pitchFamily="18" charset="0"/>
                          </a:rPr>
                        </m:ctrlPr>
                      </m:sSupPr>
                      <m:e>
                        <m:r>
                          <a:rPr lang="en-US" sz="2400" i="1">
                            <a:solidFill>
                              <a:srgbClr val="000000"/>
                            </a:solidFill>
                            <a:latin typeface="Cambria Math" panose="02040503050406030204" pitchFamily="18" charset="0"/>
                            <a:ea typeface="Cambria Math" panose="02040503050406030204" pitchFamily="18" charset="0"/>
                          </a:rPr>
                          <m:t>𝑚</m:t>
                        </m:r>
                      </m:e>
                      <m:sup>
                        <m:r>
                          <a:rPr lang="en-US" sz="2400" i="1">
                            <a:solidFill>
                              <a:srgbClr val="000000"/>
                            </a:solidFill>
                            <a:latin typeface="Cambria Math" panose="02040503050406030204" pitchFamily="18" charset="0"/>
                            <a:ea typeface="Cambria Math" panose="02040503050406030204" pitchFamily="18" charset="0"/>
                          </a:rPr>
                          <m:t>3</m:t>
                        </m:r>
                      </m:sup>
                    </m:sSup>
                  </m:oMath>
                </a14:m>
                <a:r>
                  <a:rPr lang="en-US" sz="2400" dirty="0">
                    <a:solidFill>
                      <a:srgbClr val="000000"/>
                    </a:solidFill>
                    <a:latin typeface="Times New Roman" panose="02020603050405020304" pitchFamily="18" charset="0"/>
                  </a:rPr>
                  <a:t>; therefore, </a:t>
                </a:r>
              </a:p>
              <a:p>
                <a:pPr lvl="0"/>
                <a:r>
                  <a:rPr lang="en-US" sz="2400" dirty="0">
                    <a:solidFill>
                      <a:srgbClr val="000000"/>
                    </a:solidFill>
                    <a:latin typeface="Times New Roman" panose="02020603050405020304" pitchFamily="18" charset="0"/>
                  </a:rPr>
                  <a:t>The SG of aluminum is </a:t>
                </a:r>
              </a:p>
              <a:p>
                <a:pPr marL="0" lvl="0" indent="0">
                  <a:buNone/>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panose="02040503050406030204" pitchFamily="18" charset="0"/>
                        </a:rPr>
                        <m:t>𝑆𝐺</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dirty="0">
                              <a:solidFill>
                                <a:srgbClr val="000000"/>
                              </a:solidFill>
                              <a:latin typeface="Cambria Math" panose="02040503050406030204" pitchFamily="18" charset="0"/>
                            </a:rPr>
                            <m:t>2.7</m:t>
                          </m:r>
                          <m:r>
                            <a:rPr lang="en-US" sz="2400" i="1">
                              <a:solidFill>
                                <a:srgbClr val="000000"/>
                              </a:solidFill>
                              <a:latin typeface="Cambria Math" panose="02040503050406030204" pitchFamily="18" charset="0"/>
                              <a:ea typeface="Cambria Math" panose="02040503050406030204" pitchFamily="18" charset="0"/>
                            </a:rPr>
                            <m:t>×</m:t>
                          </m:r>
                          <m:sSup>
                            <m:sSupPr>
                              <m:ctrlPr>
                                <a:rPr lang="en-US" sz="2400" i="1">
                                  <a:solidFill>
                                    <a:srgbClr val="000000"/>
                                  </a:solidFill>
                                  <a:latin typeface="Cambria Math" panose="02040503050406030204" pitchFamily="18" charset="0"/>
                                  <a:ea typeface="Cambria Math" panose="02040503050406030204" pitchFamily="18" charset="0"/>
                                </a:rPr>
                              </m:ctrlPr>
                            </m:sSupPr>
                            <m:e>
                              <m:r>
                                <a:rPr lang="en-US" sz="2400" i="1">
                                  <a:solidFill>
                                    <a:srgbClr val="000000"/>
                                  </a:solidFill>
                                  <a:latin typeface="Cambria Math" panose="02040503050406030204" pitchFamily="18" charset="0"/>
                                  <a:ea typeface="Cambria Math" panose="02040503050406030204" pitchFamily="18" charset="0"/>
                                </a:rPr>
                                <m:t>10</m:t>
                              </m:r>
                            </m:e>
                            <m:sup>
                              <m:r>
                                <a:rPr lang="en-US" sz="2400" i="1">
                                  <a:solidFill>
                                    <a:srgbClr val="000000"/>
                                  </a:solidFill>
                                  <a:latin typeface="Cambria Math" panose="02040503050406030204" pitchFamily="18" charset="0"/>
                                  <a:ea typeface="Cambria Math" panose="02040503050406030204" pitchFamily="18" charset="0"/>
                                </a:rPr>
                                <m:t>3</m:t>
                              </m:r>
                            </m:sup>
                          </m:sSup>
                          <m:r>
                            <a:rPr lang="en-US" sz="2400" i="1">
                              <a:solidFill>
                                <a:srgbClr val="000000"/>
                              </a:solidFill>
                              <a:latin typeface="Cambria Math" panose="02040503050406030204" pitchFamily="18" charset="0"/>
                              <a:ea typeface="Cambria Math" panose="02040503050406030204" pitchFamily="18" charset="0"/>
                            </a:rPr>
                            <m:t>𝐾𝑔</m:t>
                          </m:r>
                          <m:r>
                            <a:rPr lang="en-US" sz="2400" i="1">
                              <a:solidFill>
                                <a:srgbClr val="000000"/>
                              </a:solidFill>
                              <a:latin typeface="Cambria Math" panose="02040503050406030204" pitchFamily="18" charset="0"/>
                              <a:ea typeface="Cambria Math" panose="02040503050406030204" pitchFamily="18" charset="0"/>
                            </a:rPr>
                            <m:t>/</m:t>
                          </m:r>
                          <m:sSup>
                            <m:sSupPr>
                              <m:ctrlPr>
                                <a:rPr lang="en-US" sz="2400" i="1">
                                  <a:solidFill>
                                    <a:srgbClr val="000000"/>
                                  </a:solidFill>
                                  <a:latin typeface="Cambria Math" panose="02040503050406030204" pitchFamily="18" charset="0"/>
                                  <a:ea typeface="Cambria Math" panose="02040503050406030204" pitchFamily="18" charset="0"/>
                                </a:rPr>
                              </m:ctrlPr>
                            </m:sSupPr>
                            <m:e>
                              <m:r>
                                <a:rPr lang="en-US" sz="2400" i="1">
                                  <a:solidFill>
                                    <a:srgbClr val="000000"/>
                                  </a:solidFill>
                                  <a:latin typeface="Cambria Math" panose="02040503050406030204" pitchFamily="18" charset="0"/>
                                  <a:ea typeface="Cambria Math" panose="02040503050406030204" pitchFamily="18" charset="0"/>
                                </a:rPr>
                                <m:t>𝑚</m:t>
                              </m:r>
                            </m:e>
                            <m:sup>
                              <m:r>
                                <a:rPr lang="en-US" sz="2400" i="1">
                                  <a:solidFill>
                                    <a:srgbClr val="000000"/>
                                  </a:solidFill>
                                  <a:latin typeface="Cambria Math" panose="02040503050406030204" pitchFamily="18" charset="0"/>
                                  <a:ea typeface="Cambria Math" panose="02040503050406030204" pitchFamily="18" charset="0"/>
                                </a:rPr>
                                <m:t>3</m:t>
                              </m:r>
                            </m:sup>
                          </m:sSup>
                        </m:num>
                        <m:den>
                          <m:r>
                            <a:rPr lang="en-US" sz="2400" i="1">
                              <a:solidFill>
                                <a:srgbClr val="000000"/>
                              </a:solidFill>
                              <a:latin typeface="Cambria Math" panose="02040503050406030204" pitchFamily="18" charset="0"/>
                            </a:rPr>
                            <m:t>1</m:t>
                          </m:r>
                          <m:r>
                            <a:rPr lang="en-US" sz="2400" i="1">
                              <a:solidFill>
                                <a:srgbClr val="000000"/>
                              </a:solidFill>
                              <a:latin typeface="Cambria Math" panose="02040503050406030204" pitchFamily="18" charset="0"/>
                              <a:ea typeface="Cambria Math" panose="02040503050406030204" pitchFamily="18" charset="0"/>
                            </a:rPr>
                            <m:t>×</m:t>
                          </m:r>
                          <m:sSup>
                            <m:sSupPr>
                              <m:ctrlPr>
                                <a:rPr lang="en-US" sz="2400" i="1">
                                  <a:solidFill>
                                    <a:srgbClr val="000000"/>
                                  </a:solidFill>
                                  <a:latin typeface="Cambria Math" panose="02040503050406030204" pitchFamily="18" charset="0"/>
                                  <a:ea typeface="Cambria Math" panose="02040503050406030204" pitchFamily="18" charset="0"/>
                                </a:rPr>
                              </m:ctrlPr>
                            </m:sSupPr>
                            <m:e>
                              <m:r>
                                <a:rPr lang="en-US" sz="2400" i="1">
                                  <a:solidFill>
                                    <a:srgbClr val="000000"/>
                                  </a:solidFill>
                                  <a:latin typeface="Cambria Math" panose="02040503050406030204" pitchFamily="18" charset="0"/>
                                  <a:ea typeface="Cambria Math" panose="02040503050406030204" pitchFamily="18" charset="0"/>
                                </a:rPr>
                                <m:t>10</m:t>
                              </m:r>
                            </m:e>
                            <m:sup>
                              <m:r>
                                <a:rPr lang="en-US" sz="2400" i="1">
                                  <a:solidFill>
                                    <a:srgbClr val="000000"/>
                                  </a:solidFill>
                                  <a:latin typeface="Cambria Math" panose="02040503050406030204" pitchFamily="18" charset="0"/>
                                  <a:ea typeface="Cambria Math" panose="02040503050406030204" pitchFamily="18" charset="0"/>
                                </a:rPr>
                                <m:t>3</m:t>
                              </m:r>
                            </m:sup>
                          </m:sSup>
                          <m:r>
                            <a:rPr lang="en-US" sz="2400" i="1">
                              <a:solidFill>
                                <a:srgbClr val="000000"/>
                              </a:solidFill>
                              <a:latin typeface="Cambria Math" panose="02040503050406030204" pitchFamily="18" charset="0"/>
                              <a:ea typeface="Cambria Math" panose="02040503050406030204" pitchFamily="18" charset="0"/>
                            </a:rPr>
                            <m:t>𝐾𝑔</m:t>
                          </m:r>
                          <m:r>
                            <a:rPr lang="en-US" sz="2400" i="1">
                              <a:solidFill>
                                <a:srgbClr val="000000"/>
                              </a:solidFill>
                              <a:latin typeface="Cambria Math" panose="02040503050406030204" pitchFamily="18" charset="0"/>
                              <a:ea typeface="Cambria Math" panose="02040503050406030204" pitchFamily="18" charset="0"/>
                            </a:rPr>
                            <m:t>/</m:t>
                          </m:r>
                          <m:sSup>
                            <m:sSupPr>
                              <m:ctrlPr>
                                <a:rPr lang="en-US" sz="2400" i="1">
                                  <a:solidFill>
                                    <a:srgbClr val="000000"/>
                                  </a:solidFill>
                                  <a:latin typeface="Cambria Math" panose="02040503050406030204" pitchFamily="18" charset="0"/>
                                  <a:ea typeface="Cambria Math" panose="02040503050406030204" pitchFamily="18" charset="0"/>
                                </a:rPr>
                              </m:ctrlPr>
                            </m:sSupPr>
                            <m:e>
                              <m:r>
                                <a:rPr lang="en-US" sz="2400" i="1">
                                  <a:solidFill>
                                    <a:srgbClr val="000000"/>
                                  </a:solidFill>
                                  <a:latin typeface="Cambria Math" panose="02040503050406030204" pitchFamily="18" charset="0"/>
                                  <a:ea typeface="Cambria Math" panose="02040503050406030204" pitchFamily="18" charset="0"/>
                                </a:rPr>
                                <m:t>𝑚</m:t>
                              </m:r>
                            </m:e>
                            <m:sup>
                              <m:r>
                                <a:rPr lang="en-US" sz="2400" i="1">
                                  <a:solidFill>
                                    <a:srgbClr val="000000"/>
                                  </a:solidFill>
                                  <a:latin typeface="Cambria Math" panose="02040503050406030204" pitchFamily="18" charset="0"/>
                                  <a:ea typeface="Cambria Math" panose="02040503050406030204" pitchFamily="18" charset="0"/>
                                </a:rPr>
                                <m:t>3</m:t>
                              </m:r>
                            </m:sup>
                          </m:sSup>
                        </m:den>
                      </m:f>
                      <m:r>
                        <a:rPr lang="en-US" sz="2400" i="1">
                          <a:solidFill>
                            <a:srgbClr val="000000"/>
                          </a:solidFill>
                          <a:latin typeface="Cambria Math" panose="02040503050406030204" pitchFamily="18" charset="0"/>
                        </a:rPr>
                        <m:t>=2.7</m:t>
                      </m:r>
                    </m:oMath>
                  </m:oMathPara>
                </a14:m>
                <a:endParaRPr lang="en-US" sz="2400" dirty="0" smtClean="0">
                  <a:solidFill>
                    <a:srgbClr val="000000"/>
                  </a:solidFill>
                  <a:latin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66206"/>
                <a:ext cx="10515600" cy="5510757"/>
              </a:xfrm>
              <a:blipFill>
                <a:blip r:embed="rId2"/>
                <a:stretch>
                  <a:fillRect l="-1217" t="-154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109</a:t>
            </a:fld>
            <a:endParaRPr lang="en-US"/>
          </a:p>
        </p:txBody>
      </p:sp>
    </p:spTree>
    <p:extLst>
      <p:ext uri="{BB962C8B-B14F-4D97-AF65-F5344CB8AC3E}">
        <p14:creationId xmlns:p14="http://schemas.microsoft.com/office/powerpoint/2010/main" val="2338772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70261" y="483326"/>
            <a:ext cx="8895807" cy="5693637"/>
          </a:xfrm>
        </p:spPr>
        <p:txBody>
          <a:bodyPr>
            <a:normAutofit fontScale="92500" lnSpcReduction="20000"/>
          </a:bodyPr>
          <a:lstStyle/>
          <a:p>
            <a:r>
              <a:rPr lang="en-US" b="1" dirty="0">
                <a:solidFill>
                  <a:srgbClr val="000000"/>
                </a:solidFill>
                <a:latin typeface="Times New Roman" panose="02020603050405020304" pitchFamily="18" charset="0"/>
              </a:rPr>
              <a:t>Normal Force </a:t>
            </a:r>
            <a:endParaRPr lang="en-US" b="1" dirty="0" smtClean="0">
              <a:solidFill>
                <a:srgbClr val="000000"/>
              </a:solidFill>
              <a:latin typeface="Times New Roman" panose="02020603050405020304" pitchFamily="18" charset="0"/>
            </a:endParaRPr>
          </a:p>
          <a:p>
            <a:r>
              <a:rPr lang="en-US" sz="2200" dirty="0" smtClean="0">
                <a:solidFill>
                  <a:srgbClr val="000000"/>
                </a:solidFill>
                <a:latin typeface="Times New Roman" panose="02020603050405020304" pitchFamily="18" charset="0"/>
              </a:rPr>
              <a:t>When a book is </a:t>
            </a:r>
            <a:r>
              <a:rPr lang="en-US" sz="2200" dirty="0">
                <a:solidFill>
                  <a:srgbClr val="000000"/>
                </a:solidFill>
                <a:latin typeface="Times New Roman" panose="02020603050405020304" pitchFamily="18" charset="0"/>
              </a:rPr>
              <a:t>lying on the </a:t>
            </a:r>
            <a:r>
              <a:rPr lang="en-US" sz="2200" dirty="0" smtClean="0">
                <a:solidFill>
                  <a:srgbClr val="000000"/>
                </a:solidFill>
                <a:latin typeface="Times New Roman" panose="02020603050405020304" pitchFamily="18" charset="0"/>
              </a:rPr>
              <a:t>table, </a:t>
            </a:r>
            <a:r>
              <a:rPr lang="en-US" sz="2200" dirty="0">
                <a:solidFill>
                  <a:srgbClr val="000000"/>
                </a:solidFill>
                <a:latin typeface="Times New Roman" panose="02020603050405020304" pitchFamily="18" charset="0"/>
              </a:rPr>
              <a:t>even though it seems that it‘s stationary, it‘s not. </a:t>
            </a:r>
            <a:endParaRPr lang="en-US" sz="2200" dirty="0" smtClean="0">
              <a:solidFill>
                <a:srgbClr val="000000"/>
              </a:solidFill>
              <a:latin typeface="Times New Roman" panose="02020603050405020304" pitchFamily="18" charset="0"/>
            </a:endParaRPr>
          </a:p>
          <a:p>
            <a:r>
              <a:rPr lang="en-US" sz="2200" dirty="0" smtClean="0">
                <a:solidFill>
                  <a:srgbClr val="000000"/>
                </a:solidFill>
                <a:latin typeface="Times New Roman" panose="02020603050405020304" pitchFamily="18" charset="0"/>
              </a:rPr>
              <a:t>An </a:t>
            </a:r>
            <a:r>
              <a:rPr lang="en-US" sz="2200" dirty="0">
                <a:solidFill>
                  <a:srgbClr val="000000"/>
                </a:solidFill>
                <a:latin typeface="Times New Roman" panose="02020603050405020304" pitchFamily="18" charset="0"/>
              </a:rPr>
              <a:t>opposing force is still acting on the </a:t>
            </a:r>
            <a:r>
              <a:rPr lang="en-US" sz="2200" dirty="0" smtClean="0">
                <a:solidFill>
                  <a:srgbClr val="000000"/>
                </a:solidFill>
                <a:latin typeface="Times New Roman" panose="02020603050405020304" pitchFamily="18" charset="0"/>
              </a:rPr>
              <a:t>book where in </a:t>
            </a:r>
            <a:r>
              <a:rPr lang="en-US" sz="2200" dirty="0">
                <a:solidFill>
                  <a:srgbClr val="000000"/>
                </a:solidFill>
                <a:latin typeface="Times New Roman" panose="02020603050405020304" pitchFamily="18" charset="0"/>
              </a:rPr>
              <a:t>the force from gravity is pulling it towards the Earth. This force is the </a:t>
            </a:r>
            <a:r>
              <a:rPr lang="en-US" sz="2200" dirty="0" smtClean="0">
                <a:solidFill>
                  <a:srgbClr val="000000"/>
                </a:solidFill>
                <a:latin typeface="Times New Roman" panose="02020603050405020304" pitchFamily="18" charset="0"/>
              </a:rPr>
              <a:t>“normal force”. </a:t>
            </a:r>
          </a:p>
          <a:p>
            <a:pPr marL="0" indent="0">
              <a:buNone/>
            </a:pPr>
            <a:r>
              <a:rPr lang="en-US" sz="2200" dirty="0" smtClean="0">
                <a:solidFill>
                  <a:srgbClr val="000000"/>
                </a:solidFill>
                <a:latin typeface="Times New Roman" panose="02020603050405020304" pitchFamily="18" charset="0"/>
              </a:rPr>
              <a:t>They </a:t>
            </a:r>
            <a:r>
              <a:rPr lang="en-US" sz="2200" dirty="0">
                <a:solidFill>
                  <a:srgbClr val="000000"/>
                </a:solidFill>
                <a:latin typeface="Times New Roman" panose="02020603050405020304" pitchFamily="18" charset="0"/>
              </a:rPr>
              <a:t>always act perpendicular to the surface. </a:t>
            </a:r>
            <a:endParaRPr lang="en-US" sz="2200"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1</a:t>
            </a:r>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Applied Force </a:t>
            </a:r>
            <a:endParaRPr lang="en-US" b="1" dirty="0" smtClean="0">
              <a:solidFill>
                <a:srgbClr val="000000"/>
              </a:solidFill>
              <a:latin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When you push a table across the room, you apply a force that acts when it comes in contact with another object. This is </a:t>
            </a:r>
            <a:r>
              <a:rPr lang="en-US" sz="1800" b="1" dirty="0" smtClean="0">
                <a:latin typeface="Times New Roman" panose="02020603050405020304" pitchFamily="18" charset="0"/>
                <a:cs typeface="Times New Roman" panose="02020603050405020304" pitchFamily="18" charset="0"/>
              </a:rPr>
              <a:t>“applied force”; </a:t>
            </a:r>
            <a:r>
              <a:rPr lang="en-US" sz="1800" dirty="0">
                <a:latin typeface="Times New Roman" panose="02020603050405020304" pitchFamily="18" charset="0"/>
                <a:cs typeface="Times New Roman" panose="02020603050405020304" pitchFamily="18" charset="0"/>
              </a:rPr>
              <a:t>i.e. a force that is applied to a person or object. </a:t>
            </a:r>
            <a:endParaRPr lang="en-US" sz="1800" dirty="0" smtClean="0">
              <a:latin typeface="Times New Roman" panose="02020603050405020304" pitchFamily="18" charset="0"/>
              <a:cs typeface="Times New Roman" panose="02020603050405020304" pitchFamily="18" charset="0"/>
            </a:endParaRPr>
          </a:p>
          <a:p>
            <a:r>
              <a:rPr lang="en-US" b="1" dirty="0"/>
              <a:t>Tension Force </a:t>
            </a:r>
            <a:endParaRPr lang="en-US" b="1" dirty="0" smtClean="0"/>
          </a:p>
          <a:p>
            <a:pPr lvl="1"/>
            <a:r>
              <a:rPr lang="en-US" dirty="0" smtClean="0">
                <a:latin typeface="Times New Roman" panose="02020603050405020304" pitchFamily="18" charset="0"/>
                <a:cs typeface="Times New Roman" panose="02020603050405020304" pitchFamily="18" charset="0"/>
              </a:rPr>
              <a:t>Tension </a:t>
            </a:r>
            <a:r>
              <a:rPr lang="en-US" dirty="0">
                <a:latin typeface="Times New Roman" panose="02020603050405020304" pitchFamily="18" charset="0"/>
                <a:cs typeface="Times New Roman" panose="02020603050405020304" pitchFamily="18" charset="0"/>
              </a:rPr>
              <a:t>is the </a:t>
            </a:r>
            <a:r>
              <a:rPr lang="en-US" b="1" i="1" dirty="0">
                <a:solidFill>
                  <a:srgbClr val="FF0000"/>
                </a:solidFill>
                <a:latin typeface="Times New Roman" panose="02020603050405020304" pitchFamily="18" charset="0"/>
                <a:cs typeface="Times New Roman" panose="02020603050405020304" pitchFamily="18" charset="0"/>
              </a:rPr>
              <a:t>force applied by a fully stretched cable </a:t>
            </a:r>
            <a:r>
              <a:rPr lang="en-US" dirty="0">
                <a:latin typeface="Times New Roman" panose="02020603050405020304" pitchFamily="18" charset="0"/>
                <a:cs typeface="Times New Roman" panose="02020603050405020304" pitchFamily="18" charset="0"/>
              </a:rPr>
              <a:t>or wire anchored on to an object. This causes a </a:t>
            </a:r>
            <a:r>
              <a:rPr lang="en-US" b="1" dirty="0" smtClean="0">
                <a:latin typeface="Times New Roman" panose="02020603050405020304" pitchFamily="18" charset="0"/>
                <a:cs typeface="Times New Roman" panose="02020603050405020304" pitchFamily="18" charset="0"/>
              </a:rPr>
              <a:t>“tension force” </a:t>
            </a:r>
            <a:r>
              <a:rPr lang="en-US" dirty="0">
                <a:latin typeface="Times New Roman" panose="02020603050405020304" pitchFamily="18" charset="0"/>
                <a:cs typeface="Times New Roman" panose="02020603050405020304" pitchFamily="18" charset="0"/>
              </a:rPr>
              <a:t>that pulls equally in both directions and exerts equal pressure </a:t>
            </a:r>
            <a:endParaRPr lang="en-US" dirty="0" smtClean="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Spring Force</a:t>
            </a:r>
          </a:p>
          <a:p>
            <a:pPr lvl="1"/>
            <a:r>
              <a:rPr lang="en-US" sz="1800" b="0" i="0" u="none" strike="noStrike" baseline="0" dirty="0" smtClean="0">
                <a:solidFill>
                  <a:srgbClr val="000000"/>
                </a:solidFill>
                <a:latin typeface="Times New Roman" panose="02020603050405020304" pitchFamily="18" charset="0"/>
              </a:rPr>
              <a:t>Force exerted by a compressed or stretched spring is </a:t>
            </a:r>
            <a:r>
              <a:rPr lang="en-US" sz="1800" b="1" i="0" u="none" strike="noStrike" baseline="0" dirty="0" smtClean="0">
                <a:solidFill>
                  <a:srgbClr val="000000"/>
                </a:solidFill>
                <a:latin typeface="Times New Roman" panose="02020603050405020304" pitchFamily="18" charset="0"/>
              </a:rPr>
              <a:t>“spring force‘. </a:t>
            </a:r>
            <a:r>
              <a:rPr lang="en-US" sz="1800" b="0" i="0" u="none" strike="noStrike" baseline="0" dirty="0" smtClean="0">
                <a:solidFill>
                  <a:srgbClr val="000000"/>
                </a:solidFill>
                <a:latin typeface="Times New Roman" panose="02020603050405020304" pitchFamily="18" charset="0"/>
              </a:rPr>
              <a:t>The force created could be a push or pull depending on how the spring is attached. </a:t>
            </a:r>
          </a:p>
          <a:p>
            <a:pPr marL="228600" lvl="1">
              <a:spcBef>
                <a:spcPts val="1000"/>
              </a:spcBef>
            </a:pPr>
            <a:r>
              <a:rPr lang="en-US" sz="2200" b="1" dirty="0" smtClean="0">
                <a:latin typeface="Times New Roman" panose="02020603050405020304" pitchFamily="18" charset="0"/>
                <a:cs typeface="Times New Roman" panose="02020603050405020304" pitchFamily="18" charset="0"/>
              </a:rPr>
              <a:t>Air Resistance </a:t>
            </a:r>
            <a:r>
              <a:rPr lang="en-US" sz="1800" b="1" dirty="0" smtClean="0">
                <a:latin typeface="Times New Roman" panose="02020603050405020304" pitchFamily="18" charset="0"/>
                <a:cs typeface="Times New Roman" panose="02020603050405020304" pitchFamily="18" charset="0"/>
              </a:rPr>
              <a:t>Force</a:t>
            </a:r>
            <a:endParaRPr lang="en-US" sz="2200" b="1" dirty="0" smtClean="0">
              <a:latin typeface="Times New Roman" panose="02020603050405020304" pitchFamily="18" charset="0"/>
              <a:cs typeface="Times New Roman" panose="02020603050405020304" pitchFamily="18" charset="0"/>
            </a:endParaRPr>
          </a:p>
          <a:p>
            <a:pPr lvl="1"/>
            <a:r>
              <a:rPr lang="en-US" sz="2000" b="0" i="0" u="none" strike="noStrike" baseline="0" dirty="0" smtClean="0">
                <a:solidFill>
                  <a:srgbClr val="000000"/>
                </a:solidFill>
                <a:latin typeface="Times New Roman" panose="02020603050405020304" pitchFamily="18" charset="0"/>
              </a:rPr>
              <a:t>Air resisting forces are types of forces wherein objects experience a frictional force when moving through the air. These forces are resistive in nature</a:t>
            </a:r>
            <a:endParaRPr lang="en-US" sz="1400" b="1"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2"/>
          <a:stretch>
            <a:fillRect/>
          </a:stretch>
        </p:blipFill>
        <p:spPr>
          <a:xfrm>
            <a:off x="9470570" y="404949"/>
            <a:ext cx="2481943" cy="1306285"/>
          </a:xfrm>
          <a:prstGeom prst="rect">
            <a:avLst/>
          </a:prstGeom>
        </p:spPr>
      </p:pic>
      <p:pic>
        <p:nvPicPr>
          <p:cNvPr id="8" name="Picture 7"/>
          <p:cNvPicPr>
            <a:picLocks noChangeAspect="1"/>
          </p:cNvPicPr>
          <p:nvPr/>
        </p:nvPicPr>
        <p:blipFill>
          <a:blip r:embed="rId3"/>
          <a:stretch>
            <a:fillRect/>
          </a:stretch>
        </p:blipFill>
        <p:spPr>
          <a:xfrm>
            <a:off x="9588137" y="1711234"/>
            <a:ext cx="2259870" cy="1502228"/>
          </a:xfrm>
          <a:prstGeom prst="rect">
            <a:avLst/>
          </a:prstGeom>
        </p:spPr>
      </p:pic>
      <p:pic>
        <p:nvPicPr>
          <p:cNvPr id="9" name="Picture 8"/>
          <p:cNvPicPr>
            <a:picLocks noChangeAspect="1"/>
          </p:cNvPicPr>
          <p:nvPr/>
        </p:nvPicPr>
        <p:blipFill>
          <a:blip r:embed="rId4"/>
          <a:stretch>
            <a:fillRect/>
          </a:stretch>
        </p:blipFill>
        <p:spPr>
          <a:xfrm>
            <a:off x="9646918" y="4976949"/>
            <a:ext cx="2142308" cy="1146871"/>
          </a:xfrm>
          <a:prstGeom prst="rect">
            <a:avLst/>
          </a:prstGeom>
        </p:spPr>
      </p:pic>
      <p:pic>
        <p:nvPicPr>
          <p:cNvPr id="12" name="Picture 11"/>
          <p:cNvPicPr>
            <a:picLocks noChangeAspect="1"/>
          </p:cNvPicPr>
          <p:nvPr/>
        </p:nvPicPr>
        <p:blipFill>
          <a:blip r:embed="rId5"/>
          <a:stretch>
            <a:fillRect/>
          </a:stretch>
        </p:blipFill>
        <p:spPr>
          <a:xfrm>
            <a:off x="9470570" y="3266604"/>
            <a:ext cx="2481943" cy="1710345"/>
          </a:xfrm>
          <a:prstGeom prst="rect">
            <a:avLst/>
          </a:prstGeom>
        </p:spPr>
      </p:pic>
      <p:sp>
        <p:nvSpPr>
          <p:cNvPr id="13" name="Date Placeholder 12"/>
          <p:cNvSpPr>
            <a:spLocks noGrp="1"/>
          </p:cNvSpPr>
          <p:nvPr>
            <p:ph type="dt" sz="half" idx="10"/>
          </p:nvPr>
        </p:nvSpPr>
        <p:spPr/>
        <p:txBody>
          <a:bodyPr/>
          <a:lstStyle/>
          <a:p>
            <a:fld id="{5022030D-DDBC-4FC9-8579-6C03AED59088}" type="datetime1">
              <a:rPr lang="en-US" smtClean="0"/>
              <a:t>13-Jan-20</a:t>
            </a:fld>
            <a:endParaRPr lang="en-US"/>
          </a:p>
        </p:txBody>
      </p:sp>
      <p:sp>
        <p:nvSpPr>
          <p:cNvPr id="14" name="Footer Placeholder 13"/>
          <p:cNvSpPr>
            <a:spLocks noGrp="1"/>
          </p:cNvSpPr>
          <p:nvPr>
            <p:ph type="ftr" sz="quarter" idx="11"/>
          </p:nvPr>
        </p:nvSpPr>
        <p:spPr/>
        <p:txBody>
          <a:bodyPr/>
          <a:lstStyle/>
          <a:p>
            <a:r>
              <a:rPr lang="en-US" smtClean="0"/>
              <a:t>General physics(phys1011) slide by Mrs.Jifar</a:t>
            </a:r>
            <a:endParaRPr lang="en-US"/>
          </a:p>
        </p:txBody>
      </p:sp>
      <p:sp>
        <p:nvSpPr>
          <p:cNvPr id="15" name="Slide Number Placeholder 14"/>
          <p:cNvSpPr>
            <a:spLocks noGrp="1"/>
          </p:cNvSpPr>
          <p:nvPr>
            <p:ph type="sldNum" sz="quarter" idx="12"/>
          </p:nvPr>
        </p:nvSpPr>
        <p:spPr/>
        <p:txBody>
          <a:bodyPr/>
          <a:lstStyle/>
          <a:p>
            <a:fld id="{6E646E9D-FDE0-4923-A883-46AC221E7923}" type="slidenum">
              <a:rPr lang="en-US" smtClean="0"/>
              <a:t>11</a:t>
            </a:fld>
            <a:endParaRPr lang="en-US"/>
          </a:p>
        </p:txBody>
      </p:sp>
    </p:spTree>
    <p:extLst>
      <p:ext uri="{BB962C8B-B14F-4D97-AF65-F5344CB8AC3E}">
        <p14:creationId xmlns:p14="http://schemas.microsoft.com/office/powerpoint/2010/main" val="377863533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1000"/>
              </a:spcBef>
            </a:pPr>
            <a:r>
              <a:rPr lang="en-US" sz="2400" dirty="0">
                <a:solidFill>
                  <a:srgbClr val="000000"/>
                </a:solidFill>
                <a:latin typeface="Times New Roman" panose="02020603050405020304" pitchFamily="18" charset="0"/>
                <a:ea typeface="+mn-ea"/>
                <a:cs typeface="+mn-cs"/>
              </a:rPr>
              <a:t>Example:</a:t>
            </a:r>
            <a:br>
              <a:rPr lang="en-US" sz="2400" dirty="0">
                <a:solidFill>
                  <a:srgbClr val="000000"/>
                </a:solidFill>
                <a:latin typeface="Times New Roman" panose="02020603050405020304" pitchFamily="18" charset="0"/>
                <a:ea typeface="+mn-ea"/>
                <a:cs typeface="+mn-cs"/>
              </a:rPr>
            </a:br>
            <a:r>
              <a:rPr lang="en-US" sz="2400" dirty="0">
                <a:solidFill>
                  <a:srgbClr val="000000"/>
                </a:solidFill>
                <a:latin typeface="Times New Roman" panose="02020603050405020304" pitchFamily="18" charset="0"/>
                <a:ea typeface="+mn-ea"/>
                <a:cs typeface="+mn-cs"/>
              </a:rPr>
              <a:t>A solid sphere made of wood has a radius of 0.1 m. The mass of the sphere is 1.0 kg. Determine a) density and b) specific gravity of the wood. </a:t>
            </a:r>
            <a:endParaRPr lang="en-US" sz="5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lvl="0" indent="0">
                  <a:buNone/>
                </a:pPr>
                <a:r>
                  <a:rPr lang="en-US" b="1" dirty="0" smtClean="0">
                    <a:solidFill>
                      <a:srgbClr val="000000"/>
                    </a:solidFill>
                    <a:latin typeface="Times New Roman" panose="02020603050405020304" pitchFamily="18" charset="0"/>
                  </a:rPr>
                  <a:t>Solution: </a:t>
                </a:r>
                <a:endParaRPr lang="en-US" dirty="0"/>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volume of the sphere wood</a:t>
                </a:r>
                <a:r>
                  <a:rPr lang="en-US" dirty="0" smtClean="0">
                    <a:solidFill>
                      <a:srgbClr val="000000"/>
                    </a:solidFill>
                    <a:latin typeface="Times New Roman" panose="02020603050405020304" pitchFamily="18" charset="0"/>
                  </a:rPr>
                  <a:t>,</a:t>
                </a:r>
              </a:p>
              <a:p>
                <a:pPr marL="0" indent="0" algn="ctr">
                  <a:buNone/>
                </a:pPr>
                <a:r>
                  <a:rPr lang="en-US" dirty="0" smtClean="0">
                    <a:solidFill>
                      <a:srgbClr val="000000"/>
                    </a:solidFill>
                    <a:latin typeface="Times New Roman" panose="02020603050405020304" pitchFamily="18" charset="0"/>
                  </a:rPr>
                  <a:t> </a:t>
                </a:r>
                <a14:m>
                  <m:oMath xmlns:m="http://schemas.openxmlformats.org/officeDocument/2006/math">
                    <m:r>
                      <a:rPr lang="en-US" b="0" i="1" smtClean="0">
                        <a:solidFill>
                          <a:srgbClr val="000000"/>
                        </a:solidFill>
                        <a:latin typeface="Cambria Math" panose="02040503050406030204" pitchFamily="18" charset="0"/>
                      </a:rPr>
                      <m:t>𝑉</m:t>
                    </m:r>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4</m:t>
                        </m:r>
                      </m:num>
                      <m:den>
                        <m:r>
                          <a:rPr lang="en-US" b="0" i="1" smtClean="0">
                            <a:solidFill>
                              <a:srgbClr val="000000"/>
                            </a:solidFill>
                            <a:latin typeface="Cambria Math" panose="02040503050406030204" pitchFamily="18" charset="0"/>
                          </a:rPr>
                          <m:t>3</m:t>
                        </m:r>
                      </m:den>
                    </m:f>
                    <m:r>
                      <a:rPr lang="en-US" b="0" i="1" smtClean="0">
                        <a:solidFill>
                          <a:srgbClr val="000000"/>
                        </a:solidFill>
                        <a:latin typeface="Cambria Math" panose="02040503050406030204" pitchFamily="18" charset="0"/>
                      </a:rPr>
                      <m:t>𝜋</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𝑟</m:t>
                        </m:r>
                      </m:e>
                      <m:sup>
                        <m:r>
                          <a:rPr lang="en-US" b="0" i="1" smtClean="0">
                            <a:solidFill>
                              <a:srgbClr val="000000"/>
                            </a:solidFill>
                            <a:latin typeface="Cambria Math" panose="02040503050406030204" pitchFamily="18" charset="0"/>
                          </a:rPr>
                          <m:t>3</m:t>
                        </m:r>
                      </m:sup>
                    </m:sSup>
                    <m:r>
                      <a:rPr lang="en-US" b="0"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num>
                      <m:den>
                        <m:r>
                          <a:rPr lang="en-US" i="1">
                            <a:solidFill>
                              <a:srgbClr val="000000"/>
                            </a:solidFill>
                            <a:latin typeface="Cambria Math" panose="02040503050406030204" pitchFamily="18" charset="0"/>
                          </a:rPr>
                          <m:t>3</m:t>
                        </m:r>
                      </m:den>
                    </m:f>
                    <m:r>
                      <a:rPr lang="en-US"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3.14×(</m:t>
                    </m:r>
                    <m:sSup>
                      <m:sSupPr>
                        <m:ctrlPr>
                          <a:rPr lang="en-US" i="1">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0.1)</m:t>
                        </m:r>
                      </m:e>
                      <m:sup>
                        <m:r>
                          <a:rPr lang="en-US" i="1">
                            <a:solidFill>
                              <a:srgbClr val="000000"/>
                            </a:solidFill>
                            <a:latin typeface="Cambria Math" panose="02040503050406030204" pitchFamily="18" charset="0"/>
                          </a:rPr>
                          <m:t>3</m:t>
                        </m:r>
                      </m:sup>
                    </m:sSup>
                    <m:r>
                      <a:rPr lang="en-US" b="0" i="1" smtClean="0">
                        <a:solidFill>
                          <a:srgbClr val="000000"/>
                        </a:solidFill>
                        <a:latin typeface="Cambria Math" panose="02040503050406030204" pitchFamily="18" charset="0"/>
                      </a:rPr>
                      <m:t>=4.18</m:t>
                    </m:r>
                    <m:r>
                      <a:rPr lang="en-US" b="0" i="1" smtClean="0">
                        <a:solidFill>
                          <a:srgbClr val="000000"/>
                        </a:solidFill>
                        <a:latin typeface="Cambria Math" panose="02040503050406030204" pitchFamily="18" charset="0"/>
                        <a:ea typeface="Cambria Math" panose="02040503050406030204" pitchFamily="18" charset="0"/>
                      </a:rPr>
                      <m:t>×</m:t>
                    </m:r>
                    <m:sSup>
                      <m:sSupPr>
                        <m:ctrlPr>
                          <a:rPr lang="en-US" b="0" i="1" smtClean="0">
                            <a:solidFill>
                              <a:srgbClr val="000000"/>
                            </a:solidFill>
                            <a:latin typeface="Cambria Math" panose="02040503050406030204" pitchFamily="18" charset="0"/>
                            <a:ea typeface="Cambria Math" panose="02040503050406030204" pitchFamily="18" charset="0"/>
                          </a:rPr>
                        </m:ctrlPr>
                      </m:sSupPr>
                      <m:e>
                        <m:r>
                          <a:rPr lang="en-US" b="0" i="1" smtClean="0">
                            <a:solidFill>
                              <a:srgbClr val="000000"/>
                            </a:solidFill>
                            <a:latin typeface="Cambria Math" panose="02040503050406030204" pitchFamily="18" charset="0"/>
                            <a:ea typeface="Cambria Math" panose="02040503050406030204" pitchFamily="18" charset="0"/>
                          </a:rPr>
                          <m:t>10</m:t>
                        </m:r>
                      </m:e>
                      <m:sup>
                        <m:r>
                          <a:rPr lang="en-US" b="0" i="1" smtClean="0">
                            <a:solidFill>
                              <a:srgbClr val="000000"/>
                            </a:solidFill>
                            <a:latin typeface="Cambria Math" panose="02040503050406030204" pitchFamily="18" charset="0"/>
                            <a:ea typeface="Cambria Math" panose="02040503050406030204" pitchFamily="18" charset="0"/>
                          </a:rPr>
                          <m:t>−3</m:t>
                        </m:r>
                      </m:sup>
                    </m:sSup>
                    <m:sSup>
                      <m:sSupPr>
                        <m:ctrlPr>
                          <a:rPr lang="en-US" b="0" i="1" smtClean="0">
                            <a:solidFill>
                              <a:srgbClr val="000000"/>
                            </a:solidFill>
                            <a:latin typeface="Cambria Math" panose="02040503050406030204" pitchFamily="18" charset="0"/>
                            <a:ea typeface="Cambria Math" panose="02040503050406030204" pitchFamily="18" charset="0"/>
                          </a:rPr>
                        </m:ctrlPr>
                      </m:sSupPr>
                      <m:e>
                        <m:r>
                          <a:rPr lang="en-US" b="0" i="1" smtClean="0">
                            <a:solidFill>
                              <a:srgbClr val="000000"/>
                            </a:solidFill>
                            <a:latin typeface="Cambria Math" panose="02040503050406030204" pitchFamily="18" charset="0"/>
                            <a:ea typeface="Cambria Math" panose="02040503050406030204" pitchFamily="18" charset="0"/>
                          </a:rPr>
                          <m:t>𝑚</m:t>
                        </m:r>
                      </m:e>
                      <m:sup>
                        <m:r>
                          <a:rPr lang="en-US" b="0" i="1" smtClean="0">
                            <a:solidFill>
                              <a:srgbClr val="000000"/>
                            </a:solidFill>
                            <a:latin typeface="Cambria Math" panose="02040503050406030204" pitchFamily="18" charset="0"/>
                            <a:ea typeface="Cambria Math" panose="02040503050406030204" pitchFamily="18" charset="0"/>
                          </a:rPr>
                          <m:t>3</m:t>
                        </m:r>
                      </m:sup>
                    </m:sSup>
                  </m:oMath>
                </a14:m>
                <a:endParaRPr lang="en-US" dirty="0" smtClean="0"/>
              </a:p>
              <a:p>
                <a:pPr marL="514350" indent="-514350">
                  <a:buFont typeface="+mj-lt"/>
                  <a:buAutoNum type="alphaLcParenR"/>
                </a:pPr>
                <a:r>
                  <a:rPr lang="en-US" dirty="0">
                    <a:solidFill>
                      <a:srgbClr val="000000"/>
                    </a:solidFill>
                    <a:latin typeface="Times New Roman" panose="02020603050405020304" pitchFamily="18" charset="0"/>
                  </a:rPr>
                  <a:t>The density of the wood, </a:t>
                </a:r>
                <a:endParaRPr lang="en-US"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𝜌</m:t>
                      </m:r>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𝑚</m:t>
                          </m:r>
                        </m:num>
                        <m:den>
                          <m:r>
                            <a:rPr lang="en-US" b="0" i="1" smtClean="0">
                              <a:solidFill>
                                <a:srgbClr val="000000"/>
                              </a:solidFill>
                              <a:latin typeface="Cambria Math" panose="02040503050406030204" pitchFamily="18" charset="0"/>
                            </a:rPr>
                            <m:t>𝑣</m:t>
                          </m:r>
                        </m:den>
                      </m:f>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1</m:t>
                          </m:r>
                          <m:r>
                            <a:rPr lang="en-US" b="0" i="1" smtClean="0">
                              <a:solidFill>
                                <a:srgbClr val="000000"/>
                              </a:solidFill>
                              <a:latin typeface="Cambria Math" panose="02040503050406030204" pitchFamily="18" charset="0"/>
                            </a:rPr>
                            <m:t>𝐾𝑔</m:t>
                          </m:r>
                        </m:num>
                        <m:den>
                          <m:r>
                            <a:rPr lang="en-US" i="1">
                              <a:solidFill>
                                <a:srgbClr val="000000"/>
                              </a:solidFill>
                              <a:latin typeface="Cambria Math" panose="02040503050406030204" pitchFamily="18" charset="0"/>
                            </a:rPr>
                            <m:t>4.18</m:t>
                          </m:r>
                          <m:r>
                            <a:rPr lang="en-US" i="1">
                              <a:solidFill>
                                <a:srgbClr val="000000"/>
                              </a:solidFill>
                              <a:latin typeface="Cambria Math" panose="02040503050406030204" pitchFamily="18" charset="0"/>
                              <a:ea typeface="Cambria Math" panose="02040503050406030204" pitchFamily="18" charset="0"/>
                            </a:rPr>
                            <m:t>×</m:t>
                          </m:r>
                          <m:sSup>
                            <m:sSupPr>
                              <m:ctrlPr>
                                <a:rPr lang="en-US" i="1">
                                  <a:solidFill>
                                    <a:srgbClr val="000000"/>
                                  </a:solidFill>
                                  <a:latin typeface="Cambria Math" panose="02040503050406030204" pitchFamily="18" charset="0"/>
                                  <a:ea typeface="Cambria Math" panose="02040503050406030204" pitchFamily="18" charset="0"/>
                                </a:rPr>
                              </m:ctrlPr>
                            </m:sSupPr>
                            <m:e>
                              <m:r>
                                <a:rPr lang="en-US" i="1">
                                  <a:solidFill>
                                    <a:srgbClr val="000000"/>
                                  </a:solidFill>
                                  <a:latin typeface="Cambria Math" panose="02040503050406030204" pitchFamily="18" charset="0"/>
                                  <a:ea typeface="Cambria Math" panose="02040503050406030204" pitchFamily="18" charset="0"/>
                                </a:rPr>
                                <m:t>10</m:t>
                              </m:r>
                            </m:e>
                            <m:sup>
                              <m:r>
                                <a:rPr lang="en-US" i="1">
                                  <a:solidFill>
                                    <a:srgbClr val="000000"/>
                                  </a:solidFill>
                                  <a:latin typeface="Cambria Math" panose="02040503050406030204" pitchFamily="18" charset="0"/>
                                  <a:ea typeface="Cambria Math" panose="02040503050406030204" pitchFamily="18" charset="0"/>
                                </a:rPr>
                                <m:t>−3</m:t>
                              </m:r>
                            </m:sup>
                          </m:sSup>
                          <m:sSup>
                            <m:sSupPr>
                              <m:ctrlPr>
                                <a:rPr lang="en-US" i="1">
                                  <a:solidFill>
                                    <a:srgbClr val="000000"/>
                                  </a:solidFill>
                                  <a:latin typeface="Cambria Math" panose="02040503050406030204" pitchFamily="18" charset="0"/>
                                  <a:ea typeface="Cambria Math" panose="02040503050406030204" pitchFamily="18" charset="0"/>
                                </a:rPr>
                              </m:ctrlPr>
                            </m:sSupPr>
                            <m:e>
                              <m:r>
                                <a:rPr lang="en-US" i="1">
                                  <a:solidFill>
                                    <a:srgbClr val="000000"/>
                                  </a:solidFill>
                                  <a:latin typeface="Cambria Math" panose="02040503050406030204" pitchFamily="18" charset="0"/>
                                  <a:ea typeface="Cambria Math" panose="02040503050406030204" pitchFamily="18" charset="0"/>
                                </a:rPr>
                                <m:t>𝑚</m:t>
                              </m:r>
                            </m:e>
                            <m:sup>
                              <m:r>
                                <a:rPr lang="en-US" i="1">
                                  <a:solidFill>
                                    <a:srgbClr val="000000"/>
                                  </a:solidFill>
                                  <a:latin typeface="Cambria Math" panose="02040503050406030204" pitchFamily="18" charset="0"/>
                                  <a:ea typeface="Cambria Math" panose="02040503050406030204" pitchFamily="18" charset="0"/>
                                </a:rPr>
                                <m:t>3</m:t>
                              </m:r>
                            </m:sup>
                          </m:sSup>
                        </m:den>
                      </m:f>
                      <m:r>
                        <a:rPr lang="en-US" b="0" i="1" smtClean="0">
                          <a:solidFill>
                            <a:srgbClr val="000000"/>
                          </a:solidFill>
                          <a:latin typeface="Cambria Math" panose="02040503050406030204" pitchFamily="18" charset="0"/>
                        </a:rPr>
                        <m:t>=239</m:t>
                      </m:r>
                      <m:f>
                        <m:fPr>
                          <m:type m:val="lin"/>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𝐾𝑔</m:t>
                          </m:r>
                        </m:num>
                        <m:den>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𝑚</m:t>
                              </m:r>
                            </m:e>
                            <m:sup>
                              <m:r>
                                <a:rPr lang="en-US" b="0" i="1" smtClean="0">
                                  <a:solidFill>
                                    <a:srgbClr val="000000"/>
                                  </a:solidFill>
                                  <a:latin typeface="Cambria Math" panose="02040503050406030204" pitchFamily="18" charset="0"/>
                                </a:rPr>
                                <m:t>3</m:t>
                              </m:r>
                            </m:sup>
                          </m:sSup>
                        </m:den>
                      </m:f>
                    </m:oMath>
                  </m:oMathPara>
                </a14:m>
                <a:endParaRPr lang="en-US" dirty="0">
                  <a:solidFill>
                    <a:srgbClr val="000000"/>
                  </a:solidFill>
                  <a:latin typeface="Times New Roman" panose="02020603050405020304" pitchFamily="18" charset="0"/>
                </a:endParaRPr>
              </a:p>
              <a:p>
                <a:pPr marL="0" indent="0">
                  <a:buNone/>
                </a:pPr>
                <a:r>
                  <a:rPr lang="en-US" dirty="0" smtClean="0"/>
                  <a:t>b) Specific gravity of the wood,</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𝑆𝐺</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𝑚𝑑𝑒𝑛𝑠𝑖𝑡𝑦</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𝑤𝑜𝑜𝑑</m:t>
                          </m:r>
                          <m:r>
                            <a:rPr lang="en-US" b="0" i="1" smtClean="0">
                              <a:latin typeface="Cambria Math" panose="02040503050406030204" pitchFamily="18" charset="0"/>
                            </a:rPr>
                            <m:t> </m:t>
                          </m:r>
                        </m:num>
                        <m:den>
                          <m:r>
                            <a:rPr lang="en-US" b="0" i="1" smtClean="0">
                              <a:latin typeface="Cambria Math" panose="02040503050406030204" pitchFamily="18" charset="0"/>
                            </a:rPr>
                            <m:t>𝑑𝑒𝑛𝑠𝑖𝑡𝑦</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𝑤𝑎𝑡𝑒𝑟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solidFill>
                                <a:srgbClr val="000000"/>
                              </a:solidFill>
                              <a:latin typeface="Cambria Math" panose="02040503050406030204" pitchFamily="18" charset="0"/>
                            </a:rPr>
                            <m:t>239</m:t>
                          </m:r>
                          <m:f>
                            <m:fPr>
                              <m:type m:val="lin"/>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𝐾𝑔</m:t>
                              </m:r>
                            </m:num>
                            <m:den>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𝑚</m:t>
                                  </m:r>
                                </m:e>
                                <m:sup>
                                  <m:r>
                                    <a:rPr lang="en-US" i="1">
                                      <a:solidFill>
                                        <a:srgbClr val="000000"/>
                                      </a:solidFill>
                                      <a:latin typeface="Cambria Math" panose="02040503050406030204" pitchFamily="18" charset="0"/>
                                    </a:rPr>
                                    <m:t>3</m:t>
                                  </m:r>
                                </m:sup>
                              </m:sSup>
                            </m:den>
                          </m:f>
                        </m:num>
                        <m:den>
                          <m:r>
                            <a:rPr lang="en-US" sz="2600" i="1">
                              <a:solidFill>
                                <a:srgbClr val="000000"/>
                              </a:solidFill>
                              <a:latin typeface="Cambria Math" panose="02040503050406030204" pitchFamily="18" charset="0"/>
                            </a:rPr>
                            <m:t>1</m:t>
                          </m:r>
                          <m:r>
                            <a:rPr lang="en-US" sz="2600" b="0" i="1" smtClean="0">
                              <a:solidFill>
                                <a:srgbClr val="000000"/>
                              </a:solidFill>
                              <a:latin typeface="Cambria Math" panose="02040503050406030204" pitchFamily="18" charset="0"/>
                            </a:rPr>
                            <m:t>000</m:t>
                          </m:r>
                          <m:r>
                            <a:rPr lang="en-US" sz="2600" i="1">
                              <a:solidFill>
                                <a:srgbClr val="000000"/>
                              </a:solidFill>
                              <a:latin typeface="Cambria Math" panose="02040503050406030204" pitchFamily="18" charset="0"/>
                              <a:ea typeface="Cambria Math" panose="02040503050406030204" pitchFamily="18" charset="0"/>
                            </a:rPr>
                            <m:t>𝐾𝑔</m:t>
                          </m:r>
                          <m:r>
                            <a:rPr lang="en-US" sz="2600" i="1">
                              <a:solidFill>
                                <a:srgbClr val="000000"/>
                              </a:solidFill>
                              <a:latin typeface="Cambria Math" panose="02040503050406030204" pitchFamily="18" charset="0"/>
                              <a:ea typeface="Cambria Math" panose="02040503050406030204" pitchFamily="18" charset="0"/>
                            </a:rPr>
                            <m:t>/</m:t>
                          </m:r>
                          <m:sSup>
                            <m:sSupPr>
                              <m:ctrlPr>
                                <a:rPr lang="en-US" sz="2600" i="1">
                                  <a:solidFill>
                                    <a:srgbClr val="000000"/>
                                  </a:solidFill>
                                  <a:latin typeface="Cambria Math" panose="02040503050406030204" pitchFamily="18" charset="0"/>
                                  <a:ea typeface="Cambria Math" panose="02040503050406030204" pitchFamily="18" charset="0"/>
                                </a:rPr>
                              </m:ctrlPr>
                            </m:sSupPr>
                            <m:e>
                              <m:r>
                                <a:rPr lang="en-US" sz="2600" i="1">
                                  <a:solidFill>
                                    <a:srgbClr val="000000"/>
                                  </a:solidFill>
                                  <a:latin typeface="Cambria Math" panose="02040503050406030204" pitchFamily="18" charset="0"/>
                                  <a:ea typeface="Cambria Math" panose="02040503050406030204" pitchFamily="18" charset="0"/>
                                </a:rPr>
                                <m:t>𝑚</m:t>
                              </m:r>
                            </m:e>
                            <m:sup>
                              <m:r>
                                <a:rPr lang="en-US" sz="2600" i="1">
                                  <a:solidFill>
                                    <a:srgbClr val="000000"/>
                                  </a:solidFill>
                                  <a:latin typeface="Cambria Math" panose="02040503050406030204" pitchFamily="18" charset="0"/>
                                  <a:ea typeface="Cambria Math" panose="02040503050406030204" pitchFamily="18" charset="0"/>
                                </a:rPr>
                                <m:t>3</m:t>
                              </m:r>
                            </m:sup>
                          </m:sSup>
                        </m:den>
                      </m:f>
                      <m:r>
                        <a:rPr lang="en-US" b="0" i="1" smtClean="0">
                          <a:latin typeface="Cambria Math" panose="02040503050406030204" pitchFamily="18" charset="0"/>
                        </a:rPr>
                        <m:t>=0.239</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52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110</a:t>
            </a:fld>
            <a:endParaRPr lang="en-US"/>
          </a:p>
        </p:txBody>
      </p:sp>
    </p:spTree>
    <p:extLst>
      <p:ext uri="{BB962C8B-B14F-4D97-AF65-F5344CB8AC3E}">
        <p14:creationId xmlns:p14="http://schemas.microsoft.com/office/powerpoint/2010/main" val="252043391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fontScale="90000"/>
          </a:bodyPr>
          <a:lstStyle/>
          <a:p>
            <a:pPr algn="ctr"/>
            <a:r>
              <a:rPr lang="en-US" b="1" i="1" dirty="0">
                <a:solidFill>
                  <a:srgbClr val="FF0000"/>
                </a:solidFill>
                <a:latin typeface="Times New Roman" panose="02020603050405020304" pitchFamily="18" charset="0"/>
              </a:rPr>
              <a:t>Pressure </a:t>
            </a:r>
            <a:endParaRPr lang="en-US" i="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45030"/>
                <a:ext cx="10515600" cy="5311320"/>
              </a:xfrm>
            </p:spPr>
            <p:txBody>
              <a:bodyPr/>
              <a:lstStyle/>
              <a:p>
                <a:r>
                  <a:rPr lang="en-US" dirty="0" smtClean="0">
                    <a:solidFill>
                      <a:srgbClr val="000000"/>
                    </a:solidFill>
                    <a:latin typeface="Times New Roman" panose="02020603050405020304" pitchFamily="18" charset="0"/>
                  </a:rPr>
                  <a:t>Is the </a:t>
                </a:r>
                <a:r>
                  <a:rPr lang="en-US" dirty="0">
                    <a:solidFill>
                      <a:srgbClr val="000000"/>
                    </a:solidFill>
                    <a:latin typeface="Times New Roman" panose="02020603050405020304" pitchFamily="18" charset="0"/>
                  </a:rPr>
                  <a:t>ratio of the force acting perpendicular to s surface to the surface area (A) on which the force acts</a:t>
                </a:r>
                <a:r>
                  <a:rPr lang="en-US" dirty="0" smtClean="0">
                    <a:solidFill>
                      <a:srgbClr val="000000"/>
                    </a:solidFill>
                    <a:latin typeface="Times New Roman" panose="02020603050405020304" pitchFamily="18" charset="0"/>
                  </a:rPr>
                  <a:t>.</a:t>
                </a:r>
              </a:p>
              <a:p>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SI unit of pressure is </a:t>
                </a:r>
                <a14:m>
                  <m:oMath xmlns:m="http://schemas.openxmlformats.org/officeDocument/2006/math">
                    <m:r>
                      <a:rPr lang="en-US" i="1" dirty="0" smtClean="0">
                        <a:solidFill>
                          <a:srgbClr val="000000"/>
                        </a:solidFill>
                        <a:latin typeface="Cambria Math" panose="02040503050406030204" pitchFamily="18" charset="0"/>
                      </a:rPr>
                      <m:t>𝑁</m:t>
                    </m:r>
                    <m:r>
                      <a:rPr lang="en-US" i="1" dirty="0" smtClean="0">
                        <a:solidFill>
                          <a:srgbClr val="000000"/>
                        </a:solidFill>
                        <a:latin typeface="Cambria Math" panose="02040503050406030204" pitchFamily="18" charset="0"/>
                      </a:rPr>
                      <m:t>/</m:t>
                    </m:r>
                    <m:sSup>
                      <m:sSupPr>
                        <m:ctrlPr>
                          <a:rPr lang="en-US" i="1" dirty="0" smtClean="0">
                            <a:solidFill>
                              <a:srgbClr val="000000"/>
                            </a:solidFill>
                            <a:latin typeface="Cambria Math" panose="02040503050406030204" pitchFamily="18" charset="0"/>
                          </a:rPr>
                        </m:ctrlPr>
                      </m:sSupPr>
                      <m:e>
                        <m:r>
                          <a:rPr lang="en-US" b="0" i="1" dirty="0" smtClean="0">
                            <a:solidFill>
                              <a:srgbClr val="000000"/>
                            </a:solidFill>
                            <a:latin typeface="Cambria Math" panose="02040503050406030204" pitchFamily="18" charset="0"/>
                          </a:rPr>
                          <m:t>𝑚</m:t>
                        </m:r>
                      </m:e>
                      <m:sup>
                        <m:r>
                          <a:rPr lang="en-US" i="1" dirty="0" smtClean="0">
                            <a:solidFill>
                              <a:srgbClr val="000000"/>
                            </a:solidFill>
                            <a:latin typeface="Cambria Math" panose="02040503050406030204" pitchFamily="18" charset="0"/>
                          </a:rPr>
                          <m:t>2</m:t>
                        </m:r>
                      </m:sup>
                    </m:sSup>
                  </m:oMath>
                </a14:m>
                <a:r>
                  <a:rPr lang="en-US" dirty="0">
                    <a:solidFill>
                      <a:srgbClr val="000000"/>
                    </a:solidFill>
                    <a:latin typeface="Times New Roman" panose="02020603050405020304" pitchFamily="18" charset="0"/>
                  </a:rPr>
                  <a:t>, called </a:t>
                </a:r>
                <a:r>
                  <a:rPr lang="en-US" b="1" i="1" dirty="0">
                    <a:solidFill>
                      <a:srgbClr val="FF0000"/>
                    </a:solidFill>
                    <a:latin typeface="Times New Roman" panose="02020603050405020304" pitchFamily="18" charset="0"/>
                  </a:rPr>
                  <a:t>Pascal (Pa). </a:t>
                </a:r>
                <a:endParaRPr lang="en-US" b="1" i="1" dirty="0" smtClean="0">
                  <a:solidFill>
                    <a:srgbClr val="FF0000"/>
                  </a:solidFill>
                  <a:latin typeface="Times New Roman" panose="02020603050405020304" pitchFamily="18" charset="0"/>
                </a:endParaRPr>
              </a:p>
              <a:p>
                <a:r>
                  <a:rPr lang="en-US" dirty="0" smtClean="0">
                    <a:solidFill>
                      <a:srgbClr val="000000"/>
                    </a:solidFill>
                    <a:latin typeface="Times New Roman" panose="02020603050405020304" pitchFamily="18" charset="0"/>
                  </a:rPr>
                  <a:t>Another </a:t>
                </a:r>
                <a:r>
                  <a:rPr lang="en-US" dirty="0">
                    <a:solidFill>
                      <a:srgbClr val="000000"/>
                    </a:solidFill>
                    <a:latin typeface="Times New Roman" panose="02020603050405020304" pitchFamily="18" charset="0"/>
                  </a:rPr>
                  <a:t>commonly used pressure unit is </a:t>
                </a:r>
                <a:r>
                  <a:rPr lang="en-US" b="1" i="1" dirty="0">
                    <a:solidFill>
                      <a:srgbClr val="FF0000"/>
                    </a:solidFill>
                    <a:latin typeface="Times New Roman" panose="02020603050405020304" pitchFamily="18" charset="0"/>
                  </a:rPr>
                  <a:t>atmosphere (</a:t>
                </a:r>
                <a:r>
                  <a:rPr lang="en-US" b="1" i="1" dirty="0" err="1">
                    <a:solidFill>
                      <a:srgbClr val="FF0000"/>
                    </a:solidFill>
                    <a:latin typeface="Times New Roman" panose="02020603050405020304" pitchFamily="18" charset="0"/>
                  </a:rPr>
                  <a:t>atm</a:t>
                </a:r>
                <a:r>
                  <a:rPr lang="en-US" b="1" i="1" dirty="0">
                    <a:solidFill>
                      <a:srgbClr val="FF0000"/>
                    </a:solidFill>
                    <a:latin typeface="Times New Roman" panose="02020603050405020304" pitchFamily="18" charset="0"/>
                  </a:rPr>
                  <a:t>) </a:t>
                </a:r>
                <a:r>
                  <a:rPr lang="en-US" dirty="0">
                    <a:solidFill>
                      <a:srgbClr val="000000"/>
                    </a:solidFill>
                    <a:latin typeface="Times New Roman" panose="02020603050405020304" pitchFamily="18" charset="0"/>
                  </a:rPr>
                  <a:t>equal to </a:t>
                </a:r>
                <a:r>
                  <a:rPr lang="en-US" b="1" i="1" dirty="0">
                    <a:solidFill>
                      <a:srgbClr val="FF0000"/>
                    </a:solidFill>
                    <a:latin typeface="Times New Roman" panose="02020603050405020304" pitchFamily="18" charset="0"/>
                  </a:rPr>
                  <a:t>101.3 </a:t>
                </a:r>
                <a:r>
                  <a:rPr lang="en-US" b="1" i="1" dirty="0" err="1">
                    <a:solidFill>
                      <a:srgbClr val="FF0000"/>
                    </a:solidFill>
                    <a:latin typeface="Times New Roman" panose="02020603050405020304" pitchFamily="18" charset="0"/>
                  </a:rPr>
                  <a:t>kPa</a:t>
                </a:r>
                <a:r>
                  <a:rPr lang="en-US" b="1" i="1" dirty="0">
                    <a:solidFill>
                      <a:srgbClr val="FF0000"/>
                    </a:solidFill>
                    <a:latin typeface="Times New Roman" panose="02020603050405020304" pitchFamily="18" charset="0"/>
                  </a:rPr>
                  <a:t>,</a:t>
                </a:r>
                <a:r>
                  <a:rPr lang="en-US" dirty="0">
                    <a:solidFill>
                      <a:srgbClr val="000000"/>
                    </a:solidFill>
                    <a:latin typeface="Times New Roman" panose="02020603050405020304" pitchFamily="18" charset="0"/>
                  </a:rPr>
                  <a:t> which is the average pressure, exerted by the Earth‘s atmosphere at sea level. </a:t>
                </a:r>
                <a:endParaRPr lang="en-US"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𝐹</m:t>
                          </m:r>
                          <m:r>
                            <a:rPr lang="en-US" b="0" i="1" smtClean="0">
                              <a:latin typeface="Cambria Math" panose="02040503050406030204" pitchFamily="18" charset="0"/>
                            </a:rPr>
                            <m:t>⊥</m:t>
                          </m:r>
                        </m:num>
                        <m:den>
                          <m:r>
                            <a:rPr lang="en-US" b="0" i="1" smtClean="0">
                              <a:latin typeface="Cambria Math" panose="02040503050406030204" pitchFamily="18" charset="0"/>
                            </a:rPr>
                            <m:t>𝐴</m:t>
                          </m:r>
                        </m:den>
                      </m:f>
                    </m:oMath>
                  </m:oMathPara>
                </a14:m>
                <a:endParaRPr lang="en-US" dirty="0" smtClean="0"/>
              </a:p>
              <a:p>
                <a:r>
                  <a:rPr lang="en-US" dirty="0">
                    <a:solidFill>
                      <a:srgbClr val="000000"/>
                    </a:solidFill>
                    <a:latin typeface="Times New Roman" panose="02020603050405020304" pitchFamily="18" charset="0"/>
                  </a:rPr>
                  <a:t>The pressure produced by the column of fluid of height h and density </a:t>
                </a:r>
                <a14:m>
                  <m:oMath xmlns:m="http://schemas.openxmlformats.org/officeDocument/2006/math">
                    <m:r>
                      <a:rPr lang="en-US" b="0" i="1" smtClean="0">
                        <a:solidFill>
                          <a:srgbClr val="000000"/>
                        </a:solidFill>
                        <a:latin typeface="Cambria Math" panose="02040503050406030204" pitchFamily="18" charset="0"/>
                      </a:rPr>
                      <m:t>𝜌</m:t>
                    </m:r>
                  </m:oMath>
                </a14:m>
                <a:r>
                  <a:rPr lang="en-US" dirty="0" smtClean="0">
                    <a:solidFill>
                      <a:srgbClr val="000000"/>
                    </a:solidFill>
                    <a:latin typeface="Times New Roman" panose="02020603050405020304" pitchFamily="18" charset="0"/>
                  </a:rPr>
                  <a:t> is </a:t>
                </a:r>
                <a:r>
                  <a:rPr lang="en-US" dirty="0">
                    <a:solidFill>
                      <a:srgbClr val="000000"/>
                    </a:solidFill>
                    <a:latin typeface="Times New Roman" panose="02020603050405020304" pitchFamily="18" charset="0"/>
                  </a:rPr>
                  <a:t>given by: </a:t>
                </a:r>
                <a:endParaRPr lang="en-US"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𝑓𝑙𝑢𝑖𝑑</m:t>
                          </m:r>
                        </m:sub>
                      </m:sSub>
                      <m:r>
                        <a:rPr lang="en-US" b="0" i="1" smtClean="0">
                          <a:latin typeface="Cambria Math" panose="02040503050406030204" pitchFamily="18" charset="0"/>
                        </a:rPr>
                        <m:t>=</m:t>
                      </m:r>
                      <m:r>
                        <a:rPr lang="en-US" b="0" i="1" smtClean="0">
                          <a:latin typeface="Cambria Math" panose="02040503050406030204" pitchFamily="18" charset="0"/>
                        </a:rPr>
                        <m:t>𝜌</m:t>
                      </m:r>
                      <m:r>
                        <a:rPr lang="en-US" b="0" i="1" smtClean="0">
                          <a:latin typeface="Cambria Math" panose="02040503050406030204" pitchFamily="18" charset="0"/>
                        </a:rPr>
                        <m:t>𝑔h</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45030"/>
                <a:ext cx="10515600" cy="5311320"/>
              </a:xfrm>
              <a:blipFill>
                <a:blip r:embed="rId2"/>
                <a:stretch>
                  <a:fillRect l="-1043" t="-1950" r="-58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111</a:t>
            </a:fld>
            <a:endParaRPr lang="en-US"/>
          </a:p>
        </p:txBody>
      </p:sp>
    </p:spTree>
    <p:extLst>
      <p:ext uri="{BB962C8B-B14F-4D97-AF65-F5344CB8AC3E}">
        <p14:creationId xmlns:p14="http://schemas.microsoft.com/office/powerpoint/2010/main" val="261427174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979714"/>
                <a:ext cx="10787743" cy="5197249"/>
              </a:xfrm>
            </p:spPr>
            <p:txBody>
              <a:bodyPr>
                <a:normAutofit fontScale="92500" lnSpcReduction="10000"/>
              </a:bodyPr>
              <a:lstStyle/>
              <a:p>
                <a:r>
                  <a:rPr lang="en-US" dirty="0" smtClean="0">
                    <a:solidFill>
                      <a:srgbClr val="000000"/>
                    </a:solidFill>
                    <a:latin typeface="Times New Roman" panose="02020603050405020304" pitchFamily="18" charset="0"/>
                  </a:rPr>
                  <a:t>The density of liquids and solids is considered to be constant. </a:t>
                </a:r>
              </a:p>
              <a:p>
                <a:r>
                  <a:rPr lang="en-US" dirty="0" smtClean="0">
                    <a:solidFill>
                      <a:srgbClr val="000000"/>
                    </a:solidFill>
                    <a:latin typeface="Times New Roman" panose="02020603050405020304" pitchFamily="18" charset="0"/>
                  </a:rPr>
                  <a:t>In </a:t>
                </a:r>
                <a:r>
                  <a:rPr lang="en-US" dirty="0">
                    <a:solidFill>
                      <a:srgbClr val="000000"/>
                    </a:solidFill>
                    <a:latin typeface="Times New Roman" panose="02020603050405020304" pitchFamily="18" charset="0"/>
                  </a:rPr>
                  <a:t>reality, </a:t>
                </a:r>
                <a:r>
                  <a:rPr lang="en-US" b="1" i="1" dirty="0">
                    <a:solidFill>
                      <a:srgbClr val="FF0000"/>
                    </a:solidFill>
                    <a:latin typeface="Times New Roman" panose="02020603050405020304" pitchFamily="18" charset="0"/>
                  </a:rPr>
                  <a:t>the density of a liquid will increase slightly with increasing depth </a:t>
                </a:r>
                <a:r>
                  <a:rPr lang="en-US" dirty="0">
                    <a:solidFill>
                      <a:srgbClr val="000000"/>
                    </a:solidFill>
                    <a:latin typeface="Times New Roman" panose="02020603050405020304" pitchFamily="18" charset="0"/>
                  </a:rPr>
                  <a:t>(Why?). The variation in density is usually negligible and can be ignored. </a:t>
                </a:r>
                <a:endParaRPr lang="en-US" dirty="0" smtClean="0">
                  <a:solidFill>
                    <a:srgbClr val="000000"/>
                  </a:solidFill>
                  <a:latin typeface="Times New Roman" panose="02020603050405020304" pitchFamily="18" charset="0"/>
                </a:endParaRPr>
              </a:p>
              <a:p>
                <a:r>
                  <a:rPr lang="en-US" b="1" dirty="0" smtClean="0">
                    <a:solidFill>
                      <a:srgbClr val="000000"/>
                    </a:solidFill>
                    <a:latin typeface="Times New Roman" panose="02020603050405020304" pitchFamily="18" charset="0"/>
                  </a:rPr>
                  <a:t>Note </a:t>
                </a:r>
                <a:r>
                  <a:rPr lang="en-US" b="1" dirty="0">
                    <a:solidFill>
                      <a:srgbClr val="000000"/>
                    </a:solidFill>
                    <a:latin typeface="Times New Roman" panose="02020603050405020304" pitchFamily="18" charset="0"/>
                  </a:rPr>
                  <a:t>that: </a:t>
                </a:r>
                <a:endParaRPr lang="en-US" b="1" dirty="0" smtClean="0">
                  <a:solidFill>
                    <a:srgbClr val="000000"/>
                  </a:solidFill>
                  <a:latin typeface="Times New Roman" panose="02020603050405020304" pitchFamily="18" charset="0"/>
                </a:endParaRPr>
              </a:p>
              <a:p>
                <a:pPr lvl="2"/>
                <a:r>
                  <a:rPr lang="en-US" dirty="0" smtClean="0">
                    <a:solidFill>
                      <a:srgbClr val="000000"/>
                    </a:solidFill>
                    <a:latin typeface="Times New Roman" panose="02020603050405020304" pitchFamily="18" charset="0"/>
                  </a:rPr>
                  <a:t>All </a:t>
                </a:r>
                <a:r>
                  <a:rPr lang="en-US" dirty="0">
                    <a:solidFill>
                      <a:srgbClr val="000000"/>
                    </a:solidFill>
                    <a:latin typeface="Times New Roman" panose="02020603050405020304" pitchFamily="18" charset="0"/>
                  </a:rPr>
                  <a:t>points at same level in a fluid have same pressure. </a:t>
                </a:r>
              </a:p>
              <a:p>
                <a:pPr lvl="2"/>
                <a:r>
                  <a:rPr lang="en-US" dirty="0" smtClean="0">
                    <a:solidFill>
                      <a:srgbClr val="000000"/>
                    </a:solidFill>
                    <a:latin typeface="Times New Roman" panose="02020603050405020304" pitchFamily="18" charset="0"/>
                  </a:rPr>
                  <a:t>Fluid </a:t>
                </a:r>
                <a:r>
                  <a:rPr lang="en-US" dirty="0">
                    <a:solidFill>
                      <a:srgbClr val="000000"/>
                    </a:solidFill>
                    <a:latin typeface="Times New Roman" panose="02020603050405020304" pitchFamily="18" charset="0"/>
                  </a:rPr>
                  <a:t>pressure increases with increase in the depth of the fluid. </a:t>
                </a:r>
              </a:p>
              <a:p>
                <a:pPr lvl="2"/>
                <a:r>
                  <a:rPr lang="en-US" dirty="0" smtClean="0">
                    <a:solidFill>
                      <a:srgbClr val="000000"/>
                    </a:solidFill>
                    <a:latin typeface="Times New Roman" panose="02020603050405020304" pitchFamily="18" charset="0"/>
                  </a:rPr>
                  <a:t>Fluid </a:t>
                </a:r>
                <a:r>
                  <a:rPr lang="en-US" dirty="0">
                    <a:solidFill>
                      <a:srgbClr val="000000"/>
                    </a:solidFill>
                    <a:latin typeface="Times New Roman" panose="02020603050405020304" pitchFamily="18" charset="0"/>
                  </a:rPr>
                  <a:t>pressure does not depend on the shape of the container. </a:t>
                </a:r>
                <a:endParaRPr lang="en-US" dirty="0" smtClean="0">
                  <a:solidFill>
                    <a:srgbClr val="000000"/>
                  </a:solidFill>
                  <a:latin typeface="Times New Roman" panose="02020603050405020304" pitchFamily="18" charset="0"/>
                </a:endParaRPr>
              </a:p>
              <a:p>
                <a:pPr marL="914400" lvl="2" indent="0">
                  <a:buNone/>
                </a:pPr>
                <a:endParaRPr lang="en-US" dirty="0" smtClean="0">
                  <a:solidFill>
                    <a:srgbClr val="000000"/>
                  </a:solidFill>
                  <a:latin typeface="Times New Roman" panose="02020603050405020304" pitchFamily="18" charset="0"/>
                </a:endParaRPr>
              </a:p>
              <a:p>
                <a:r>
                  <a:rPr lang="en-US" b="1" dirty="0" smtClean="0">
                    <a:solidFill>
                      <a:srgbClr val="000000"/>
                    </a:solidFill>
                    <a:latin typeface="Times New Roman" panose="02020603050405020304" pitchFamily="18" charset="0"/>
                  </a:rPr>
                  <a:t>Atmospheric </a:t>
                </a:r>
                <a:r>
                  <a:rPr lang="en-US" b="1" dirty="0">
                    <a:solidFill>
                      <a:srgbClr val="000000"/>
                    </a:solidFill>
                    <a:latin typeface="Times New Roman" panose="02020603050405020304" pitchFamily="18" charset="0"/>
                  </a:rPr>
                  <a:t>Pressure</a:t>
                </a:r>
                <a:r>
                  <a:rPr lang="en-US" dirty="0">
                    <a:solidFill>
                      <a:srgbClr val="000000"/>
                    </a:solidFill>
                    <a:latin typeface="Times New Roman" panose="02020603050405020304" pitchFamily="18" charset="0"/>
                  </a:rPr>
                  <a:t>: is the pressure due to the weight of the atmosphere exerted on the surface of the Earth. Atmospheric pressure decreases with increase in altitude as a result of decrease in the density of the air. </a:t>
                </a:r>
                <a:endParaRPr lang="en-US" dirty="0" smtClean="0">
                  <a:solidFill>
                    <a:srgbClr val="000000"/>
                  </a:solidFill>
                  <a:latin typeface="Times New Roman" panose="02020603050405020304" pitchFamily="18" charset="0"/>
                </a:endParaRPr>
              </a:p>
              <a:p>
                <a:r>
                  <a:rPr lang="en-US" b="1" dirty="0" smtClean="0">
                    <a:solidFill>
                      <a:srgbClr val="000000"/>
                    </a:solidFill>
                    <a:latin typeface="Times New Roman" panose="02020603050405020304" pitchFamily="18" charset="0"/>
                  </a:rPr>
                  <a:t>Gauge </a:t>
                </a:r>
                <a:r>
                  <a:rPr lang="en-US" b="1" dirty="0">
                    <a:solidFill>
                      <a:srgbClr val="000000"/>
                    </a:solidFill>
                    <a:latin typeface="Times New Roman" panose="02020603050405020304" pitchFamily="18" charset="0"/>
                  </a:rPr>
                  <a:t>pressure: </a:t>
                </a:r>
                <a:r>
                  <a:rPr lang="en-US" dirty="0">
                    <a:solidFill>
                      <a:srgbClr val="000000"/>
                    </a:solidFill>
                    <a:latin typeface="Times New Roman" panose="02020603050405020304" pitchFamily="18" charset="0"/>
                  </a:rPr>
                  <a:t>is the difference in pressure between a system and the surrounding atmosphere. </a:t>
                </a:r>
                <a:endParaRPr lang="en-US"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𝑔𝑎𝑢𝑔𝑒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𝑠𝑦𝑠𝑡𝑒𝑚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𝑎𝑡𝑚𝑜𝑠𝑝h𝑒𝑟𝑒</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979714"/>
                <a:ext cx="10787743" cy="5197249"/>
              </a:xfrm>
              <a:blipFill>
                <a:blip r:embed="rId2"/>
                <a:stretch>
                  <a:fillRect l="-847" t="-270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112</a:t>
            </a:fld>
            <a:endParaRPr lang="en-US"/>
          </a:p>
        </p:txBody>
      </p:sp>
    </p:spTree>
    <p:extLst>
      <p:ext uri="{BB962C8B-B14F-4D97-AF65-F5344CB8AC3E}">
        <p14:creationId xmlns:p14="http://schemas.microsoft.com/office/powerpoint/2010/main" val="135691043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61703"/>
                <a:ext cx="10515600" cy="5615260"/>
              </a:xfrm>
            </p:spPr>
            <p:txBody>
              <a:bodyPr>
                <a:normAutofit fontScale="92500" lnSpcReduction="10000"/>
              </a:bodyPr>
              <a:lstStyle/>
              <a:p>
                <a:r>
                  <a:rPr lang="en-US" dirty="0" smtClean="0">
                    <a:solidFill>
                      <a:srgbClr val="000000"/>
                    </a:solidFill>
                    <a:latin typeface="Times New Roman" panose="02020603050405020304" pitchFamily="18" charset="0"/>
                  </a:rPr>
                  <a:t>Because gauge pressure is the pressure relative to atmospheric pressure, therefore, it is positive for pressures above atmospheric pressure, and negative for pressures below it. </a:t>
                </a:r>
              </a:p>
              <a:p>
                <a:endParaRPr lang="en-US" b="1" dirty="0">
                  <a:solidFill>
                    <a:srgbClr val="000000"/>
                  </a:solidFill>
                  <a:latin typeface="Times New Roman" panose="02020603050405020304" pitchFamily="18" charset="0"/>
                </a:endParaRPr>
              </a:p>
              <a:p>
                <a:r>
                  <a:rPr lang="en-US" b="1" dirty="0" smtClean="0">
                    <a:solidFill>
                      <a:srgbClr val="FF0000"/>
                    </a:solidFill>
                    <a:latin typeface="Times New Roman" panose="02020603050405020304" pitchFamily="18" charset="0"/>
                  </a:rPr>
                  <a:t>Absolute </a:t>
                </a:r>
                <a:r>
                  <a:rPr lang="en-US" b="1" dirty="0">
                    <a:solidFill>
                      <a:srgbClr val="FF0000"/>
                    </a:solidFill>
                    <a:latin typeface="Times New Roman" panose="02020603050405020304" pitchFamily="18" charset="0"/>
                  </a:rPr>
                  <a:t>Pressure: </a:t>
                </a:r>
                <a:r>
                  <a:rPr lang="en-US" dirty="0">
                    <a:solidFill>
                      <a:srgbClr val="000000"/>
                    </a:solidFill>
                    <a:latin typeface="Times New Roman" panose="02020603050405020304" pitchFamily="18" charset="0"/>
                  </a:rPr>
                  <a:t>In fact, atmospheric pressure does add to the pressure in any fluid not enclosed in a rigid container. This happens because of Pascal‘s principle. The total pressure, or absolute pressure, is thus the sum of </a:t>
                </a:r>
                <a:r>
                  <a:rPr lang="en-US" dirty="0" smtClean="0">
                    <a:solidFill>
                      <a:srgbClr val="000000"/>
                    </a:solidFill>
                    <a:latin typeface="Times New Roman" panose="02020603050405020304" pitchFamily="18" charset="0"/>
                  </a:rPr>
                  <a:t>gauge </a:t>
                </a:r>
                <a:r>
                  <a:rPr lang="en-US" dirty="0">
                    <a:solidFill>
                      <a:srgbClr val="000000"/>
                    </a:solidFill>
                    <a:latin typeface="Times New Roman" panose="02020603050405020304" pitchFamily="18" charset="0"/>
                  </a:rPr>
                  <a:t>pressure and atmospheric pressure: </a:t>
                </a:r>
                <a:endParaRPr lang="en-US"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𝑃</m:t>
                          </m:r>
                        </m:e>
                        <m:sub>
                          <m:r>
                            <a:rPr lang="en-US" b="0" i="1" smtClean="0">
                              <a:solidFill>
                                <a:srgbClr val="FF0000"/>
                              </a:solidFill>
                              <a:latin typeface="Cambria Math" panose="02040503050406030204" pitchFamily="18" charset="0"/>
                            </a:rPr>
                            <m:t>𝑎𝑏𝑠𝑜𝑙𝑢𝑡𝑒</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𝑃</m:t>
                          </m:r>
                        </m:e>
                        <m:sub>
                          <m:r>
                            <a:rPr lang="en-US" b="0" i="1" smtClean="0">
                              <a:solidFill>
                                <a:srgbClr val="FF0000"/>
                              </a:solidFill>
                              <a:latin typeface="Cambria Math" panose="02040503050406030204" pitchFamily="18" charset="0"/>
                            </a:rPr>
                            <m:t>𝑔𝑎𝑢𝑔𝑒</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𝑃</m:t>
                          </m:r>
                        </m:e>
                        <m:sub>
                          <m:r>
                            <a:rPr lang="en-US" b="0" i="1" smtClean="0">
                              <a:solidFill>
                                <a:srgbClr val="FF0000"/>
                              </a:solidFill>
                              <a:latin typeface="Cambria Math" panose="02040503050406030204" pitchFamily="18" charset="0"/>
                            </a:rPr>
                            <m:t>𝑎𝑡𝑚𝑜𝑠𝑝h𝑒𝑟𝑒</m:t>
                          </m:r>
                        </m:sub>
                      </m:sSub>
                    </m:oMath>
                  </m:oMathPara>
                </a14:m>
                <a:endParaRPr lang="en-US" dirty="0" smtClean="0">
                  <a:solidFill>
                    <a:srgbClr val="FF0000"/>
                  </a:solidFill>
                </a:endParaRPr>
              </a:p>
              <a:p>
                <a:pPr marL="0" indent="0">
                  <a:buNone/>
                </a:pPr>
                <a:endParaRPr lang="en-US" dirty="0" smtClean="0"/>
              </a:p>
              <a:p>
                <a:r>
                  <a:rPr lang="en-US" dirty="0">
                    <a:solidFill>
                      <a:srgbClr val="000000"/>
                    </a:solidFill>
                    <a:latin typeface="Times New Roman" panose="02020603050405020304" pitchFamily="18" charset="0"/>
                  </a:rPr>
                  <a:t>In most cases the absolute pressure in fluids cannot be negative.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Fluids </a:t>
                </a:r>
                <a:r>
                  <a:rPr lang="en-US" dirty="0">
                    <a:solidFill>
                      <a:srgbClr val="000000"/>
                    </a:solidFill>
                    <a:latin typeface="Times New Roman" panose="02020603050405020304" pitchFamily="18" charset="0"/>
                  </a:rPr>
                  <a:t>push rather than pull, so the smallest absolute pressure is zero. (A negative absolute pressure is a pull.) Thus the smallest possible gauge pressure is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𝑃</m:t>
                        </m:r>
                      </m:e>
                      <m:sub>
                        <m:r>
                          <a:rPr lang="en-US" b="0" i="1" smtClean="0">
                            <a:solidFill>
                              <a:srgbClr val="FF0000"/>
                            </a:solidFill>
                            <a:latin typeface="Cambria Math" panose="02040503050406030204" pitchFamily="18" charset="0"/>
                          </a:rPr>
                          <m:t>𝑔𝑎𝑢𝑔𝑒</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𝑃</m:t>
                        </m:r>
                      </m:e>
                      <m:sub>
                        <m:r>
                          <a:rPr lang="en-US" b="0" i="1" smtClean="0">
                            <a:solidFill>
                              <a:srgbClr val="FF0000"/>
                            </a:solidFill>
                            <a:latin typeface="Cambria Math" panose="02040503050406030204" pitchFamily="18" charset="0"/>
                          </a:rPr>
                          <m:t>𝑎𝑡𝑚𝑜𝑠𝑝h𝑒𝑟𝑒</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61703"/>
                <a:ext cx="10515600" cy="5615260"/>
              </a:xfrm>
              <a:blipFill>
                <a:blip r:embed="rId2"/>
                <a:stretch>
                  <a:fillRect l="-928" t="-238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113</a:t>
            </a:fld>
            <a:endParaRPr lang="en-US"/>
          </a:p>
        </p:txBody>
      </p:sp>
    </p:spTree>
    <p:extLst>
      <p:ext uri="{BB962C8B-B14F-4D97-AF65-F5344CB8AC3E}">
        <p14:creationId xmlns:p14="http://schemas.microsoft.com/office/powerpoint/2010/main" val="10245014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Example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1886" y="1371600"/>
                <a:ext cx="11403874" cy="4805363"/>
              </a:xfrm>
            </p:spPr>
            <p:txBody>
              <a:bodyPr/>
              <a:lstStyle/>
              <a:p>
                <a:pPr marL="514350" indent="-514350">
                  <a:buFont typeface="+mj-lt"/>
                  <a:buAutoNum type="arabicPeriod"/>
                </a:pPr>
                <a:r>
                  <a:rPr lang="en-US" dirty="0" smtClean="0">
                    <a:solidFill>
                      <a:srgbClr val="000000"/>
                    </a:solidFill>
                    <a:latin typeface="Times New Roman" panose="02020603050405020304" pitchFamily="18" charset="0"/>
                  </a:rPr>
                  <a:t>A submerged wreck is located 18.3 m beneath the surface of the ocean off the coast of South Florida. Determine the a) gauge pressure and b) absolute pressure on a scuba diver who is exploring the wreck. Note: the density of sea water is</a:t>
                </a:r>
                <a14:m>
                  <m:oMath xmlns:m="http://schemas.openxmlformats.org/officeDocument/2006/math">
                    <m:r>
                      <a:rPr lang="en-US" sz="2400" i="1" dirty="0" smtClean="0">
                        <a:solidFill>
                          <a:srgbClr val="FF0000"/>
                        </a:solidFill>
                        <a:latin typeface="Cambria Math" panose="02040503050406030204" pitchFamily="18" charset="0"/>
                      </a:rPr>
                      <m:t> </m:t>
                    </m:r>
                    <m:r>
                      <a:rPr lang="en-US" sz="2400" b="0" i="1" dirty="0" smtClean="0">
                        <a:solidFill>
                          <a:srgbClr val="FF0000"/>
                        </a:solidFill>
                        <a:latin typeface="Cambria Math" panose="02040503050406030204" pitchFamily="18" charset="0"/>
                      </a:rPr>
                      <m:t>1025</m:t>
                    </m:r>
                    <m:r>
                      <a:rPr lang="en-US" sz="2400" i="1">
                        <a:solidFill>
                          <a:srgbClr val="FF0000"/>
                        </a:solidFill>
                        <a:latin typeface="Cambria Math" panose="02040503050406030204" pitchFamily="18" charset="0"/>
                        <a:ea typeface="Cambria Math" panose="02040503050406030204" pitchFamily="18" charset="0"/>
                      </a:rPr>
                      <m:t>𝐾𝑔</m:t>
                    </m:r>
                    <m:r>
                      <a:rPr lang="en-US" sz="2400" i="1">
                        <a:solidFill>
                          <a:srgbClr val="FF0000"/>
                        </a:solidFill>
                        <a:latin typeface="Cambria Math" panose="02040503050406030204" pitchFamily="18" charset="0"/>
                        <a:ea typeface="Cambria Math" panose="02040503050406030204" pitchFamily="18" charset="0"/>
                      </a:rPr>
                      <m:t>/</m:t>
                    </m:r>
                    <m:sSup>
                      <m:sSupPr>
                        <m:ctrlPr>
                          <a:rPr lang="en-US" sz="2400" i="1">
                            <a:solidFill>
                              <a:srgbClr val="FF0000"/>
                            </a:solidFill>
                            <a:latin typeface="Cambria Math" panose="02040503050406030204" pitchFamily="18" charset="0"/>
                            <a:ea typeface="Cambria Math" panose="02040503050406030204" pitchFamily="18" charset="0"/>
                          </a:rPr>
                        </m:ctrlPr>
                      </m:sSupPr>
                      <m:e>
                        <m:r>
                          <a:rPr lang="en-US" sz="2400" i="1">
                            <a:solidFill>
                              <a:srgbClr val="FF0000"/>
                            </a:solidFill>
                            <a:latin typeface="Cambria Math" panose="02040503050406030204" pitchFamily="18" charset="0"/>
                            <a:ea typeface="Cambria Math" panose="02040503050406030204" pitchFamily="18" charset="0"/>
                          </a:rPr>
                          <m:t>𝑚</m:t>
                        </m:r>
                      </m:e>
                      <m:sup>
                        <m:r>
                          <a:rPr lang="en-US" sz="2400" i="1">
                            <a:solidFill>
                              <a:srgbClr val="FF0000"/>
                            </a:solidFill>
                            <a:latin typeface="Cambria Math" panose="02040503050406030204" pitchFamily="18" charset="0"/>
                            <a:ea typeface="Cambria Math" panose="02040503050406030204" pitchFamily="18" charset="0"/>
                          </a:rPr>
                          <m:t>3</m:t>
                        </m:r>
                      </m:sup>
                    </m:sSup>
                  </m:oMath>
                </a14:m>
                <a:r>
                  <a:rPr lang="en-US" dirty="0">
                    <a:solidFill>
                      <a:srgbClr val="000000"/>
                    </a:solidFill>
                    <a:latin typeface="Times New Roman" panose="02020603050405020304" pitchFamily="18" charset="0"/>
                  </a:rPr>
                  <a:t> </a:t>
                </a:r>
                <a:r>
                  <a:rPr lang="en-US" dirty="0" smtClean="0">
                    <a:solidFill>
                      <a:srgbClr val="000000"/>
                    </a:solidFill>
                    <a:latin typeface="Times New Roman" panose="02020603050405020304" pitchFamily="18" charset="0"/>
                  </a:rPr>
                  <a:t>. </a:t>
                </a:r>
              </a:p>
              <a:p>
                <a:pPr marL="0" indent="0">
                  <a:buNone/>
                </a:pPr>
                <a:r>
                  <a:rPr lang="en-US" dirty="0" smtClean="0">
                    <a:solidFill>
                      <a:srgbClr val="000000"/>
                    </a:solidFill>
                    <a:latin typeface="Times New Roman" panose="02020603050405020304" pitchFamily="18" charset="0"/>
                  </a:rPr>
                  <a:t>Solution </a:t>
                </a:r>
              </a:p>
              <a:p>
                <a:pPr marL="514350" indent="-514350">
                  <a:buFont typeface="+mj-lt"/>
                  <a:buAutoNum type="alphaLcParenR"/>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𝑔𝑎𝑢𝑔𝑒</m:t>
                        </m:r>
                      </m:sub>
                    </m:sSub>
                    <m:r>
                      <a:rPr lang="en-US" sz="2400" b="0" i="1" smtClean="0">
                        <a:latin typeface="Cambria Math" panose="02040503050406030204" pitchFamily="18" charset="0"/>
                      </a:rPr>
                      <m:t>=</m:t>
                    </m:r>
                    <m:r>
                      <a:rPr lang="en-US" sz="2400" b="0" i="1" smtClean="0">
                        <a:latin typeface="Cambria Math" panose="02040503050406030204" pitchFamily="18" charset="0"/>
                      </a:rPr>
                      <m:t>𝜌</m:t>
                    </m:r>
                    <m:r>
                      <a:rPr lang="en-US" sz="2400" b="0" i="1" smtClean="0">
                        <a:latin typeface="Cambria Math" panose="02040503050406030204" pitchFamily="18" charset="0"/>
                      </a:rPr>
                      <m:t>𝑔h</m:t>
                    </m:r>
                    <m:r>
                      <a:rPr lang="en-US" sz="2400" b="0" i="1" smtClean="0">
                        <a:latin typeface="Cambria Math" panose="02040503050406030204" pitchFamily="18" charset="0"/>
                      </a:rPr>
                      <m:t>=(1025</m:t>
                    </m:r>
                    <m:r>
                      <a:rPr lang="en-US" sz="2400" i="1">
                        <a:solidFill>
                          <a:schemeClr val="tx1"/>
                        </a:solidFill>
                        <a:latin typeface="Cambria Math" panose="02040503050406030204" pitchFamily="18" charset="0"/>
                        <a:ea typeface="Cambria Math" panose="02040503050406030204" pitchFamily="18" charset="0"/>
                      </a:rPr>
                      <m:t>𝐾𝑔</m:t>
                    </m:r>
                    <m:r>
                      <a:rPr lang="en-US" sz="2400" i="1">
                        <a:solidFill>
                          <a:schemeClr val="tx1"/>
                        </a:solidFill>
                        <a:latin typeface="Cambria Math" panose="02040503050406030204" pitchFamily="18" charset="0"/>
                        <a:ea typeface="Cambria Math" panose="02040503050406030204" pitchFamily="18" charset="0"/>
                      </a:rPr>
                      <m:t>/</m:t>
                    </m:r>
                    <m:sSup>
                      <m:sSupPr>
                        <m:ctrlPr>
                          <a:rPr lang="en-US" sz="2400" i="1">
                            <a:solidFill>
                              <a:schemeClr val="tx1"/>
                            </a:solidFill>
                            <a:latin typeface="Cambria Math" panose="02040503050406030204" pitchFamily="18" charset="0"/>
                            <a:ea typeface="Cambria Math" panose="02040503050406030204" pitchFamily="18" charset="0"/>
                          </a:rPr>
                        </m:ctrlPr>
                      </m:sSupPr>
                      <m:e>
                        <m:r>
                          <a:rPr lang="en-US" sz="2400" i="1">
                            <a:solidFill>
                              <a:schemeClr val="tx1"/>
                            </a:solidFill>
                            <a:latin typeface="Cambria Math" panose="02040503050406030204" pitchFamily="18" charset="0"/>
                            <a:ea typeface="Cambria Math" panose="02040503050406030204" pitchFamily="18" charset="0"/>
                          </a:rPr>
                          <m:t>𝑚</m:t>
                        </m:r>
                      </m:e>
                      <m:sup>
                        <m:r>
                          <a:rPr lang="en-US" sz="2400" i="1">
                            <a:solidFill>
                              <a:schemeClr val="tx1"/>
                            </a:solidFill>
                            <a:latin typeface="Cambria Math" panose="02040503050406030204" pitchFamily="18" charset="0"/>
                            <a:ea typeface="Cambria Math" panose="02040503050406030204" pitchFamily="18" charset="0"/>
                          </a:rPr>
                          <m:t>3</m:t>
                        </m:r>
                      </m:sup>
                    </m:sSup>
                    <m:r>
                      <a:rPr lang="en-US" sz="2400" b="0" i="1" smtClean="0">
                        <a:solidFill>
                          <a:schemeClr val="tx1"/>
                        </a:solidFill>
                        <a:latin typeface="Cambria Math" panose="02040503050406030204" pitchFamily="18" charset="0"/>
                      </a:rPr>
                      <m:t>)</m:t>
                    </m:r>
                  </m:oMath>
                </a14:m>
                <a:r>
                  <a:rPr lang="en-US" sz="2400" dirty="0" smtClean="0">
                    <a:solidFill>
                      <a:schemeClr val="tx1"/>
                    </a:solidFill>
                  </a:rPr>
                  <a:t>(</a:t>
                </a:r>
                <a14:m>
                  <m:oMath xmlns:m="http://schemas.openxmlformats.org/officeDocument/2006/math">
                    <m:r>
                      <a:rPr lang="en-US" sz="2400" i="1" dirty="0" smtClean="0">
                        <a:solidFill>
                          <a:schemeClr val="tx1"/>
                        </a:solidFill>
                        <a:latin typeface="Cambria Math" panose="02040503050406030204" pitchFamily="18" charset="0"/>
                      </a:rPr>
                      <m:t>9</m:t>
                    </m:r>
                    <m:r>
                      <a:rPr lang="en-US" sz="2400" b="0" i="1" dirty="0" smtClean="0">
                        <a:solidFill>
                          <a:schemeClr val="tx1"/>
                        </a:solidFill>
                        <a:latin typeface="Cambria Math" panose="02040503050406030204" pitchFamily="18" charset="0"/>
                      </a:rPr>
                      <m:t>.8 </m:t>
                    </m:r>
                    <m:r>
                      <a:rPr lang="en-US" sz="2400" b="0" i="1" dirty="0" smtClean="0">
                        <a:solidFill>
                          <a:schemeClr val="tx1"/>
                        </a:solidFill>
                        <a:latin typeface="Cambria Math" panose="02040503050406030204" pitchFamily="18" charset="0"/>
                      </a:rPr>
                      <m:t>𝑚</m:t>
                    </m:r>
                    <m:r>
                      <a:rPr lang="en-US" sz="2400" i="1">
                        <a:solidFill>
                          <a:schemeClr val="tx1"/>
                        </a:solidFill>
                        <a:latin typeface="Cambria Math" panose="02040503050406030204" pitchFamily="18" charset="0"/>
                        <a:ea typeface="Cambria Math" panose="02040503050406030204" pitchFamily="18" charset="0"/>
                      </a:rPr>
                      <m:t>/</m:t>
                    </m:r>
                    <m:sSup>
                      <m:sSupPr>
                        <m:ctrlPr>
                          <a:rPr lang="en-US" sz="2400" i="1">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𝑠</m:t>
                        </m:r>
                      </m:e>
                      <m:sup>
                        <m:r>
                          <a:rPr lang="en-US" sz="2400" b="0" i="1" smtClean="0">
                            <a:solidFill>
                              <a:schemeClr val="tx1"/>
                            </a:solidFill>
                            <a:latin typeface="Cambria Math" panose="02040503050406030204" pitchFamily="18" charset="0"/>
                            <a:ea typeface="Cambria Math" panose="02040503050406030204" pitchFamily="18" charset="0"/>
                          </a:rPr>
                          <m:t>2</m:t>
                        </m:r>
                      </m:sup>
                    </m:sSup>
                  </m:oMath>
                </a14:m>
                <a:r>
                  <a:rPr lang="en-US" sz="2400" dirty="0" smtClean="0">
                    <a:solidFill>
                      <a:schemeClr val="tx1"/>
                    </a:solidFill>
                  </a:rPr>
                  <a:t>)(18.3m)=</a:t>
                </a:r>
                <a14:m>
                  <m:oMath xmlns:m="http://schemas.openxmlformats.org/officeDocument/2006/math">
                    <m:r>
                      <a:rPr lang="en-US" sz="2400" b="0" i="1" smtClean="0">
                        <a:solidFill>
                          <a:schemeClr val="tx1"/>
                        </a:solidFill>
                        <a:latin typeface="Cambria Math" panose="02040503050406030204" pitchFamily="18" charset="0"/>
                      </a:rPr>
                      <m:t>1.83</m:t>
                    </m:r>
                    <m:r>
                      <a:rPr lang="en-US" sz="2400" b="0" i="1" smtClean="0">
                        <a:solidFill>
                          <a:schemeClr val="tx1"/>
                        </a:solidFill>
                        <a:latin typeface="Cambria Math" panose="02040503050406030204" pitchFamily="18" charset="0"/>
                        <a:ea typeface="Cambria Math" panose="02040503050406030204" pitchFamily="18" charset="0"/>
                      </a:rPr>
                      <m:t>×</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10</m:t>
                        </m:r>
                      </m:e>
                      <m:sup>
                        <m:r>
                          <a:rPr lang="en-US" sz="2400" b="0" i="1" smtClean="0">
                            <a:solidFill>
                              <a:schemeClr val="tx1"/>
                            </a:solidFill>
                            <a:latin typeface="Cambria Math" panose="02040503050406030204" pitchFamily="18" charset="0"/>
                            <a:ea typeface="Cambria Math" panose="02040503050406030204" pitchFamily="18" charset="0"/>
                          </a:rPr>
                          <m:t>5</m:t>
                        </m:r>
                      </m:sup>
                    </m:sSup>
                    <m:r>
                      <a:rPr lang="en-US" sz="2400" b="0" i="1" smtClean="0">
                        <a:solidFill>
                          <a:schemeClr val="tx1"/>
                        </a:solidFill>
                        <a:latin typeface="Cambria Math" panose="02040503050406030204" pitchFamily="18" charset="0"/>
                        <a:ea typeface="Cambria Math" panose="02040503050406030204" pitchFamily="18" charset="0"/>
                      </a:rPr>
                      <m:t> </m:t>
                    </m:r>
                    <m:f>
                      <m:fPr>
                        <m:ctrlPr>
                          <a:rPr lang="en-US" sz="2400" b="0" i="1" smtClean="0">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panose="02040503050406030204" pitchFamily="18" charset="0"/>
                            <a:ea typeface="Cambria Math" panose="02040503050406030204" pitchFamily="18" charset="0"/>
                          </a:rPr>
                          <m:t>𝑁</m:t>
                        </m:r>
                      </m:num>
                      <m:den>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𝑚</m:t>
                            </m:r>
                          </m:e>
                          <m:sup>
                            <m:r>
                              <a:rPr lang="en-US" sz="2400" b="0" i="1" smtClean="0">
                                <a:solidFill>
                                  <a:schemeClr val="tx1"/>
                                </a:solidFill>
                                <a:latin typeface="Cambria Math" panose="02040503050406030204" pitchFamily="18" charset="0"/>
                                <a:ea typeface="Cambria Math" panose="02040503050406030204" pitchFamily="18" charset="0"/>
                              </a:rPr>
                              <m:t>2</m:t>
                            </m:r>
                          </m:sup>
                        </m:sSup>
                      </m:den>
                    </m:f>
                    <m:r>
                      <a:rPr lang="en-US" sz="2400" b="0" i="1" smtClean="0">
                        <a:solidFill>
                          <a:schemeClr val="tx1"/>
                        </a:solidFill>
                        <a:latin typeface="Cambria Math" panose="02040503050406030204" pitchFamily="18" charset="0"/>
                        <a:ea typeface="Cambria Math" panose="02040503050406030204" pitchFamily="18" charset="0"/>
                      </a:rPr>
                      <m:t>=183</m:t>
                    </m:r>
                    <m:r>
                      <a:rPr lang="en-US" sz="2400" b="0" i="1" smtClean="0">
                        <a:solidFill>
                          <a:schemeClr val="tx1"/>
                        </a:solidFill>
                        <a:latin typeface="Cambria Math" panose="02040503050406030204" pitchFamily="18" charset="0"/>
                        <a:ea typeface="Cambria Math" panose="02040503050406030204" pitchFamily="18" charset="0"/>
                      </a:rPr>
                      <m:t>𝑘𝑃𝑎</m:t>
                    </m:r>
                  </m:oMath>
                </a14:m>
                <a:endParaRPr lang="en-US" sz="2400" dirty="0" smtClean="0">
                  <a:solidFill>
                    <a:schemeClr val="tx1"/>
                  </a:solidFill>
                </a:endParaRPr>
              </a:p>
              <a:p>
                <a:pPr marL="514350" indent="-514350">
                  <a:buFont typeface="+mj-lt"/>
                  <a:buAutoNum type="alphaLcParenR"/>
                </a:pPr>
                <a14:m>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𝑃</m:t>
                        </m:r>
                      </m:e>
                      <m:sub>
                        <m:r>
                          <a:rPr lang="en-US" sz="2000" b="0" i="1" smtClean="0">
                            <a:solidFill>
                              <a:schemeClr val="tx1"/>
                            </a:solidFill>
                            <a:latin typeface="Cambria Math" panose="02040503050406030204" pitchFamily="18" charset="0"/>
                          </a:rPr>
                          <m:t>𝑎𝑏𝑠</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𝑃</m:t>
                        </m:r>
                      </m:e>
                      <m:sub>
                        <m:r>
                          <a:rPr lang="en-US" sz="2000" b="0" i="1" smtClean="0">
                            <a:solidFill>
                              <a:schemeClr val="tx1"/>
                            </a:solidFill>
                            <a:latin typeface="Cambria Math" panose="02040503050406030204" pitchFamily="18" charset="0"/>
                          </a:rPr>
                          <m:t>𝑔𝑎𝑢𝑔𝑒</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𝑃</m:t>
                        </m:r>
                      </m:e>
                      <m:sub>
                        <m:r>
                          <a:rPr lang="en-US" sz="2000" b="0" i="1" smtClean="0">
                            <a:solidFill>
                              <a:schemeClr val="tx1"/>
                            </a:solidFill>
                            <a:latin typeface="Cambria Math" panose="02040503050406030204" pitchFamily="18" charset="0"/>
                          </a:rPr>
                          <m:t>𝑎𝑡𝑚</m:t>
                        </m:r>
                      </m:sub>
                    </m:sSub>
                    <m:r>
                      <a:rPr lang="en-US" sz="2000" b="0" i="1" smtClean="0">
                        <a:solidFill>
                          <a:schemeClr val="tx1"/>
                        </a:solidFill>
                        <a:latin typeface="Cambria Math" panose="02040503050406030204" pitchFamily="18" charset="0"/>
                      </a:rPr>
                      <m:t>=</m:t>
                    </m:r>
                    <m:d>
                      <m:dPr>
                        <m:ctrlPr>
                          <a:rPr lang="en-US" sz="2000" b="0" i="1" smtClean="0">
                            <a:solidFill>
                              <a:schemeClr val="tx1"/>
                            </a:solidFill>
                            <a:latin typeface="Cambria Math" panose="02040503050406030204" pitchFamily="18" charset="0"/>
                          </a:rPr>
                        </m:ctrlPr>
                      </m:dPr>
                      <m:e>
                        <m:r>
                          <a:rPr lang="en-US" sz="2000" i="1">
                            <a:latin typeface="Cambria Math" panose="02040503050406030204" pitchFamily="18" charset="0"/>
                          </a:rPr>
                          <m:t>1.83</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5</m:t>
                            </m:r>
                          </m:sup>
                        </m:sSup>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m:t>
                        </m:r>
                        <m:r>
                          <a:rPr lang="en-US" sz="2000" b="0" i="1" smtClean="0">
                            <a:latin typeface="Cambria Math" panose="02040503050406030204" pitchFamily="18" charset="0"/>
                          </a:rPr>
                          <m:t>013</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5</m:t>
                            </m:r>
                          </m:sup>
                        </m:sSup>
                      </m:e>
                    </m:d>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𝑁</m:t>
                        </m:r>
                      </m:num>
                      <m:den>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𝑚</m:t>
                            </m:r>
                          </m:e>
                          <m:sup>
                            <m:r>
                              <a:rPr lang="en-US" sz="2000" i="1">
                                <a:latin typeface="Cambria Math" panose="02040503050406030204" pitchFamily="18" charset="0"/>
                                <a:ea typeface="Cambria Math" panose="02040503050406030204" pitchFamily="18" charset="0"/>
                              </a:rPr>
                              <m:t>2</m:t>
                            </m:r>
                          </m:sup>
                        </m:sSup>
                      </m:den>
                    </m:f>
                    <m:r>
                      <a:rPr lang="en-US" sz="2000" b="0" i="1" smtClean="0">
                        <a:latin typeface="Cambria Math" panose="02040503050406030204" pitchFamily="18" charset="0"/>
                        <a:ea typeface="Cambria Math" panose="02040503050406030204" pitchFamily="18" charset="0"/>
                      </a:rPr>
                      <m:t>=2</m:t>
                    </m:r>
                    <m:r>
                      <a:rPr lang="en-US" sz="2000" i="1">
                        <a:latin typeface="Cambria Math" panose="02040503050406030204" pitchFamily="18" charset="0"/>
                      </a:rPr>
                      <m:t>.84</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5</m:t>
                        </m:r>
                      </m:sup>
                    </m:sSup>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𝑁</m:t>
                        </m:r>
                      </m:num>
                      <m:den>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𝑚</m:t>
                            </m:r>
                          </m:e>
                          <m:sup>
                            <m:r>
                              <a:rPr lang="en-US" sz="2000" i="1">
                                <a:latin typeface="Cambria Math" panose="02040503050406030204" pitchFamily="18" charset="0"/>
                                <a:ea typeface="Cambria Math" panose="02040503050406030204" pitchFamily="18" charset="0"/>
                              </a:rPr>
                              <m:t>2</m:t>
                            </m:r>
                          </m:sup>
                        </m:sSup>
                      </m:den>
                    </m:f>
                    <m:r>
                      <a:rPr lang="en-US" sz="2000" b="0" i="1" smtClean="0">
                        <a:latin typeface="Cambria Math" panose="02040503050406030204" pitchFamily="18" charset="0"/>
                        <a:ea typeface="Cambria Math" panose="02040503050406030204" pitchFamily="18" charset="0"/>
                      </a:rPr>
                      <m:t>=284</m:t>
                    </m:r>
                    <m:r>
                      <a:rPr lang="en-US" sz="2000" b="0" i="1" smtClean="0">
                        <a:latin typeface="Cambria Math" panose="02040503050406030204" pitchFamily="18" charset="0"/>
                        <a:ea typeface="Cambria Math" panose="02040503050406030204" pitchFamily="18" charset="0"/>
                      </a:rPr>
                      <m:t>𝑘𝑃𝑎</m:t>
                    </m:r>
                  </m:oMath>
                </a14:m>
                <a:endParaRPr lang="en-US" sz="20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1886" y="1371600"/>
                <a:ext cx="11403874" cy="4805363"/>
              </a:xfrm>
              <a:blipFill>
                <a:blip r:embed="rId2"/>
                <a:stretch>
                  <a:fillRect l="-1069" t="-2157" r="-187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114</a:t>
            </a:fld>
            <a:endParaRPr lang="en-US"/>
          </a:p>
        </p:txBody>
      </p:sp>
    </p:spTree>
    <p:extLst>
      <p:ext uri="{BB962C8B-B14F-4D97-AF65-F5344CB8AC3E}">
        <p14:creationId xmlns:p14="http://schemas.microsoft.com/office/powerpoint/2010/main" val="43912038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ctr"/>
            <a:r>
              <a:rPr lang="en-US" sz="4000" b="1" dirty="0">
                <a:solidFill>
                  <a:srgbClr val="FF0000"/>
                </a:solidFill>
                <a:latin typeface="Times New Roman" panose="02020603050405020304" pitchFamily="18" charset="0"/>
              </a:rPr>
              <a:t>3.3. Buoyant Force and Archimedes’ Principles </a:t>
            </a:r>
            <a:endParaRPr lang="en-US" sz="40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7829" y="914400"/>
                <a:ext cx="11090365" cy="5262563"/>
              </a:xfrm>
            </p:spPr>
            <p:txBody>
              <a:bodyPr/>
              <a:lstStyle/>
              <a:p>
                <a:r>
                  <a:rPr lang="en-US" sz="2000" b="1" dirty="0" smtClean="0">
                    <a:solidFill>
                      <a:srgbClr val="000000"/>
                    </a:solidFill>
                    <a:latin typeface="Times New Roman" panose="02020603050405020304" pitchFamily="18" charset="0"/>
                  </a:rPr>
                  <a:t>Pascal’s Principle – </a:t>
                </a:r>
              </a:p>
              <a:p>
                <a:pPr lvl="1"/>
                <a:r>
                  <a:rPr lang="en-US" sz="2000" dirty="0" smtClean="0">
                    <a:solidFill>
                      <a:srgbClr val="000000"/>
                    </a:solidFill>
                    <a:latin typeface="Times New Roman" panose="02020603050405020304" pitchFamily="18" charset="0"/>
                  </a:rPr>
                  <a:t>sates </a:t>
                </a:r>
                <a:r>
                  <a:rPr lang="en-US" sz="2000" dirty="0">
                    <a:solidFill>
                      <a:srgbClr val="000000"/>
                    </a:solidFill>
                    <a:latin typeface="Times New Roman" panose="02020603050405020304" pitchFamily="18" charset="0"/>
                  </a:rPr>
                  <a:t>that pressure applied to a confined fluid in a container is transmitted equally to all regions of the fluid and to the walls of the container. </a:t>
                </a:r>
                <a:endParaRPr lang="en-US" sz="2000" dirty="0" smtClean="0">
                  <a:solidFill>
                    <a:srgbClr val="000000"/>
                  </a:solidFill>
                  <a:latin typeface="Times New Roman" panose="02020603050405020304" pitchFamily="18" charset="0"/>
                </a:endParaRPr>
              </a:p>
              <a:p>
                <a:r>
                  <a:rPr lang="en-US" sz="2000" dirty="0" smtClean="0">
                    <a:solidFill>
                      <a:srgbClr val="000000"/>
                    </a:solidFill>
                    <a:latin typeface="Times New Roman" panose="02020603050405020304" pitchFamily="18" charset="0"/>
                  </a:rPr>
                  <a:t>An </a:t>
                </a:r>
                <a:r>
                  <a:rPr lang="en-US" sz="2000" dirty="0">
                    <a:solidFill>
                      <a:srgbClr val="000000"/>
                    </a:solidFill>
                    <a:latin typeface="Times New Roman" panose="02020603050405020304" pitchFamily="18" charset="0"/>
                  </a:rPr>
                  <a:t>important application of Pascal‘s principle is the hydraulic press (Figure 4). A downward force </a:t>
                </a:r>
                <a14:m>
                  <m:oMath xmlns:m="http://schemas.openxmlformats.org/officeDocument/2006/math">
                    <m:sSub>
                      <m:sSubPr>
                        <m:ctrlPr>
                          <a:rPr lang="en-US" sz="2000" b="1" i="1" smtClean="0">
                            <a:solidFill>
                              <a:srgbClr val="FF0000"/>
                            </a:solidFill>
                            <a:latin typeface="Cambria Math" panose="02040503050406030204" pitchFamily="18" charset="0"/>
                          </a:rPr>
                        </m:ctrlPr>
                      </m:sSubPr>
                      <m:e>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e>
                      <m:sub>
                        <m:r>
                          <a:rPr lang="en-US" sz="2000" b="1" i="1" smtClean="0">
                            <a:solidFill>
                              <a:srgbClr val="FF0000"/>
                            </a:solidFill>
                            <a:latin typeface="Cambria Math" panose="02040503050406030204" pitchFamily="18" charset="0"/>
                          </a:rPr>
                          <m:t>𝟏</m:t>
                        </m:r>
                      </m:sub>
                    </m:sSub>
                  </m:oMath>
                </a14:m>
                <a:r>
                  <a:rPr lang="en-US" sz="2000" dirty="0" smtClean="0">
                    <a:solidFill>
                      <a:srgbClr val="000000"/>
                    </a:solidFill>
                    <a:latin typeface="Times New Roman" panose="02020603050405020304" pitchFamily="18" charset="0"/>
                  </a:rPr>
                  <a:t> applied </a:t>
                </a:r>
                <a:r>
                  <a:rPr lang="en-US" sz="2000" dirty="0">
                    <a:solidFill>
                      <a:srgbClr val="000000"/>
                    </a:solidFill>
                    <a:latin typeface="Times New Roman" panose="02020603050405020304" pitchFamily="18" charset="0"/>
                  </a:rPr>
                  <a:t>to a small piston of area </a:t>
                </a:r>
                <a14:m>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𝑨</m:t>
                        </m:r>
                      </m:e>
                      <m:sub>
                        <m:r>
                          <a:rPr lang="en-US" sz="2000" b="1" i="1" smtClean="0">
                            <a:solidFill>
                              <a:srgbClr val="FF0000"/>
                            </a:solidFill>
                            <a:latin typeface="Cambria Math" panose="02040503050406030204" pitchFamily="18" charset="0"/>
                          </a:rPr>
                          <m:t>𝟏</m:t>
                        </m:r>
                      </m:sub>
                    </m:sSub>
                  </m:oMath>
                </a14:m>
                <a:r>
                  <a:rPr lang="en-US" sz="2000" dirty="0" smtClean="0">
                    <a:solidFill>
                      <a:srgbClr val="000000"/>
                    </a:solidFill>
                    <a:latin typeface="Times New Roman" panose="02020603050405020304" pitchFamily="18" charset="0"/>
                  </a:rPr>
                  <a:t> causes </a:t>
                </a:r>
                <a:r>
                  <a:rPr lang="en-US" sz="2000" dirty="0">
                    <a:solidFill>
                      <a:srgbClr val="000000"/>
                    </a:solidFill>
                    <a:latin typeface="Times New Roman" panose="02020603050405020304" pitchFamily="18" charset="0"/>
                  </a:rPr>
                  <a:t>a pressure of </a:t>
                </a:r>
                <a14:m>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𝑷</m:t>
                        </m:r>
                      </m:e>
                      <m:sub>
                        <m:r>
                          <a:rPr lang="en-US" sz="2000" b="1" i="1" smtClean="0">
                            <a:solidFill>
                              <a:srgbClr val="FF0000"/>
                            </a:solidFill>
                            <a:latin typeface="Cambria Math" panose="02040503050406030204" pitchFamily="18" charset="0"/>
                          </a:rPr>
                          <m:t>𝟏</m:t>
                        </m:r>
                      </m:sub>
                    </m:sSub>
                    <m:r>
                      <a:rPr lang="en-US" sz="2000" b="1" i="1" smtClean="0">
                        <a:solidFill>
                          <a:srgbClr val="FF0000"/>
                        </a:solidFill>
                        <a:latin typeface="Cambria Math" panose="02040503050406030204" pitchFamily="18" charset="0"/>
                      </a:rPr>
                      <m:t>=</m:t>
                    </m:r>
                    <m:f>
                      <m:fPr>
                        <m:ctrlPr>
                          <a:rPr lang="en-US" sz="2000" b="1" i="1" smtClean="0">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acc>
                              <m:accPr>
                                <m:chr m:val="⃗"/>
                                <m:ctrlPr>
                                  <a:rPr lang="en-US" sz="2000" b="1" i="1">
                                    <a:solidFill>
                                      <a:srgbClr val="FF0000"/>
                                    </a:solidFill>
                                    <a:latin typeface="Cambria Math" panose="02040503050406030204" pitchFamily="18" charset="0"/>
                                  </a:rPr>
                                </m:ctrlPr>
                              </m:accPr>
                              <m:e>
                                <m:r>
                                  <a:rPr lang="en-US" sz="2000" b="1" i="1">
                                    <a:solidFill>
                                      <a:srgbClr val="FF0000"/>
                                    </a:solidFill>
                                    <a:latin typeface="Cambria Math" panose="02040503050406030204" pitchFamily="18" charset="0"/>
                                  </a:rPr>
                                  <m:t>𝑭</m:t>
                                </m:r>
                              </m:e>
                            </m:acc>
                          </m:e>
                          <m:sub>
                            <m:r>
                              <a:rPr lang="en-US" sz="2000" b="1" i="1">
                                <a:solidFill>
                                  <a:srgbClr val="FF0000"/>
                                </a:solidFill>
                                <a:latin typeface="Cambria Math" panose="02040503050406030204" pitchFamily="18" charset="0"/>
                              </a:rPr>
                              <m:t>𝟏</m:t>
                            </m:r>
                          </m:sub>
                        </m:sSub>
                      </m:num>
                      <m:den>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𝑨</m:t>
                            </m:r>
                          </m:e>
                          <m:sub>
                            <m:r>
                              <a:rPr lang="en-US" sz="2000" b="1" i="1" smtClean="0">
                                <a:solidFill>
                                  <a:srgbClr val="FF0000"/>
                                </a:solidFill>
                                <a:latin typeface="Cambria Math" panose="02040503050406030204" pitchFamily="18" charset="0"/>
                              </a:rPr>
                              <m:t>𝟏</m:t>
                            </m:r>
                          </m:sub>
                        </m:sSub>
                      </m:den>
                    </m:f>
                  </m:oMath>
                </a14:m>
                <a:r>
                  <a:rPr lang="en-US" sz="2000" dirty="0" smtClean="0">
                    <a:solidFill>
                      <a:srgbClr val="000000"/>
                    </a:solidFill>
                    <a:latin typeface="Cambria Math" panose="02040503050406030204" pitchFamily="18" charset="0"/>
                  </a:rPr>
                  <a:t> </a:t>
                </a:r>
                <a:r>
                  <a:rPr lang="en-US" sz="2000" dirty="0">
                    <a:solidFill>
                      <a:srgbClr val="000000"/>
                    </a:solidFill>
                    <a:latin typeface="Times New Roman" panose="02020603050405020304" pitchFamily="18" charset="0"/>
                  </a:rPr>
                  <a:t>. </a:t>
                </a:r>
                <a:endParaRPr lang="en-US" sz="2000" dirty="0" smtClean="0">
                  <a:solidFill>
                    <a:srgbClr val="000000"/>
                  </a:solidFill>
                  <a:latin typeface="Times New Roman" panose="02020603050405020304" pitchFamily="18" charset="0"/>
                </a:endParaRPr>
              </a:p>
              <a:p>
                <a:r>
                  <a:rPr lang="en-US" sz="2000" dirty="0" smtClean="0">
                    <a:solidFill>
                      <a:srgbClr val="000000"/>
                    </a:solidFill>
                    <a:latin typeface="Times New Roman" panose="02020603050405020304" pitchFamily="18" charset="0"/>
                  </a:rPr>
                  <a:t>The </a:t>
                </a:r>
                <a:r>
                  <a:rPr lang="en-US" sz="2000" dirty="0">
                    <a:solidFill>
                      <a:srgbClr val="000000"/>
                    </a:solidFill>
                    <a:latin typeface="Times New Roman" panose="02020603050405020304" pitchFamily="18" charset="0"/>
                  </a:rPr>
                  <a:t>pressure is transmitted throughout the fluid and reaches the larger piston of area </a:t>
                </a:r>
                <a14:m>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𝑨</m:t>
                        </m:r>
                      </m:e>
                      <m:sub>
                        <m:r>
                          <a:rPr lang="en-US" sz="2000" b="1" i="1" smtClean="0">
                            <a:solidFill>
                              <a:srgbClr val="FF0000"/>
                            </a:solidFill>
                            <a:latin typeface="Cambria Math" panose="02040503050406030204" pitchFamily="18" charset="0"/>
                          </a:rPr>
                          <m:t>𝟐</m:t>
                        </m:r>
                      </m:sub>
                    </m:sSub>
                  </m:oMath>
                </a14:m>
                <a:r>
                  <a:rPr lang="en-US" sz="2000" dirty="0" smtClean="0">
                    <a:solidFill>
                      <a:srgbClr val="000000"/>
                    </a:solidFill>
                    <a:latin typeface="Times New Roman" panose="02020603050405020304" pitchFamily="18" charset="0"/>
                  </a:rPr>
                  <a:t> without </a:t>
                </a:r>
                <a:r>
                  <a:rPr lang="en-US" sz="2000" dirty="0">
                    <a:solidFill>
                      <a:srgbClr val="000000"/>
                    </a:solidFill>
                    <a:latin typeface="Times New Roman" panose="02020603050405020304" pitchFamily="18" charset="0"/>
                  </a:rPr>
                  <a:t>any change. </a:t>
                </a:r>
                <a:endParaRPr lang="en-US" sz="2000" dirty="0" smtClean="0">
                  <a:solidFill>
                    <a:srgbClr val="000000"/>
                  </a:solidFill>
                  <a:latin typeface="Times New Roman" panose="020206030504050203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7829" y="914400"/>
                <a:ext cx="11090365" cy="5262563"/>
              </a:xfrm>
              <a:blipFill>
                <a:blip r:embed="rId2"/>
                <a:stretch>
                  <a:fillRect l="-495" t="-115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115</a:t>
            </a:fld>
            <a:endParaRPr lang="en-US"/>
          </a:p>
        </p:txBody>
      </p:sp>
      <p:pic>
        <p:nvPicPr>
          <p:cNvPr id="7" name="Picture 6"/>
          <p:cNvPicPr>
            <a:picLocks noChangeAspect="1"/>
          </p:cNvPicPr>
          <p:nvPr/>
        </p:nvPicPr>
        <p:blipFill>
          <a:blip r:embed="rId3">
            <a:lum bright="-40000" contrast="40000"/>
          </a:blip>
          <a:stretch>
            <a:fillRect/>
          </a:stretch>
        </p:blipFill>
        <p:spPr>
          <a:xfrm>
            <a:off x="4336868" y="3331029"/>
            <a:ext cx="6348549" cy="3025321"/>
          </a:xfrm>
          <a:prstGeom prst="rect">
            <a:avLst/>
          </a:prstGeom>
        </p:spPr>
      </p:pic>
    </p:spTree>
    <p:extLst>
      <p:ext uri="{BB962C8B-B14F-4D97-AF65-F5344CB8AC3E}">
        <p14:creationId xmlns:p14="http://schemas.microsoft.com/office/powerpoint/2010/main" val="146238013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44583" y="640080"/>
                <a:ext cx="10935789" cy="5314814"/>
              </a:xfrm>
            </p:spPr>
            <p:txBody>
              <a:bodyPr>
                <a:normAutofit fontScale="70000" lnSpcReduction="20000"/>
              </a:bodyPr>
              <a:lstStyle/>
              <a:p>
                <a:r>
                  <a:rPr lang="en-US" dirty="0" smtClean="0">
                    <a:solidFill>
                      <a:srgbClr val="000000"/>
                    </a:solidFill>
                    <a:latin typeface="Times New Roman" panose="02020603050405020304" pitchFamily="18" charset="0"/>
                  </a:rPr>
                  <a:t>As the fluid moves it pushes the larger piston with </a:t>
                </a:r>
                <a14:m>
                  <m:oMath xmlns:m="http://schemas.openxmlformats.org/officeDocument/2006/math">
                    <m:sSub>
                      <m:sSubPr>
                        <m:ctrlPr>
                          <a:rPr lang="en-US" b="1" i="1" smtClean="0">
                            <a:solidFill>
                              <a:srgbClr val="FF0000"/>
                            </a:solidFill>
                            <a:latin typeface="Cambria Math" panose="02040503050406030204" pitchFamily="18" charset="0"/>
                          </a:rPr>
                        </m:ctrlPr>
                      </m:sSubPr>
                      <m:e>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e>
                      <m:sub>
                        <m:r>
                          <a:rPr lang="en-US" b="1" i="1" smtClean="0">
                            <a:solidFill>
                              <a:srgbClr val="FF0000"/>
                            </a:solidFill>
                            <a:latin typeface="Cambria Math" panose="02040503050406030204" pitchFamily="18" charset="0"/>
                          </a:rPr>
                          <m:t>𝟐</m:t>
                        </m:r>
                      </m:sub>
                    </m:sSub>
                  </m:oMath>
                </a14:m>
                <a:r>
                  <a:rPr lang="en-US" dirty="0" smtClean="0">
                    <a:solidFill>
                      <a:srgbClr val="000000"/>
                    </a:solidFill>
                    <a:latin typeface="Times New Roman" panose="02020603050405020304" pitchFamily="18" charset="0"/>
                  </a:rPr>
                  <a:t> and </a:t>
                </a:r>
                <a:r>
                  <a:rPr lang="en-US" dirty="0">
                    <a:solidFill>
                      <a:srgbClr val="000000"/>
                    </a:solidFill>
                    <a:latin typeface="Times New Roman" panose="02020603050405020304" pitchFamily="18" charset="0"/>
                  </a:rPr>
                  <a:t>exerts a pressure of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𝑷</m:t>
                        </m:r>
                      </m:e>
                      <m:sub>
                        <m:r>
                          <a:rPr lang="en-US" b="1" i="1" smtClean="0">
                            <a:solidFill>
                              <a:srgbClr val="FF0000"/>
                            </a:solidFill>
                            <a:latin typeface="Cambria Math" panose="02040503050406030204" pitchFamily="18" charset="0"/>
                          </a:rPr>
                          <m:t>𝟐</m:t>
                        </m:r>
                      </m:sub>
                    </m:sSub>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𝑭</m:t>
                                </m:r>
                              </m:e>
                            </m:acc>
                          </m:e>
                          <m:sub>
                            <m:r>
                              <a:rPr lang="en-US" b="1" i="1" smtClean="0">
                                <a:solidFill>
                                  <a:srgbClr val="FF0000"/>
                                </a:solidFill>
                                <a:latin typeface="Cambria Math" panose="02040503050406030204" pitchFamily="18" charset="0"/>
                              </a:rPr>
                              <m:t>𝟐</m:t>
                            </m:r>
                          </m:sub>
                        </m:sSub>
                      </m:num>
                      <m:den>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𝑨</m:t>
                            </m:r>
                          </m:e>
                          <m:sub>
                            <m:r>
                              <a:rPr lang="en-US" b="1" i="1" smtClean="0">
                                <a:solidFill>
                                  <a:srgbClr val="FF0000"/>
                                </a:solidFill>
                                <a:latin typeface="Cambria Math" panose="02040503050406030204" pitchFamily="18" charset="0"/>
                              </a:rPr>
                              <m:t>𝟐</m:t>
                            </m:r>
                          </m:sub>
                        </m:sSub>
                      </m:den>
                    </m:f>
                  </m:oMath>
                </a14:m>
                <a:r>
                  <a:rPr lang="en-US" dirty="0">
                    <a:solidFill>
                      <a:srgbClr val="000000"/>
                    </a:solidFill>
                    <a:latin typeface="Cambria Math" panose="02040503050406030204" pitchFamily="18" charset="0"/>
                  </a:rPr>
                  <a:t> </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According to Pascal‘s </a:t>
                </a:r>
                <a:r>
                  <a:rPr lang="en-US" dirty="0">
                    <a:solidFill>
                      <a:srgbClr val="000000"/>
                    </a:solidFill>
                    <a:latin typeface="Times New Roman" panose="02020603050405020304" pitchFamily="18" charset="0"/>
                  </a:rPr>
                  <a:t>principle, these two pressures are equal implying</a:t>
                </a:r>
                <a:r>
                  <a:rPr lang="en-US" dirty="0" smtClean="0">
                    <a:solidFill>
                      <a:srgbClr val="000000"/>
                    </a:solidFill>
                    <a:latin typeface="Times New Roman" panose="02020603050405020304" pitchFamily="18" charset="0"/>
                  </a:rPr>
                  <a:t>:</a:t>
                </a:r>
              </a:p>
              <a:p>
                <a:pPr marL="0" indent="0" algn="ctr">
                  <a:buNone/>
                </a:pPr>
                <a14:m>
                  <m:oMath xmlns:m="http://schemas.openxmlformats.org/officeDocument/2006/math">
                    <m:f>
                      <m:fPr>
                        <m:ctrlPr>
                          <a:rPr lang="en-US" b="1" i="1">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𝑭</m:t>
                                </m:r>
                              </m:e>
                            </m:acc>
                          </m:e>
                          <m:sub>
                            <m:r>
                              <a:rPr lang="en-US" b="1" i="1" smtClean="0">
                                <a:solidFill>
                                  <a:srgbClr val="FF0000"/>
                                </a:solidFill>
                                <a:latin typeface="Cambria Math" panose="02040503050406030204" pitchFamily="18" charset="0"/>
                              </a:rPr>
                              <m:t>𝟏</m:t>
                            </m:r>
                          </m:sub>
                        </m:sSub>
                      </m:num>
                      <m:den>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𝑨</m:t>
                            </m:r>
                          </m:e>
                          <m:sub>
                            <m:r>
                              <a:rPr lang="en-US" b="1" i="1" smtClean="0">
                                <a:solidFill>
                                  <a:srgbClr val="FF0000"/>
                                </a:solidFill>
                                <a:latin typeface="Cambria Math" panose="02040503050406030204" pitchFamily="18" charset="0"/>
                              </a:rPr>
                              <m:t>𝟏</m:t>
                            </m:r>
                          </m:sub>
                        </m:sSub>
                      </m:den>
                    </m:f>
                    <m:r>
                      <a:rPr lang="en-US" b="1" i="1" smtClean="0">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𝑭</m:t>
                                </m:r>
                              </m:e>
                            </m:acc>
                          </m:e>
                          <m:sub>
                            <m:r>
                              <a:rPr lang="en-US" b="1" i="1">
                                <a:solidFill>
                                  <a:srgbClr val="FF0000"/>
                                </a:solidFill>
                                <a:latin typeface="Cambria Math" panose="02040503050406030204" pitchFamily="18" charset="0"/>
                              </a:rPr>
                              <m:t>𝟐</m:t>
                            </m:r>
                          </m:sub>
                        </m:sSub>
                      </m:num>
                      <m:den>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𝑨</m:t>
                            </m:r>
                          </m:e>
                          <m:sub>
                            <m:r>
                              <a:rPr lang="en-US" b="1" i="1">
                                <a:solidFill>
                                  <a:srgbClr val="FF0000"/>
                                </a:solidFill>
                                <a:latin typeface="Cambria Math" panose="02040503050406030204" pitchFamily="18" charset="0"/>
                              </a:rPr>
                              <m:t>𝟐</m:t>
                            </m:r>
                          </m:sub>
                        </m:sSub>
                      </m:den>
                    </m:f>
                  </m:oMath>
                </a14:m>
                <a:r>
                  <a:rPr lang="en-US" dirty="0" smtClean="0"/>
                  <a:t>………………………………(3.18)</a:t>
                </a:r>
              </a:p>
              <a:p>
                <a:pPr marL="0" indent="0">
                  <a:buNone/>
                </a:pPr>
                <a:r>
                  <a:rPr lang="en-US" dirty="0" smtClean="0"/>
                  <a:t>Example </a:t>
                </a:r>
              </a:p>
              <a:p>
                <a:pPr marL="514350" indent="-514350">
                  <a:buFont typeface="+mj-lt"/>
                  <a:buAutoNum type="arabicPeriod"/>
                </a:pPr>
                <a:r>
                  <a:rPr lang="en-US" dirty="0">
                    <a:solidFill>
                      <a:srgbClr val="000000"/>
                    </a:solidFill>
                    <a:latin typeface="Times New Roman" panose="02020603050405020304" pitchFamily="18" charset="0"/>
                  </a:rPr>
                  <a:t>The small piston of a hydraulic lift has an area of </a:t>
                </a:r>
                <a14:m>
                  <m:oMath xmlns:m="http://schemas.openxmlformats.org/officeDocument/2006/math">
                    <m:r>
                      <a:rPr lang="en-US" b="0" i="1" smtClean="0">
                        <a:solidFill>
                          <a:srgbClr val="000000"/>
                        </a:solidFill>
                        <a:latin typeface="Cambria Math" panose="02040503050406030204" pitchFamily="18" charset="0"/>
                      </a:rPr>
                      <m:t>0.20</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𝑚</m:t>
                        </m:r>
                      </m:e>
                      <m:sup>
                        <m:r>
                          <a:rPr lang="en-US" b="0" i="1" smtClean="0">
                            <a:solidFill>
                              <a:srgbClr val="000000"/>
                            </a:solidFill>
                            <a:latin typeface="Cambria Math" panose="02040503050406030204" pitchFamily="18" charset="0"/>
                          </a:rPr>
                          <m:t>2</m:t>
                        </m:r>
                      </m:sup>
                    </m:sSup>
                  </m:oMath>
                </a14:m>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 car weighing </a:t>
                </a:r>
                <a14:m>
                  <m:oMath xmlns:m="http://schemas.openxmlformats.org/officeDocument/2006/math">
                    <m:r>
                      <a:rPr lang="en-US" b="1" i="1" smtClean="0">
                        <a:solidFill>
                          <a:srgbClr val="000000"/>
                        </a:solidFill>
                        <a:latin typeface="Cambria Math" panose="02040503050406030204" pitchFamily="18" charset="0"/>
                      </a:rPr>
                      <m:t>𝟏</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𝟐</m:t>
                    </m:r>
                    <m:r>
                      <a:rPr lang="en-US" b="1" i="1" smtClean="0">
                        <a:solidFill>
                          <a:srgbClr val="000000"/>
                        </a:solidFill>
                        <a:latin typeface="Cambria Math" panose="02040503050406030204" pitchFamily="18" charset="0"/>
                        <a:ea typeface="Cambria Math" panose="02040503050406030204" pitchFamily="18" charset="0"/>
                      </a:rPr>
                      <m:t>×</m:t>
                    </m:r>
                    <m:sSup>
                      <m:sSupPr>
                        <m:ctrlPr>
                          <a:rPr lang="en-US" b="1" i="1" smtClean="0">
                            <a:solidFill>
                              <a:srgbClr val="000000"/>
                            </a:solidFill>
                            <a:latin typeface="Cambria Math" panose="02040503050406030204" pitchFamily="18" charset="0"/>
                            <a:ea typeface="Cambria Math" panose="02040503050406030204" pitchFamily="18" charset="0"/>
                          </a:rPr>
                        </m:ctrlPr>
                      </m:sSupPr>
                      <m:e>
                        <m:r>
                          <a:rPr lang="en-US" b="1" i="1" smtClean="0">
                            <a:solidFill>
                              <a:srgbClr val="000000"/>
                            </a:solidFill>
                            <a:latin typeface="Cambria Math" panose="02040503050406030204" pitchFamily="18" charset="0"/>
                            <a:ea typeface="Cambria Math" panose="02040503050406030204" pitchFamily="18" charset="0"/>
                          </a:rPr>
                          <m:t>𝟏𝟎</m:t>
                        </m:r>
                      </m:e>
                      <m:sup>
                        <m:r>
                          <a:rPr lang="en-US" b="1" i="1" smtClean="0">
                            <a:solidFill>
                              <a:srgbClr val="000000"/>
                            </a:solidFill>
                            <a:latin typeface="Cambria Math" panose="02040503050406030204" pitchFamily="18" charset="0"/>
                            <a:ea typeface="Cambria Math" panose="02040503050406030204" pitchFamily="18" charset="0"/>
                          </a:rPr>
                          <m:t>𝟒</m:t>
                        </m:r>
                      </m:sup>
                    </m:sSup>
                    <m:r>
                      <a:rPr lang="en-US" b="1" i="1" smtClean="0">
                        <a:solidFill>
                          <a:srgbClr val="000000"/>
                        </a:solidFill>
                        <a:latin typeface="Cambria Math" panose="02040503050406030204" pitchFamily="18" charset="0"/>
                        <a:ea typeface="Cambria Math" panose="02040503050406030204" pitchFamily="18" charset="0"/>
                      </a:rPr>
                      <m:t>𝑵</m:t>
                    </m:r>
                  </m:oMath>
                </a14:m>
                <a:r>
                  <a:rPr lang="en-US" b="1" i="1" dirty="0" smtClean="0">
                    <a:solidFill>
                      <a:srgbClr val="000000"/>
                    </a:solidFill>
                    <a:latin typeface="Times New Roman" panose="02020603050405020304" pitchFamily="18" charset="0"/>
                  </a:rPr>
                  <a:t> </a:t>
                </a:r>
                <a:r>
                  <a:rPr lang="en-US" dirty="0" smtClean="0">
                    <a:solidFill>
                      <a:srgbClr val="000000"/>
                    </a:solidFill>
                    <a:latin typeface="Times New Roman" panose="02020603050405020304" pitchFamily="18" charset="0"/>
                  </a:rPr>
                  <a:t>sits </a:t>
                </a:r>
                <a:r>
                  <a:rPr lang="en-US" dirty="0">
                    <a:solidFill>
                      <a:srgbClr val="000000"/>
                    </a:solidFill>
                    <a:latin typeface="Times New Roman" panose="02020603050405020304" pitchFamily="18" charset="0"/>
                  </a:rPr>
                  <a:t>on a rack mounted on the large piston. The large piston has an area of </a:t>
                </a:r>
                <a14:m>
                  <m:oMath xmlns:m="http://schemas.openxmlformats.org/officeDocument/2006/math">
                    <m:r>
                      <a:rPr lang="en-US" i="1">
                        <a:solidFill>
                          <a:srgbClr val="000000"/>
                        </a:solidFill>
                        <a:latin typeface="Cambria Math" panose="02040503050406030204" pitchFamily="18" charset="0"/>
                      </a:rPr>
                      <m:t>0.</m:t>
                    </m:r>
                    <m:r>
                      <a:rPr lang="en-US" b="0" i="1" smtClean="0">
                        <a:solidFill>
                          <a:srgbClr val="000000"/>
                        </a:solidFill>
                        <a:latin typeface="Cambria Math" panose="02040503050406030204" pitchFamily="18" charset="0"/>
                      </a:rPr>
                      <m:t>9</m:t>
                    </m:r>
                    <m:r>
                      <a:rPr lang="en-US" i="1">
                        <a:solidFill>
                          <a:srgbClr val="000000"/>
                        </a:solidFill>
                        <a:latin typeface="Cambria Math" panose="02040503050406030204" pitchFamily="18" charset="0"/>
                      </a:rPr>
                      <m:t>0</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𝑚</m:t>
                        </m:r>
                      </m:e>
                      <m:sup>
                        <m:r>
                          <a:rPr lang="en-US" i="1">
                            <a:solidFill>
                              <a:srgbClr val="000000"/>
                            </a:solidFill>
                            <a:latin typeface="Cambria Math" panose="02040503050406030204" pitchFamily="18" charset="0"/>
                          </a:rPr>
                          <m:t>2</m:t>
                        </m:r>
                      </m:sup>
                    </m:sSup>
                  </m:oMath>
                </a14:m>
                <a:r>
                  <a:rPr lang="en-US" dirty="0">
                    <a:solidFill>
                      <a:srgbClr val="000000"/>
                    </a:solidFill>
                    <a:latin typeface="Times New Roman" panose="02020603050405020304" pitchFamily="18" charset="0"/>
                  </a:rPr>
                  <a:t>. How large force must be applied to the small piston to support the car? </a:t>
                </a:r>
                <a:endParaRPr lang="en-US" dirty="0" smtClean="0">
                  <a:solidFill>
                    <a:srgbClr val="000000"/>
                  </a:solidFill>
                  <a:latin typeface="Times New Roman" panose="02020603050405020304" pitchFamily="18" charset="0"/>
                </a:endParaRPr>
              </a:p>
              <a:p>
                <a:pPr marL="0" indent="0">
                  <a:buNone/>
                </a:pPr>
                <a:r>
                  <a:rPr lang="en-US" dirty="0" smtClean="0">
                    <a:solidFill>
                      <a:srgbClr val="000000"/>
                    </a:solidFill>
                    <a:latin typeface="Times New Roman" panose="02020603050405020304" pitchFamily="18" charset="0"/>
                  </a:rPr>
                  <a:t>Solution </a:t>
                </a:r>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a:solidFill>
                          <a:srgbClr val="000000"/>
                        </a:solidFill>
                        <a:latin typeface="Cambria Math" panose="02040503050406030204" pitchFamily="18" charset="0"/>
                      </a:rPr>
                      <m:t>0.20</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𝑚</m:t>
                        </m:r>
                      </m:e>
                      <m:sup>
                        <m:r>
                          <a:rPr lang="en-US" i="1">
                            <a:solidFill>
                              <a:srgbClr val="000000"/>
                            </a:solidFill>
                            <a:latin typeface="Cambria Math" panose="02040503050406030204" pitchFamily="18" charset="0"/>
                          </a:rPr>
                          <m:t>2</m:t>
                        </m:r>
                      </m:sup>
                    </m:sSup>
                  </m:oMath>
                </a14:m>
                <a:r>
                  <a:rPr lang="en-US" dirty="0" smtClean="0"/>
                  <a:t>.</a:t>
                </a:r>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i="1">
                        <a:solidFill>
                          <a:srgbClr val="000000"/>
                        </a:solidFill>
                        <a:latin typeface="Cambria Math" panose="02040503050406030204" pitchFamily="18" charset="0"/>
                      </a:rPr>
                      <m:t>0.</m:t>
                    </m:r>
                    <m:r>
                      <a:rPr lang="en-US" b="0" i="1" smtClean="0">
                        <a:solidFill>
                          <a:srgbClr val="000000"/>
                        </a:solidFill>
                        <a:latin typeface="Cambria Math" panose="02040503050406030204" pitchFamily="18" charset="0"/>
                      </a:rPr>
                      <m:t>9</m:t>
                    </m:r>
                    <m:r>
                      <a:rPr lang="en-US" i="1">
                        <a:solidFill>
                          <a:srgbClr val="000000"/>
                        </a:solidFill>
                        <a:latin typeface="Cambria Math" panose="02040503050406030204" pitchFamily="18" charset="0"/>
                      </a:rPr>
                      <m:t>0</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𝑚</m:t>
                        </m:r>
                      </m:e>
                      <m:sup>
                        <m:r>
                          <a:rPr lang="en-US" i="1">
                            <a:solidFill>
                              <a:srgbClr val="000000"/>
                            </a:solidFill>
                            <a:latin typeface="Cambria Math" panose="02040503050406030204" pitchFamily="18" charset="0"/>
                          </a:rPr>
                          <m:t>2</m:t>
                        </m:r>
                      </m:sup>
                    </m:sSup>
                  </m:oMath>
                </a14:m>
                <a:r>
                  <a:rPr lang="en-US" dirty="0" smtClean="0">
                    <a:solidFill>
                      <a:srgbClr val="000000"/>
                    </a:solidFill>
                  </a:rPr>
                  <a:t>.</a:t>
                </a:r>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1" i="1">
                        <a:solidFill>
                          <a:srgbClr val="000000"/>
                        </a:solidFill>
                        <a:latin typeface="Cambria Math" panose="02040503050406030204" pitchFamily="18" charset="0"/>
                      </a:rPr>
                      <m:t>𝟏</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𝟐</m:t>
                    </m:r>
                    <m:r>
                      <a:rPr lang="en-US" b="1" i="1">
                        <a:solidFill>
                          <a:srgbClr val="000000"/>
                        </a:solidFill>
                        <a:latin typeface="Cambria Math" panose="02040503050406030204" pitchFamily="18" charset="0"/>
                        <a:ea typeface="Cambria Math" panose="02040503050406030204" pitchFamily="18" charset="0"/>
                      </a:rPr>
                      <m:t>×</m:t>
                    </m:r>
                    <m:sSup>
                      <m:sSupPr>
                        <m:ctrlPr>
                          <a:rPr lang="en-US" b="1" i="1">
                            <a:solidFill>
                              <a:srgbClr val="000000"/>
                            </a:solidFill>
                            <a:latin typeface="Cambria Math" panose="02040503050406030204" pitchFamily="18" charset="0"/>
                            <a:ea typeface="Cambria Math" panose="02040503050406030204" pitchFamily="18" charset="0"/>
                          </a:rPr>
                        </m:ctrlPr>
                      </m:sSupPr>
                      <m:e>
                        <m:r>
                          <a:rPr lang="en-US" b="1" i="1">
                            <a:solidFill>
                              <a:srgbClr val="000000"/>
                            </a:solidFill>
                            <a:latin typeface="Cambria Math" panose="02040503050406030204" pitchFamily="18" charset="0"/>
                            <a:ea typeface="Cambria Math" panose="02040503050406030204" pitchFamily="18" charset="0"/>
                          </a:rPr>
                          <m:t>𝟏𝟎</m:t>
                        </m:r>
                      </m:e>
                      <m:sup>
                        <m:r>
                          <a:rPr lang="en-US" b="1" i="1" smtClean="0">
                            <a:solidFill>
                              <a:srgbClr val="000000"/>
                            </a:solidFill>
                            <a:latin typeface="Cambria Math" panose="02040503050406030204" pitchFamily="18" charset="0"/>
                            <a:ea typeface="Cambria Math" panose="02040503050406030204" pitchFamily="18" charset="0"/>
                          </a:rPr>
                          <m:t>𝟒</m:t>
                        </m:r>
                      </m:sup>
                    </m:sSup>
                    <m:r>
                      <a:rPr lang="en-US" b="1" i="1">
                        <a:solidFill>
                          <a:srgbClr val="000000"/>
                        </a:solidFill>
                        <a:latin typeface="Cambria Math" panose="02040503050406030204" pitchFamily="18" charset="0"/>
                        <a:ea typeface="Cambria Math" panose="02040503050406030204" pitchFamily="18" charset="0"/>
                      </a:rPr>
                      <m:t>𝑵</m:t>
                    </m:r>
                  </m:oMath>
                </a14:m>
                <a:r>
                  <a:rPr lang="en-US" dirty="0" smtClean="0"/>
                  <a:t>.</a:t>
                </a:r>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smtClean="0"/>
                  <a:t>.</a:t>
                </a:r>
              </a:p>
              <a:p>
                <a:pPr marL="0" indent="0">
                  <a:buNone/>
                </a:pPr>
                <a:r>
                  <a:rPr lang="en-US" dirty="0" smtClean="0"/>
                  <a:t>Then </a:t>
                </a:r>
                <a14:m>
                  <m:oMath xmlns:m="http://schemas.openxmlformats.org/officeDocument/2006/math">
                    <m:f>
                      <m:fPr>
                        <m:ctrlPr>
                          <a:rPr lang="en-US" b="1" i="1">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𝑭</m:t>
                                </m:r>
                              </m:e>
                            </m:acc>
                          </m:e>
                          <m:sub>
                            <m:r>
                              <a:rPr lang="en-US" b="1" i="1">
                                <a:solidFill>
                                  <a:srgbClr val="FF0000"/>
                                </a:solidFill>
                                <a:latin typeface="Cambria Math" panose="02040503050406030204" pitchFamily="18" charset="0"/>
                              </a:rPr>
                              <m:t>𝟏</m:t>
                            </m:r>
                          </m:sub>
                        </m:sSub>
                      </m:num>
                      <m:den>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𝑨</m:t>
                            </m:r>
                          </m:e>
                          <m:sub>
                            <m:r>
                              <a:rPr lang="en-US" b="1" i="1">
                                <a:solidFill>
                                  <a:srgbClr val="FF0000"/>
                                </a:solidFill>
                                <a:latin typeface="Cambria Math" panose="02040503050406030204" pitchFamily="18" charset="0"/>
                              </a:rPr>
                              <m:t>𝟏</m:t>
                            </m:r>
                          </m:sub>
                        </m:sSub>
                      </m:den>
                    </m:f>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𝑭</m:t>
                                </m:r>
                              </m:e>
                            </m:acc>
                          </m:e>
                          <m:sub>
                            <m:r>
                              <a:rPr lang="en-US" b="1" i="1">
                                <a:solidFill>
                                  <a:srgbClr val="FF0000"/>
                                </a:solidFill>
                                <a:latin typeface="Cambria Math" panose="02040503050406030204" pitchFamily="18" charset="0"/>
                              </a:rPr>
                              <m:t>𝟐</m:t>
                            </m:r>
                          </m:sub>
                        </m:sSub>
                      </m:num>
                      <m:den>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𝑨</m:t>
                            </m:r>
                          </m:e>
                          <m:sub>
                            <m:r>
                              <a:rPr lang="en-US" b="1" i="1">
                                <a:solidFill>
                                  <a:srgbClr val="FF0000"/>
                                </a:solidFill>
                                <a:latin typeface="Cambria Math" panose="02040503050406030204" pitchFamily="18" charset="0"/>
                              </a:rPr>
                              <m:t>𝟐</m:t>
                            </m:r>
                          </m:sub>
                        </m:sSub>
                      </m:den>
                    </m:f>
                    <m:r>
                      <a:rPr lang="en-US" b="1" i="1" smtClean="0">
                        <a:solidFill>
                          <a:srgbClr val="FF0000"/>
                        </a:solidFill>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n-US" b="1" i="1" smtClean="0">
                            <a:solidFill>
                              <a:srgbClr val="FF0000"/>
                            </a:solidFill>
                            <a:latin typeface="Cambria Math" panose="02040503050406030204" pitchFamily="18" charset="0"/>
                            <a:ea typeface="Cambria Math" panose="02040503050406030204" pitchFamily="18" charset="0"/>
                          </a:rPr>
                          <m:t>𝑭</m:t>
                        </m:r>
                      </m:e>
                      <m:sub>
                        <m:r>
                          <a:rPr lang="en-US" b="1" i="1" smtClean="0">
                            <a:solidFill>
                              <a:srgbClr val="FF0000"/>
                            </a:solidFill>
                            <a:latin typeface="Cambria Math" panose="02040503050406030204" pitchFamily="18" charset="0"/>
                            <a:ea typeface="Cambria Math" panose="02040503050406030204" pitchFamily="18" charset="0"/>
                          </a:rPr>
                          <m:t>𝟏</m:t>
                        </m:r>
                      </m:sub>
                    </m:sSub>
                    <m:r>
                      <a:rPr lang="en-US" b="1" i="1" smtClean="0">
                        <a:solidFill>
                          <a:srgbClr val="FF0000"/>
                        </a:solidFill>
                        <a:latin typeface="Cambria Math" panose="02040503050406030204" pitchFamily="18" charset="0"/>
                        <a:ea typeface="Cambria Math" panose="02040503050406030204" pitchFamily="18" charset="0"/>
                      </a:rPr>
                      <m:t>=</m:t>
                    </m:r>
                    <m:f>
                      <m:fPr>
                        <m:ctrlPr>
                          <a:rPr lang="en-US" b="1" i="1">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𝑭</m:t>
                                </m:r>
                              </m:e>
                            </m:acc>
                          </m:e>
                          <m:sub>
                            <m:r>
                              <a:rPr lang="en-US" b="1" i="1">
                                <a:solidFill>
                                  <a:srgbClr val="FF0000"/>
                                </a:solidFill>
                                <a:latin typeface="Cambria Math" panose="02040503050406030204" pitchFamily="18" charset="0"/>
                              </a:rPr>
                              <m:t>𝟐</m:t>
                            </m:r>
                          </m:sub>
                        </m:sSub>
                      </m:num>
                      <m:den>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𝑨</m:t>
                            </m:r>
                          </m:e>
                          <m:sub>
                            <m:r>
                              <a:rPr lang="en-US" b="1" i="1">
                                <a:solidFill>
                                  <a:srgbClr val="FF0000"/>
                                </a:solidFill>
                                <a:latin typeface="Cambria Math" panose="02040503050406030204" pitchFamily="18" charset="0"/>
                              </a:rPr>
                              <m:t>𝟐</m:t>
                            </m:r>
                          </m:sub>
                        </m:sSub>
                      </m:den>
                    </m:f>
                    <m:r>
                      <a:rPr lang="en-US" b="1" i="1" smtClean="0">
                        <a:solidFill>
                          <a:srgbClr val="FF0000"/>
                        </a:solidFill>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n-US" b="1" i="1" smtClean="0">
                            <a:solidFill>
                              <a:srgbClr val="FF0000"/>
                            </a:solidFill>
                            <a:latin typeface="Cambria Math" panose="02040503050406030204" pitchFamily="18" charset="0"/>
                            <a:ea typeface="Cambria Math" panose="02040503050406030204" pitchFamily="18" charset="0"/>
                          </a:rPr>
                          <m:t>𝑨</m:t>
                        </m:r>
                      </m:e>
                      <m:sub>
                        <m:r>
                          <a:rPr lang="en-US" b="1" i="1" smtClean="0">
                            <a:solidFill>
                              <a:srgbClr val="FF0000"/>
                            </a:solidFill>
                            <a:latin typeface="Cambria Math" panose="02040503050406030204" pitchFamily="18" charset="0"/>
                            <a:ea typeface="Cambria Math" panose="02040503050406030204" pitchFamily="18" charset="0"/>
                          </a:rPr>
                          <m:t>𝟏</m:t>
                        </m:r>
                      </m:sub>
                    </m:sSub>
                  </m:oMath>
                </a14:m>
                <a:endParaRPr lang="en-US" b="1" dirty="0" smtClean="0">
                  <a:solidFill>
                    <a:srgbClr val="FF0000"/>
                  </a:solidFill>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sz="2900" b="1" i="1">
                              <a:solidFill>
                                <a:srgbClr val="000000"/>
                              </a:solidFill>
                              <a:latin typeface="Cambria Math" panose="02040503050406030204" pitchFamily="18" charset="0"/>
                            </a:rPr>
                            <m:t>𝟏</m:t>
                          </m:r>
                          <m:r>
                            <a:rPr lang="en-US" sz="2900" b="1" i="1">
                              <a:solidFill>
                                <a:srgbClr val="000000"/>
                              </a:solidFill>
                              <a:latin typeface="Cambria Math" panose="02040503050406030204" pitchFamily="18" charset="0"/>
                            </a:rPr>
                            <m:t>.</m:t>
                          </m:r>
                          <m:r>
                            <a:rPr lang="en-US" sz="2900" b="1" i="1">
                              <a:solidFill>
                                <a:srgbClr val="000000"/>
                              </a:solidFill>
                              <a:latin typeface="Cambria Math" panose="02040503050406030204" pitchFamily="18" charset="0"/>
                            </a:rPr>
                            <m:t>𝟐</m:t>
                          </m:r>
                          <m:r>
                            <a:rPr lang="en-US" sz="2900" b="1" i="1">
                              <a:solidFill>
                                <a:srgbClr val="000000"/>
                              </a:solidFill>
                              <a:latin typeface="Cambria Math" panose="02040503050406030204" pitchFamily="18" charset="0"/>
                              <a:ea typeface="Cambria Math" panose="02040503050406030204" pitchFamily="18" charset="0"/>
                            </a:rPr>
                            <m:t>×</m:t>
                          </m:r>
                          <m:sSup>
                            <m:sSupPr>
                              <m:ctrlPr>
                                <a:rPr lang="en-US" sz="2900" b="1" i="1">
                                  <a:solidFill>
                                    <a:srgbClr val="000000"/>
                                  </a:solidFill>
                                  <a:latin typeface="Cambria Math" panose="02040503050406030204" pitchFamily="18" charset="0"/>
                                  <a:ea typeface="Cambria Math" panose="02040503050406030204" pitchFamily="18" charset="0"/>
                                </a:rPr>
                              </m:ctrlPr>
                            </m:sSupPr>
                            <m:e>
                              <m:r>
                                <a:rPr lang="en-US" sz="2900" b="1" i="1">
                                  <a:solidFill>
                                    <a:srgbClr val="000000"/>
                                  </a:solidFill>
                                  <a:latin typeface="Cambria Math" panose="02040503050406030204" pitchFamily="18" charset="0"/>
                                  <a:ea typeface="Cambria Math" panose="02040503050406030204" pitchFamily="18" charset="0"/>
                                </a:rPr>
                                <m:t>𝟏𝟎</m:t>
                              </m:r>
                            </m:e>
                            <m:sup>
                              <m:r>
                                <a:rPr lang="en-US" sz="2900" b="1" i="1" smtClean="0">
                                  <a:solidFill>
                                    <a:srgbClr val="000000"/>
                                  </a:solidFill>
                                  <a:latin typeface="Cambria Math" panose="02040503050406030204" pitchFamily="18" charset="0"/>
                                  <a:ea typeface="Cambria Math" panose="02040503050406030204" pitchFamily="18" charset="0"/>
                                </a:rPr>
                                <m:t>𝟒</m:t>
                              </m:r>
                            </m:sup>
                          </m:sSup>
                          <m:r>
                            <a:rPr lang="en-US" sz="2900" b="1" i="1">
                              <a:solidFill>
                                <a:srgbClr val="000000"/>
                              </a:solidFill>
                              <a:latin typeface="Cambria Math" panose="02040503050406030204" pitchFamily="18" charset="0"/>
                              <a:ea typeface="Cambria Math" panose="02040503050406030204" pitchFamily="18" charset="0"/>
                            </a:rPr>
                            <m:t>𝑵</m:t>
                          </m:r>
                        </m:num>
                        <m:den>
                          <m:r>
                            <a:rPr lang="en-US" sz="2900" i="1">
                              <a:solidFill>
                                <a:srgbClr val="000000"/>
                              </a:solidFill>
                              <a:latin typeface="Cambria Math" panose="02040503050406030204" pitchFamily="18" charset="0"/>
                            </a:rPr>
                            <m:t>0.90</m:t>
                          </m:r>
                          <m:sSup>
                            <m:sSupPr>
                              <m:ctrlPr>
                                <a:rPr lang="en-US" sz="2900" i="1">
                                  <a:solidFill>
                                    <a:srgbClr val="000000"/>
                                  </a:solidFill>
                                  <a:latin typeface="Cambria Math" panose="02040503050406030204" pitchFamily="18" charset="0"/>
                                </a:rPr>
                              </m:ctrlPr>
                            </m:sSupPr>
                            <m:e>
                              <m:r>
                                <a:rPr lang="en-US" sz="2900" i="1">
                                  <a:solidFill>
                                    <a:srgbClr val="000000"/>
                                  </a:solidFill>
                                  <a:latin typeface="Cambria Math" panose="02040503050406030204" pitchFamily="18" charset="0"/>
                                </a:rPr>
                                <m:t>𝑚</m:t>
                              </m:r>
                            </m:e>
                            <m:sup>
                              <m:r>
                                <a:rPr lang="en-US" sz="2900" i="1">
                                  <a:solidFill>
                                    <a:srgbClr val="000000"/>
                                  </a:solidFill>
                                  <a:latin typeface="Cambria Math" panose="02040503050406030204" pitchFamily="18" charset="0"/>
                                </a:rPr>
                                <m:t>2</m:t>
                              </m:r>
                            </m:sup>
                          </m:sSup>
                          <m:r>
                            <m:rPr>
                              <m:nor/>
                            </m:rPr>
                            <a:rPr lang="en-US" sz="2900" dirty="0">
                              <a:solidFill>
                                <a:srgbClr val="000000"/>
                              </a:solidFill>
                            </a:rPr>
                            <m:t>. </m:t>
                          </m:r>
                        </m:den>
                      </m:f>
                      <m:r>
                        <a:rPr lang="en-US" b="0" i="1" smtClean="0">
                          <a:latin typeface="Cambria Math" panose="02040503050406030204" pitchFamily="18" charset="0"/>
                          <a:ea typeface="Cambria Math" panose="02040503050406030204" pitchFamily="18" charset="0"/>
                        </a:rPr>
                        <m:t>×</m:t>
                      </m:r>
                      <m:r>
                        <a:rPr lang="en-US" i="1">
                          <a:solidFill>
                            <a:srgbClr val="000000"/>
                          </a:solidFill>
                          <a:latin typeface="Cambria Math" panose="02040503050406030204" pitchFamily="18" charset="0"/>
                        </a:rPr>
                        <m:t>0.</m:t>
                      </m:r>
                      <m:r>
                        <a:rPr lang="en-US" b="0" i="1" smtClean="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0</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𝑚</m:t>
                          </m:r>
                        </m:e>
                        <m:sup>
                          <m:r>
                            <a:rPr lang="en-US" i="1">
                              <a:solidFill>
                                <a:srgbClr val="000000"/>
                              </a:solidFill>
                              <a:latin typeface="Cambria Math" panose="02040503050406030204" pitchFamily="18" charset="0"/>
                            </a:rPr>
                            <m:t>2</m:t>
                          </m:r>
                        </m:sup>
                      </m:sSup>
                      <m:r>
                        <a:rPr lang="en-US" b="0" i="1" smtClean="0">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𝟐</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𝟕</m:t>
                      </m:r>
                      <m:r>
                        <a:rPr lang="en-US" b="1" i="1">
                          <a:solidFill>
                            <a:srgbClr val="000000"/>
                          </a:solidFill>
                          <a:latin typeface="Cambria Math" panose="02040503050406030204" pitchFamily="18" charset="0"/>
                          <a:ea typeface="Cambria Math" panose="02040503050406030204" pitchFamily="18" charset="0"/>
                        </a:rPr>
                        <m:t>×</m:t>
                      </m:r>
                      <m:sSup>
                        <m:sSupPr>
                          <m:ctrlPr>
                            <a:rPr lang="en-US" b="1" i="1">
                              <a:solidFill>
                                <a:srgbClr val="000000"/>
                              </a:solidFill>
                              <a:latin typeface="Cambria Math" panose="02040503050406030204" pitchFamily="18" charset="0"/>
                              <a:ea typeface="Cambria Math" panose="02040503050406030204" pitchFamily="18" charset="0"/>
                            </a:rPr>
                          </m:ctrlPr>
                        </m:sSupPr>
                        <m:e>
                          <m:r>
                            <a:rPr lang="en-US" b="1" i="1">
                              <a:solidFill>
                                <a:srgbClr val="000000"/>
                              </a:solidFill>
                              <a:latin typeface="Cambria Math" panose="02040503050406030204" pitchFamily="18" charset="0"/>
                              <a:ea typeface="Cambria Math" panose="02040503050406030204" pitchFamily="18" charset="0"/>
                            </a:rPr>
                            <m:t>𝟏𝟎</m:t>
                          </m:r>
                        </m:e>
                        <m:sup>
                          <m:r>
                            <a:rPr lang="en-US" b="1" i="1" smtClean="0">
                              <a:solidFill>
                                <a:srgbClr val="000000"/>
                              </a:solidFill>
                              <a:latin typeface="Cambria Math" panose="02040503050406030204" pitchFamily="18" charset="0"/>
                              <a:ea typeface="Cambria Math" panose="02040503050406030204" pitchFamily="18" charset="0"/>
                            </a:rPr>
                            <m:t>𝟑</m:t>
                          </m:r>
                        </m:sup>
                      </m:sSup>
                      <m:r>
                        <a:rPr lang="en-US" b="1" i="1">
                          <a:solidFill>
                            <a:srgbClr val="000000"/>
                          </a:solidFill>
                          <a:latin typeface="Cambria Math" panose="02040503050406030204" pitchFamily="18" charset="0"/>
                          <a:ea typeface="Cambria Math" panose="02040503050406030204" pitchFamily="18" charset="0"/>
                        </a:rPr>
                        <m:t>𝑵</m:t>
                      </m:r>
                      <m:r>
                        <m:rPr>
                          <m:nor/>
                        </m:rPr>
                        <a:rPr lang="en-US" dirty="0"/>
                        <m:t>.</m:t>
                      </m:r>
                    </m:oMath>
                  </m:oMathPara>
                </a14:m>
                <a:endParaRPr lang="en-US" dirty="0"/>
              </a:p>
              <a:p>
                <a:pPr marL="0" indent="0">
                  <a:buNone/>
                </a:pPr>
                <a:endParaRPr lang="en-US" dirty="0">
                  <a:solidFill>
                    <a:srgbClr val="000000"/>
                  </a:solidFill>
                </a:endParaRP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44583" y="640080"/>
                <a:ext cx="10935789" cy="5314814"/>
              </a:xfrm>
              <a:blipFill>
                <a:blip r:embed="rId2"/>
                <a:stretch>
                  <a:fillRect l="-557" t="-80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116</a:t>
            </a:fld>
            <a:endParaRPr lang="en-US"/>
          </a:p>
        </p:txBody>
      </p:sp>
    </p:spTree>
    <p:extLst>
      <p:ext uri="{BB962C8B-B14F-4D97-AF65-F5344CB8AC3E}">
        <p14:creationId xmlns:p14="http://schemas.microsoft.com/office/powerpoint/2010/main" val="20822305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652"/>
          </a:xfrm>
        </p:spPr>
        <p:txBody>
          <a:bodyPr>
            <a:normAutofit fontScale="90000"/>
          </a:bodyPr>
          <a:lstStyle/>
          <a:p>
            <a:pPr algn="ctr"/>
            <a:r>
              <a:rPr lang="en-US" b="1" dirty="0">
                <a:solidFill>
                  <a:srgbClr val="000000"/>
                </a:solidFill>
                <a:latin typeface="Times New Roman" panose="02020603050405020304" pitchFamily="18" charset="0"/>
              </a:rPr>
              <a:t>3.3.1. Archimedes’ principle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992778"/>
                <a:ext cx="10515600" cy="5184185"/>
              </a:xfrm>
            </p:spPr>
            <p:txBody>
              <a:bodyPr/>
              <a:lstStyle/>
              <a:p>
                <a:r>
                  <a:rPr lang="en-US" dirty="0" smtClean="0">
                    <a:solidFill>
                      <a:srgbClr val="000000"/>
                    </a:solidFill>
                    <a:latin typeface="Times New Roman" panose="02020603050405020304" pitchFamily="18" charset="0"/>
                  </a:rPr>
                  <a:t>Any </a:t>
                </a:r>
                <a:r>
                  <a:rPr lang="en-US" dirty="0">
                    <a:solidFill>
                      <a:srgbClr val="000000"/>
                    </a:solidFill>
                    <a:latin typeface="Times New Roman" panose="02020603050405020304" pitchFamily="18" charset="0"/>
                  </a:rPr>
                  <a:t>object which is partially or totally submerged in a liquid has buoyant force acting on it which pushes the object up.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That </a:t>
                </a:r>
                <a:r>
                  <a:rPr lang="en-US" dirty="0">
                    <a:solidFill>
                      <a:srgbClr val="000000"/>
                    </a:solidFill>
                    <a:latin typeface="Times New Roman" panose="02020603050405020304" pitchFamily="18" charset="0"/>
                  </a:rPr>
                  <a:t>is why a rock appears to weigh less when it is submerged in liquid, or why it is very difficult to push a beach ball under water.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famous Greek mathematician, Archimedes‘ developed a principle which describes this around 250 B.C.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Archimedes</a:t>
                </a:r>
                <a:r>
                  <a:rPr lang="en-US" dirty="0">
                    <a:solidFill>
                      <a:srgbClr val="000000"/>
                    </a:solidFill>
                    <a:latin typeface="Times New Roman" panose="02020603050405020304" pitchFamily="18" charset="0"/>
                  </a:rPr>
                  <a:t>‘ principle can be </a:t>
                </a:r>
                <a:r>
                  <a:rPr lang="en-US" b="1" i="1" dirty="0">
                    <a:solidFill>
                      <a:srgbClr val="0070C0"/>
                    </a:solidFill>
                    <a:latin typeface="Times New Roman" panose="02020603050405020304" pitchFamily="18" charset="0"/>
                  </a:rPr>
                  <a:t>stated as </a:t>
                </a:r>
                <a:endParaRPr lang="en-US" b="1" i="1" dirty="0" smtClean="0">
                  <a:solidFill>
                    <a:srgbClr val="0070C0"/>
                  </a:solidFill>
                  <a:latin typeface="Times New Roman" panose="02020603050405020304" pitchFamily="18" charset="0"/>
                </a:endParaRPr>
              </a:p>
              <a:p>
                <a:pPr marL="0" indent="0" algn="ctr">
                  <a:buNone/>
                </a:pPr>
                <a:r>
                  <a:rPr lang="en-US" b="1" i="1" dirty="0" smtClean="0">
                    <a:solidFill>
                      <a:srgbClr val="0070C0"/>
                    </a:solidFill>
                    <a:latin typeface="Times New Roman" panose="02020603050405020304" pitchFamily="18" charset="0"/>
                  </a:rPr>
                  <a:t>Anybody completely </a:t>
                </a:r>
                <a:r>
                  <a:rPr lang="en-US" b="1" i="1" dirty="0">
                    <a:solidFill>
                      <a:srgbClr val="0070C0"/>
                    </a:solidFill>
                    <a:latin typeface="Times New Roman" panose="02020603050405020304" pitchFamily="18" charset="0"/>
                  </a:rPr>
                  <a:t>or partially submerged in a fluid is buoyed up by a force equal to the weight of the fluid displaced by the body. </a:t>
                </a:r>
                <a:endParaRPr lang="en-US" b="1" i="1" dirty="0" smtClean="0">
                  <a:solidFill>
                    <a:srgbClr val="0070C0"/>
                  </a:solidFill>
                  <a:latin typeface="Times New Roman" panose="02020603050405020304" pitchFamily="18" charset="0"/>
                </a:endParaRPr>
              </a:p>
              <a:p>
                <a:pPr marL="0" indent="0">
                  <a:buNone/>
                </a:pPr>
                <a:endParaRPr lang="en-US" b="1" i="1" dirty="0" smtClean="0">
                  <a:solidFill>
                    <a:srgbClr val="0070C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𝐹</m:t>
                          </m:r>
                        </m:e>
                        <m:sub>
                          <m:r>
                            <a:rPr lang="en-US" b="0" i="1" smtClean="0">
                              <a:solidFill>
                                <a:srgbClr val="FF0000"/>
                              </a:solidFill>
                              <a:latin typeface="Cambria Math" panose="02040503050406030204" pitchFamily="18" charset="0"/>
                            </a:rPr>
                            <m:t>𝑏𝑜𝑢𝑦𝑎𝑛𝑡</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𝑊</m:t>
                          </m:r>
                        </m:e>
                        <m:sub>
                          <m:r>
                            <a:rPr lang="en-US" b="0" i="1" smtClean="0">
                              <a:solidFill>
                                <a:srgbClr val="FF0000"/>
                              </a:solidFill>
                              <a:latin typeface="Cambria Math" panose="02040503050406030204" pitchFamily="18" charset="0"/>
                            </a:rPr>
                            <m:t>𝑓𝑙𝑢𝑖𝑑</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𝜌</m:t>
                          </m:r>
                        </m:e>
                        <m:sub>
                          <m:r>
                            <a:rPr lang="en-US" b="0" i="1" smtClean="0">
                              <a:solidFill>
                                <a:srgbClr val="FF0000"/>
                              </a:solidFill>
                              <a:latin typeface="Cambria Math" panose="02040503050406030204" pitchFamily="18" charset="0"/>
                            </a:rPr>
                            <m:t>𝑓𝑙𝑢𝑖𝑑</m:t>
                          </m:r>
                        </m:sub>
                      </m:s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𝑉</m:t>
                          </m:r>
                        </m:e>
                        <m:sub>
                          <m:r>
                            <a:rPr lang="en-US" b="0" i="1" smtClean="0">
                              <a:solidFill>
                                <a:srgbClr val="FF0000"/>
                              </a:solidFill>
                              <a:latin typeface="Cambria Math" panose="02040503050406030204" pitchFamily="18" charset="0"/>
                            </a:rPr>
                            <m:t>𝑑𝑖𝑠𝑝𝑙𝑎𝑐𝑒𝑑</m:t>
                          </m:r>
                        </m:sub>
                      </m:s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𝑔</m:t>
                          </m:r>
                        </m:e>
                        <m:sub>
                          <m:r>
                            <a:rPr lang="en-US" b="0" i="1" smtClean="0">
                              <a:solidFill>
                                <a:srgbClr val="FF0000"/>
                              </a:solidFill>
                              <a:latin typeface="Cambria Math" panose="02040503050406030204" pitchFamily="18" charset="0"/>
                            </a:rPr>
                            <m:t>𝑓𝑙𝑢𝑖𝑑</m:t>
                          </m:r>
                        </m:sub>
                      </m:sSub>
                      <m:r>
                        <a:rPr lang="en-US" b="0" i="1" smtClean="0">
                          <a:solidFill>
                            <a:srgbClr val="FF0000"/>
                          </a:solidFill>
                          <a:latin typeface="Cambria Math" panose="02040503050406030204" pitchFamily="18" charset="0"/>
                        </a:rPr>
                        <m:t>………..(3.19)</m:t>
                      </m:r>
                    </m:oMath>
                  </m:oMathPara>
                </a14:m>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992778"/>
                <a:ext cx="10515600" cy="5184185"/>
              </a:xfrm>
              <a:blipFill>
                <a:blip r:embed="rId2"/>
                <a:stretch>
                  <a:fillRect l="-1043" t="-2118" r="-98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117</a:t>
            </a:fld>
            <a:endParaRPr lang="en-US"/>
          </a:p>
        </p:txBody>
      </p:sp>
    </p:spTree>
    <p:extLst>
      <p:ext uri="{BB962C8B-B14F-4D97-AF65-F5344CB8AC3E}">
        <p14:creationId xmlns:p14="http://schemas.microsoft.com/office/powerpoint/2010/main" val="299179213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084217"/>
                <a:ext cx="11153503" cy="5092746"/>
              </a:xfrm>
            </p:spPr>
            <p:txBody>
              <a:bodyPr/>
              <a:lstStyle/>
              <a:p>
                <a:r>
                  <a:rPr lang="en-US" dirty="0" smtClean="0">
                    <a:solidFill>
                      <a:srgbClr val="000000"/>
                    </a:solidFill>
                    <a:latin typeface="Times New Roman" panose="02020603050405020304" pitchFamily="18" charset="0"/>
                  </a:rPr>
                  <a:t>Where,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𝐹</m:t>
                        </m:r>
                      </m:e>
                      <m:sub>
                        <m:r>
                          <a:rPr lang="en-US" i="1">
                            <a:solidFill>
                              <a:srgbClr val="FF0000"/>
                            </a:solidFill>
                            <a:latin typeface="Cambria Math" panose="02040503050406030204" pitchFamily="18" charset="0"/>
                          </a:rPr>
                          <m:t>𝑏𝑜𝑢𝑦𝑎𝑛𝑡</m:t>
                        </m:r>
                      </m:sub>
                    </m:sSub>
                  </m:oMath>
                </a14:m>
                <a:r>
                  <a:rPr lang="en-US" dirty="0" smtClean="0">
                    <a:solidFill>
                      <a:srgbClr val="000000"/>
                    </a:solidFill>
                    <a:latin typeface="Times New Roman" panose="02020603050405020304" pitchFamily="18" charset="0"/>
                  </a:rPr>
                  <a:t> is </a:t>
                </a:r>
                <a:r>
                  <a:rPr lang="en-US" dirty="0">
                    <a:solidFill>
                      <a:srgbClr val="000000"/>
                    </a:solidFill>
                    <a:latin typeface="Times New Roman" panose="02020603050405020304" pitchFamily="18" charset="0"/>
                  </a:rPr>
                  <a:t>the magnitude of the buoyant force and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𝑊</m:t>
                        </m:r>
                      </m:e>
                      <m:sub>
                        <m:r>
                          <a:rPr lang="en-US" i="1">
                            <a:solidFill>
                              <a:srgbClr val="FF0000"/>
                            </a:solidFill>
                            <a:latin typeface="Cambria Math" panose="02040503050406030204" pitchFamily="18" charset="0"/>
                          </a:rPr>
                          <m:t>𝑓𝑙𝑢𝑖𝑑</m:t>
                        </m:r>
                      </m:sub>
                    </m:sSub>
                  </m:oMath>
                </a14:m>
                <a:r>
                  <a:rPr lang="en-US" dirty="0" smtClean="0">
                    <a:solidFill>
                      <a:srgbClr val="000000"/>
                    </a:solidFill>
                    <a:latin typeface="Times New Roman" panose="02020603050405020304" pitchFamily="18" charset="0"/>
                  </a:rPr>
                  <a:t> is </a:t>
                </a:r>
                <a:r>
                  <a:rPr lang="en-US" dirty="0">
                    <a:solidFill>
                      <a:srgbClr val="000000"/>
                    </a:solidFill>
                    <a:latin typeface="Times New Roman" panose="02020603050405020304" pitchFamily="18" charset="0"/>
                  </a:rPr>
                  <a:t>the weight of </a:t>
                </a:r>
                <a:r>
                  <a:rPr lang="en-US" dirty="0" smtClean="0">
                    <a:solidFill>
                      <a:srgbClr val="000000"/>
                    </a:solidFill>
                    <a:latin typeface="Times New Roman" panose="02020603050405020304" pitchFamily="18" charset="0"/>
                  </a:rPr>
                  <a:t>the displaced </a:t>
                </a:r>
                <a:r>
                  <a:rPr lang="en-US" dirty="0">
                    <a:solidFill>
                      <a:srgbClr val="000000"/>
                    </a:solidFill>
                    <a:latin typeface="Times New Roman" panose="02020603050405020304" pitchFamily="18" charset="0"/>
                  </a:rPr>
                  <a:t>fluid. </a:t>
                </a:r>
                <a:endParaRPr lang="en-US" dirty="0" smtClean="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reason for this is that the pressure of the fluid is </a:t>
                </a:r>
                <a:r>
                  <a:rPr lang="en-US" dirty="0" smtClean="0">
                    <a:solidFill>
                      <a:srgbClr val="000000"/>
                    </a:solidFill>
                    <a:latin typeface="Times New Roman" panose="02020603050405020304" pitchFamily="18" charset="0"/>
                  </a:rPr>
                  <a:t>dependent on </a:t>
                </a:r>
                <a:r>
                  <a:rPr lang="en-US" dirty="0">
                    <a:solidFill>
                      <a:srgbClr val="000000"/>
                    </a:solidFill>
                    <a:latin typeface="Times New Roman" panose="02020603050405020304" pitchFamily="18" charset="0"/>
                  </a:rPr>
                  <a:t>the depth of the fluid. </a:t>
                </a:r>
                <a:endParaRPr lang="en-US" dirty="0" smtClean="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So </a:t>
                </a:r>
                <a:r>
                  <a:rPr lang="en-US" dirty="0">
                    <a:solidFill>
                      <a:srgbClr val="000000"/>
                    </a:solidFill>
                    <a:latin typeface="Times New Roman" panose="02020603050405020304" pitchFamily="18" charset="0"/>
                  </a:rPr>
                  <a:t>the pressure at the top of an object is less than the pressure at the bottom of the object which creates a net force. </a:t>
                </a:r>
                <a:endParaRPr lang="en-US" dirty="0" smtClean="0">
                  <a:solidFill>
                    <a:srgbClr val="000000"/>
                  </a:solidFill>
                  <a:latin typeface="Times New Roman" panose="020206030504050203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084217"/>
                <a:ext cx="11153503" cy="5092746"/>
              </a:xfrm>
              <a:blipFill>
                <a:blip r:embed="rId2"/>
                <a:stretch>
                  <a:fillRect l="-929" t="-203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118</a:t>
            </a:fld>
            <a:endParaRPr lang="en-US"/>
          </a:p>
        </p:txBody>
      </p:sp>
    </p:spTree>
    <p:extLst>
      <p:ext uri="{BB962C8B-B14F-4D97-AF65-F5344CB8AC3E}">
        <p14:creationId xmlns:p14="http://schemas.microsoft.com/office/powerpoint/2010/main" val="140351782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5218"/>
          </a:xfrm>
        </p:spPr>
        <p:txBody>
          <a:bodyPr/>
          <a:lstStyle/>
          <a:p>
            <a:pPr algn="ctr"/>
            <a:r>
              <a:rPr lang="en-US" b="1" i="1" dirty="0">
                <a:solidFill>
                  <a:prstClr val="black"/>
                </a:solidFill>
                <a:latin typeface="Times New Roman" panose="02020603050405020304" pitchFamily="18" charset="0"/>
                <a:cs typeface="Times New Roman" panose="02020603050405020304" pitchFamily="18" charset="0"/>
              </a:rPr>
              <a:t>Example: </a:t>
            </a:r>
            <a:endParaRPr lang="en-US"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27909"/>
                <a:ext cx="10515600" cy="4949054"/>
              </a:xfrm>
            </p:spPr>
            <p:txBody>
              <a:bodyPr/>
              <a:lstStyle/>
              <a:p>
                <a:pPr marL="514350" lvl="0" indent="-514350">
                  <a:buFont typeface="+mj-lt"/>
                  <a:buAutoNum type="arabicPeriod"/>
                </a:pPr>
                <a:r>
                  <a:rPr lang="en-US" dirty="0" smtClean="0">
                    <a:solidFill>
                      <a:prstClr val="black"/>
                    </a:solidFill>
                    <a:latin typeface="Times New Roman" panose="02020603050405020304" pitchFamily="18" charset="0"/>
                    <a:cs typeface="Times New Roman" panose="02020603050405020304" pitchFamily="18" charset="0"/>
                  </a:rPr>
                  <a:t>A </a:t>
                </a:r>
                <a:r>
                  <a:rPr lang="en-US" dirty="0">
                    <a:solidFill>
                      <a:prstClr val="black"/>
                    </a:solidFill>
                    <a:latin typeface="Times New Roman" panose="02020603050405020304" pitchFamily="18" charset="0"/>
                    <a:cs typeface="Times New Roman" panose="02020603050405020304" pitchFamily="18" charset="0"/>
                  </a:rPr>
                  <a:t>sample of an unknown material </a:t>
                </a:r>
                <a:r>
                  <a:rPr lang="en-US" i="1" dirty="0">
                    <a:solidFill>
                      <a:srgbClr val="FF0000"/>
                    </a:solidFill>
                    <a:latin typeface="Times New Roman" panose="02020603050405020304" pitchFamily="18" charset="0"/>
                    <a:cs typeface="Times New Roman" panose="02020603050405020304" pitchFamily="18" charset="0"/>
                  </a:rPr>
                  <a:t>weighs 300 N </a:t>
                </a:r>
                <a:r>
                  <a:rPr lang="en-US" dirty="0">
                    <a:solidFill>
                      <a:prstClr val="black"/>
                    </a:solidFill>
                    <a:latin typeface="Times New Roman" panose="02020603050405020304" pitchFamily="18" charset="0"/>
                    <a:cs typeface="Times New Roman" panose="02020603050405020304" pitchFamily="18" charset="0"/>
                  </a:rPr>
                  <a:t>in air and </a:t>
                </a:r>
                <a:r>
                  <a:rPr lang="en-US" dirty="0">
                    <a:solidFill>
                      <a:srgbClr val="FF0000"/>
                    </a:solidFill>
                    <a:latin typeface="Times New Roman" panose="02020603050405020304" pitchFamily="18" charset="0"/>
                    <a:cs typeface="Times New Roman" panose="02020603050405020304" pitchFamily="18" charset="0"/>
                  </a:rPr>
                  <a:t>200 N</a:t>
                </a:r>
                <a:r>
                  <a:rPr lang="en-US" dirty="0">
                    <a:solidFill>
                      <a:prstClr val="black"/>
                    </a:solidFill>
                    <a:latin typeface="Times New Roman" panose="02020603050405020304" pitchFamily="18" charset="0"/>
                    <a:cs typeface="Times New Roman" panose="02020603050405020304" pitchFamily="18" charset="0"/>
                  </a:rPr>
                  <a:t> when submerged in an alcohol solution with a density of </a:t>
                </a:r>
                <a14:m>
                  <m:oMath xmlns:m="http://schemas.openxmlformats.org/officeDocument/2006/math">
                    <m:r>
                      <a:rPr lang="en-US" sz="2400" i="1" dirty="0">
                        <a:solidFill>
                          <a:srgbClr val="FF0000"/>
                        </a:solidFill>
                        <a:latin typeface="Cambria Math" panose="02040503050406030204" pitchFamily="18" charset="0"/>
                      </a:rPr>
                      <m:t>0.70</m:t>
                    </m:r>
                    <m:r>
                      <a:rPr lang="en-US" sz="2400" i="1">
                        <a:solidFill>
                          <a:srgbClr val="FF0000"/>
                        </a:solidFill>
                        <a:latin typeface="Cambria Math" panose="02040503050406030204" pitchFamily="18" charset="0"/>
                        <a:ea typeface="Cambria Math" panose="02040503050406030204" pitchFamily="18" charset="0"/>
                      </a:rPr>
                      <m:t>×</m:t>
                    </m:r>
                    <m:sSup>
                      <m:sSupPr>
                        <m:ctrlPr>
                          <a:rPr lang="en-US" sz="2400" i="1">
                            <a:solidFill>
                              <a:srgbClr val="FF0000"/>
                            </a:solidFill>
                            <a:latin typeface="Cambria Math" panose="02040503050406030204" pitchFamily="18" charset="0"/>
                            <a:ea typeface="Cambria Math" panose="02040503050406030204" pitchFamily="18" charset="0"/>
                          </a:rPr>
                        </m:ctrlPr>
                      </m:sSupPr>
                      <m:e>
                        <m:r>
                          <a:rPr lang="en-US" sz="2400" i="1">
                            <a:solidFill>
                              <a:srgbClr val="FF0000"/>
                            </a:solidFill>
                            <a:latin typeface="Cambria Math" panose="02040503050406030204" pitchFamily="18" charset="0"/>
                            <a:ea typeface="Cambria Math" panose="02040503050406030204" pitchFamily="18" charset="0"/>
                          </a:rPr>
                          <m:t>10</m:t>
                        </m:r>
                      </m:e>
                      <m:sup>
                        <m:r>
                          <a:rPr lang="en-US" sz="2400" i="1">
                            <a:solidFill>
                              <a:srgbClr val="FF0000"/>
                            </a:solidFill>
                            <a:latin typeface="Cambria Math" panose="02040503050406030204" pitchFamily="18" charset="0"/>
                            <a:ea typeface="Cambria Math" panose="02040503050406030204" pitchFamily="18" charset="0"/>
                          </a:rPr>
                          <m:t>3</m:t>
                        </m:r>
                      </m:sup>
                    </m:sSup>
                    <m:r>
                      <a:rPr lang="en-US" sz="2400" i="1">
                        <a:solidFill>
                          <a:srgbClr val="FF0000"/>
                        </a:solidFill>
                        <a:latin typeface="Cambria Math" panose="02040503050406030204" pitchFamily="18" charset="0"/>
                        <a:ea typeface="Cambria Math" panose="02040503050406030204" pitchFamily="18" charset="0"/>
                      </a:rPr>
                      <m:t>𝐾𝑔</m:t>
                    </m:r>
                    <m:r>
                      <a:rPr lang="en-US" sz="2400" i="1">
                        <a:solidFill>
                          <a:srgbClr val="FF0000"/>
                        </a:solidFill>
                        <a:latin typeface="Cambria Math" panose="02040503050406030204" pitchFamily="18" charset="0"/>
                        <a:ea typeface="Cambria Math" panose="02040503050406030204" pitchFamily="18" charset="0"/>
                      </a:rPr>
                      <m:t>/</m:t>
                    </m:r>
                    <m:sSup>
                      <m:sSupPr>
                        <m:ctrlPr>
                          <a:rPr lang="en-US" sz="2400" i="1">
                            <a:solidFill>
                              <a:srgbClr val="FF0000"/>
                            </a:solidFill>
                            <a:latin typeface="Cambria Math" panose="02040503050406030204" pitchFamily="18" charset="0"/>
                            <a:ea typeface="Cambria Math" panose="02040503050406030204" pitchFamily="18" charset="0"/>
                          </a:rPr>
                        </m:ctrlPr>
                      </m:sSupPr>
                      <m:e>
                        <m:r>
                          <a:rPr lang="en-US" sz="2400" i="1">
                            <a:solidFill>
                              <a:srgbClr val="FF0000"/>
                            </a:solidFill>
                            <a:latin typeface="Cambria Math" panose="02040503050406030204" pitchFamily="18" charset="0"/>
                            <a:ea typeface="Cambria Math" panose="02040503050406030204" pitchFamily="18" charset="0"/>
                          </a:rPr>
                          <m:t>𝑚</m:t>
                        </m:r>
                      </m:e>
                      <m:sup>
                        <m:r>
                          <a:rPr lang="en-US" sz="2400" i="1">
                            <a:solidFill>
                              <a:srgbClr val="FF0000"/>
                            </a:solidFill>
                            <a:latin typeface="Cambria Math" panose="02040503050406030204" pitchFamily="18" charset="0"/>
                            <a:ea typeface="Cambria Math" panose="02040503050406030204" pitchFamily="18" charset="0"/>
                          </a:rPr>
                          <m:t>3</m:t>
                        </m:r>
                      </m:sup>
                    </m:sSup>
                  </m:oMath>
                </a14:m>
                <a:r>
                  <a:rPr lang="en-US" sz="2400" dirty="0">
                    <a:solidFill>
                      <a:srgbClr val="FF0000"/>
                    </a:solidFill>
                    <a:latin typeface="Times New Roman" panose="02020603050405020304" pitchFamily="18" charset="0"/>
                    <a:cs typeface="Times New Roman" panose="02020603050405020304" pitchFamily="18" charset="0"/>
                  </a:rPr>
                  <a:t>.</a:t>
                </a:r>
                <a:r>
                  <a:rPr lang="en-US" dirty="0">
                    <a:solidFill>
                      <a:prstClr val="black"/>
                    </a:solidFill>
                    <a:latin typeface="Times New Roman" panose="02020603050405020304" pitchFamily="18" charset="0"/>
                    <a:cs typeface="Times New Roman" panose="02020603050405020304" pitchFamily="18" charset="0"/>
                  </a:rPr>
                  <a:t> What is the density of the material</a:t>
                </a:r>
                <a:r>
                  <a:rPr lang="en-US" dirty="0">
                    <a:solidFill>
                      <a:prstClr val="black"/>
                    </a:solidFill>
                  </a:rPr>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27909"/>
                <a:ext cx="10515600" cy="4949054"/>
              </a:xfrm>
              <a:blipFill>
                <a:blip r:embed="rId2"/>
                <a:stretch>
                  <a:fillRect l="-1043" t="-209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119</a:t>
            </a:fld>
            <a:endParaRPr lang="en-US"/>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854926" y="2560320"/>
            <a:ext cx="8003211" cy="3796030"/>
          </a:xfrm>
          <a:prstGeom prst="rect">
            <a:avLst/>
          </a:prstGeom>
        </p:spPr>
      </p:pic>
    </p:spTree>
    <p:extLst>
      <p:ext uri="{BB962C8B-B14F-4D97-AF65-F5344CB8AC3E}">
        <p14:creationId xmlns:p14="http://schemas.microsoft.com/office/powerpoint/2010/main" val="323909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a:bodyPr>
          <a:lstStyle/>
          <a:p>
            <a:pPr algn="ctr"/>
            <a:r>
              <a:rPr lang="en-US" sz="3600" b="1" dirty="0">
                <a:latin typeface="Times New Roman" panose="02020603050405020304" pitchFamily="18" charset="0"/>
                <a:cs typeface="Times New Roman" panose="02020603050405020304" pitchFamily="18" charset="0"/>
              </a:rPr>
              <a:t>Non-Contact Force </a:t>
            </a:r>
            <a:endParaRPr lang="en-US" sz="3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40081" y="1162594"/>
                <a:ext cx="11234056" cy="5394960"/>
              </a:xfrm>
            </p:spPr>
            <p:txBody>
              <a:bodyPr/>
              <a:lstStyle/>
              <a:p>
                <a:r>
                  <a:rPr lang="en-US" dirty="0" smtClean="0"/>
                  <a:t>It is a type of force that does not require a physical contact with the other object. It is further divided into the following types of forces: </a:t>
                </a:r>
              </a:p>
              <a:p>
                <a:pPr marL="514350" indent="-514350">
                  <a:buFont typeface="+mj-lt"/>
                  <a:buAutoNum type="arabicPeriod"/>
                </a:pP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Gravitational force</a:t>
                </a:r>
                <a:r>
                  <a:rPr lang="en-US" i="1" dirty="0" smtClean="0">
                    <a:solidFill>
                      <a:srgbClr val="FF0000"/>
                    </a:solidFill>
                  </a:rPr>
                  <a:t>:-</a:t>
                </a:r>
              </a:p>
              <a:p>
                <a:r>
                  <a:rPr lang="en-US" b="1" i="1" dirty="0" smtClean="0">
                    <a:solidFill>
                      <a:srgbClr val="7030A0"/>
                    </a:solidFill>
                    <a:latin typeface="Times New Roman" panose="02020603050405020304" pitchFamily="18" charset="0"/>
                    <a:cs typeface="Times New Roman" panose="02020603050405020304" pitchFamily="18" charset="0"/>
                  </a:rPr>
                  <a:t>Gravitational </a:t>
                </a:r>
                <a:r>
                  <a:rPr lang="en-US" b="1" i="1" dirty="0">
                    <a:solidFill>
                      <a:srgbClr val="7030A0"/>
                    </a:solidFill>
                    <a:latin typeface="Times New Roman" panose="02020603050405020304" pitchFamily="18" charset="0"/>
                    <a:cs typeface="Times New Roman" panose="02020603050405020304" pitchFamily="18" charset="0"/>
                  </a:rPr>
                  <a:t>force is </a:t>
                </a:r>
                <a:r>
                  <a:rPr lang="en-US" dirty="0"/>
                  <a:t>an attractive force that can be </a:t>
                </a:r>
                <a:r>
                  <a:rPr lang="en-US" i="1" dirty="0">
                    <a:solidFill>
                      <a:srgbClr val="FF0000"/>
                    </a:solidFill>
                    <a:latin typeface="Times New Roman" panose="02020603050405020304" pitchFamily="18" charset="0"/>
                    <a:cs typeface="Times New Roman" panose="02020603050405020304" pitchFamily="18" charset="0"/>
                  </a:rPr>
                  <a:t>defined by Newton‘s law of gravity which states that </a:t>
                </a:r>
                <a:endParaRPr lang="en-US" i="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en-US" dirty="0" smtClean="0"/>
                  <a:t>“</a:t>
                </a:r>
                <a:r>
                  <a:rPr lang="en-US" b="1" dirty="0" smtClean="0">
                    <a:solidFill>
                      <a:srgbClr val="00B0F0"/>
                    </a:solidFill>
                  </a:rPr>
                  <a:t>gravitational </a:t>
                </a:r>
                <a:r>
                  <a:rPr lang="en-US" b="1" dirty="0">
                    <a:solidFill>
                      <a:srgbClr val="00B0F0"/>
                    </a:solidFill>
                  </a:rPr>
                  <a:t>forces between two bodies are directly proportional to the product of their masses and inversely proportional to the square of the distance between </a:t>
                </a:r>
                <a:r>
                  <a:rPr lang="en-US" b="1" dirty="0" smtClean="0">
                    <a:solidFill>
                      <a:srgbClr val="00B0F0"/>
                    </a:solidFill>
                  </a:rPr>
                  <a:t>them</a:t>
                </a:r>
                <a:r>
                  <a:rPr lang="en-US" dirty="0" smtClean="0"/>
                  <a:t>”. </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𝐹</m:t>
                          </m:r>
                        </m:e>
                        <m:sub>
                          <m:r>
                            <a:rPr lang="en-US" b="0" i="1" smtClean="0">
                              <a:solidFill>
                                <a:srgbClr val="FF0000"/>
                              </a:solidFill>
                              <a:latin typeface="Cambria Math" panose="02040503050406030204" pitchFamily="18" charset="0"/>
                            </a:rPr>
                            <m:t>𝑔</m:t>
                          </m:r>
                        </m:sub>
                      </m:sSub>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𝐺</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𝑚</m:t>
                              </m:r>
                            </m:e>
                            <m:sub>
                              <m:r>
                                <a:rPr lang="en-US" b="0" i="1" smtClean="0">
                                  <a:solidFill>
                                    <a:srgbClr val="FF0000"/>
                                  </a:solidFill>
                                  <a:latin typeface="Cambria Math" panose="02040503050406030204" pitchFamily="18" charset="0"/>
                                </a:rPr>
                                <m:t>1</m:t>
                              </m:r>
                            </m:sub>
                          </m:s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𝑚</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 </m:t>
                          </m:r>
                        </m:num>
                        <m:den>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𝑟</m:t>
                              </m:r>
                            </m:e>
                            <m:sup>
                              <m:r>
                                <a:rPr lang="en-US" b="0" i="1" smtClean="0">
                                  <a:solidFill>
                                    <a:srgbClr val="FF0000"/>
                                  </a:solidFill>
                                  <a:latin typeface="Cambria Math" panose="02040503050406030204" pitchFamily="18" charset="0"/>
                                </a:rPr>
                                <m:t>2</m:t>
                              </m:r>
                            </m:sup>
                          </m:sSup>
                        </m:den>
                      </m:f>
                    </m:oMath>
                  </m:oMathPara>
                </a14:m>
                <a:endParaRPr lang="en-US" dirty="0" smtClean="0"/>
              </a:p>
              <a:p>
                <a:r>
                  <a:rPr lang="en-US" dirty="0" smtClean="0"/>
                  <a:t>It </a:t>
                </a:r>
                <a:r>
                  <a:rPr lang="en-US" dirty="0"/>
                  <a:t>is a force exerted by large bodies such as planets and stars. </a:t>
                </a:r>
                <a:endParaRPr lang="en-US" dirty="0" smtClean="0"/>
              </a:p>
              <a:p>
                <a:pPr marL="0" indent="0">
                  <a:buNone/>
                </a:pPr>
                <a:r>
                  <a:rPr lang="en-US" dirty="0"/>
                  <a:t> </a:t>
                </a:r>
                <a:r>
                  <a:rPr lang="en-US" dirty="0" smtClean="0"/>
                  <a:t>   E</a:t>
                </a:r>
                <a:r>
                  <a:rPr lang="en-US" b="1" dirty="0" smtClean="0"/>
                  <a:t>xample</a:t>
                </a:r>
                <a:r>
                  <a:rPr lang="en-US" dirty="0"/>
                  <a:t>: water droplets falling down </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40081" y="1162594"/>
                <a:ext cx="11234056" cy="5394960"/>
              </a:xfrm>
              <a:blipFill>
                <a:blip r:embed="rId2"/>
                <a:stretch>
                  <a:fillRect l="-1031" t="-1921" r="-488" b="-124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8B9202D-07DC-41E8-AD3E-602C33DED839}"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12</a:t>
            </a:fld>
            <a:endParaRPr lang="en-US"/>
          </a:p>
        </p:txBody>
      </p:sp>
    </p:spTree>
    <p:extLst>
      <p:ext uri="{BB962C8B-B14F-4D97-AF65-F5344CB8AC3E}">
        <p14:creationId xmlns:p14="http://schemas.microsoft.com/office/powerpoint/2010/main" val="377358719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652"/>
          </a:xfrm>
        </p:spPr>
        <p:txBody>
          <a:bodyPr>
            <a:normAutofit/>
          </a:bodyPr>
          <a:lstStyle/>
          <a:p>
            <a:pPr algn="ctr"/>
            <a:r>
              <a:rPr lang="en-US" sz="2800" b="1" dirty="0">
                <a:solidFill>
                  <a:srgbClr val="FF0000"/>
                </a:solidFill>
                <a:latin typeface="Times New Roman" panose="02020603050405020304" pitchFamily="18" charset="0"/>
              </a:rPr>
              <a:t>3.4. Moving Fluids and Bernoulli Equations (Fluid Dynamics) </a:t>
            </a:r>
            <a:endParaRPr lang="en-US" sz="2800" dirty="0">
              <a:solidFill>
                <a:srgbClr val="FF0000"/>
              </a:solidFill>
            </a:endParaRPr>
          </a:p>
        </p:txBody>
      </p:sp>
      <p:sp>
        <p:nvSpPr>
          <p:cNvPr id="3" name="Content Placeholder 2"/>
          <p:cNvSpPr>
            <a:spLocks noGrp="1"/>
          </p:cNvSpPr>
          <p:nvPr>
            <p:ph idx="1"/>
          </p:nvPr>
        </p:nvSpPr>
        <p:spPr>
          <a:xfrm>
            <a:off x="640079" y="992778"/>
            <a:ext cx="11011989" cy="5184185"/>
          </a:xfrm>
        </p:spPr>
        <p:txBody>
          <a:bodyPr>
            <a:normAutofit fontScale="85000" lnSpcReduction="20000"/>
          </a:bodyPr>
          <a:lstStyle/>
          <a:p>
            <a:r>
              <a:rPr lang="en-US" dirty="0">
                <a:solidFill>
                  <a:srgbClr val="000000"/>
                </a:solidFill>
                <a:latin typeface="Times New Roman" panose="02020603050405020304" pitchFamily="18" charset="0"/>
              </a:rPr>
              <a:t>Up until this point, we have discussed fluids which are </a:t>
            </a:r>
            <a:r>
              <a:rPr lang="en-US" b="1" i="1" dirty="0">
                <a:solidFill>
                  <a:srgbClr val="000000"/>
                </a:solidFill>
                <a:latin typeface="Times New Roman" panose="02020603050405020304" pitchFamily="18" charset="0"/>
              </a:rPr>
              <a:t>static. That is, they are not in motion.</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We </a:t>
            </a:r>
            <a:r>
              <a:rPr lang="en-US" dirty="0">
                <a:solidFill>
                  <a:srgbClr val="000000"/>
                </a:solidFill>
                <a:latin typeface="Times New Roman" panose="02020603050405020304" pitchFamily="18" charset="0"/>
              </a:rPr>
              <a:t>now turn our attention to</a:t>
            </a:r>
            <a:r>
              <a:rPr lang="en-US" b="1" i="1" dirty="0">
                <a:latin typeface="Times New Roman" panose="02020603050405020304" pitchFamily="18" charset="0"/>
              </a:rPr>
              <a:t> fluids in motion</a:t>
            </a:r>
            <a:r>
              <a:rPr lang="en-US" dirty="0">
                <a:solidFill>
                  <a:srgbClr val="000000"/>
                </a:solidFill>
                <a:latin typeface="Times New Roman" panose="02020603050405020304" pitchFamily="18" charset="0"/>
              </a:rPr>
              <a:t>, or </a:t>
            </a:r>
            <a:r>
              <a:rPr lang="en-US" b="1" dirty="0">
                <a:solidFill>
                  <a:srgbClr val="000000"/>
                </a:solidFill>
                <a:latin typeface="Times New Roman" panose="02020603050405020304" pitchFamily="18" charset="0"/>
              </a:rPr>
              <a:t>hydro dynamics</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There </a:t>
            </a:r>
            <a:r>
              <a:rPr lang="en-US" dirty="0">
                <a:solidFill>
                  <a:srgbClr val="000000"/>
                </a:solidFill>
                <a:latin typeface="Times New Roman" panose="02020603050405020304" pitchFamily="18" charset="0"/>
              </a:rPr>
              <a:t>are many categories of fluids in motion, categorized by whether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fluid flow is steady, or not steady,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compressible </a:t>
            </a:r>
            <a:r>
              <a:rPr lang="en-US" dirty="0">
                <a:solidFill>
                  <a:srgbClr val="000000"/>
                </a:solidFill>
                <a:latin typeface="Times New Roman" panose="02020603050405020304" pitchFamily="18" charset="0"/>
              </a:rPr>
              <a:t>or incompressible,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viscous </a:t>
            </a:r>
            <a:r>
              <a:rPr lang="en-US" dirty="0">
                <a:solidFill>
                  <a:srgbClr val="000000"/>
                </a:solidFill>
                <a:latin typeface="Times New Roman" panose="02020603050405020304" pitchFamily="18" charset="0"/>
              </a:rPr>
              <a:t>or non-viscous.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In </a:t>
            </a:r>
            <a:r>
              <a:rPr lang="en-US" b="1" i="1" dirty="0">
                <a:solidFill>
                  <a:srgbClr val="FF0000"/>
                </a:solidFill>
                <a:latin typeface="Times New Roman" panose="02020603050405020304" pitchFamily="18" charset="0"/>
              </a:rPr>
              <a:t>steady flow, the velocity of the fluid particles at any point is constant </a:t>
            </a:r>
            <a:r>
              <a:rPr lang="en-US" dirty="0">
                <a:solidFill>
                  <a:srgbClr val="000000"/>
                </a:solidFill>
                <a:latin typeface="Times New Roman" panose="02020603050405020304" pitchFamily="18" charset="0"/>
              </a:rPr>
              <a:t>as time goes by. Different parts of the fluid may be flowing at different rates, but the fluid in one location is always flowing at the same rate.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An </a:t>
            </a:r>
            <a:r>
              <a:rPr lang="en-US" dirty="0">
                <a:solidFill>
                  <a:srgbClr val="000000"/>
                </a:solidFill>
                <a:latin typeface="Times New Roman" panose="02020603050405020304" pitchFamily="18" charset="0"/>
              </a:rPr>
              <a:t>in compressible flow is the flow of a fluid which cannot be compressed. Most liquids are nearly incompressible.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A </a:t>
            </a:r>
            <a:r>
              <a:rPr lang="en-US" dirty="0">
                <a:solidFill>
                  <a:srgbClr val="000000"/>
                </a:solidFill>
                <a:latin typeface="Times New Roman" panose="02020603050405020304" pitchFamily="18" charset="0"/>
              </a:rPr>
              <a:t>viscous fluid is one which does not flow easily, like honey, while a non-viscous fluid is one which flows more easily, like water.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We </a:t>
            </a:r>
            <a:r>
              <a:rPr lang="en-US" dirty="0">
                <a:solidFill>
                  <a:srgbClr val="000000"/>
                </a:solidFill>
                <a:latin typeface="Times New Roman" panose="02020603050405020304" pitchFamily="18" charset="0"/>
              </a:rPr>
              <a:t>will mostly be concerned with the steady flow of in compressible, non-viscous fluids. </a:t>
            </a:r>
            <a:endParaRPr lang="en-US" dirty="0" smtClean="0">
              <a:solidFill>
                <a:srgbClr val="000000"/>
              </a:solidFill>
              <a:latin typeface="Times New Roman" panose="02020603050405020304" pitchFamily="18" charset="0"/>
            </a:endParaRPr>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120</a:t>
            </a:fld>
            <a:endParaRPr lang="en-US"/>
          </a:p>
        </p:txBody>
      </p:sp>
    </p:spTree>
    <p:extLst>
      <p:ext uri="{BB962C8B-B14F-4D97-AF65-F5344CB8AC3E}">
        <p14:creationId xmlns:p14="http://schemas.microsoft.com/office/powerpoint/2010/main" val="4964996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5394"/>
            <a:ext cx="10515600" cy="5650956"/>
          </a:xfrm>
        </p:spPr>
        <p:txBody>
          <a:bodyPr/>
          <a:lstStyle/>
          <a:p>
            <a:pPr lvl="0"/>
            <a:r>
              <a:rPr lang="en-US" sz="2400" dirty="0">
                <a:solidFill>
                  <a:srgbClr val="000000"/>
                </a:solidFill>
                <a:latin typeface="Times New Roman" panose="02020603050405020304" pitchFamily="18" charset="0"/>
              </a:rPr>
              <a:t>If </a:t>
            </a:r>
            <a:r>
              <a:rPr lang="en-US" sz="2400" i="1" dirty="0">
                <a:solidFill>
                  <a:srgbClr val="FF0000"/>
                </a:solidFill>
                <a:latin typeface="Times New Roman" panose="02020603050405020304" pitchFamily="18" charset="0"/>
              </a:rPr>
              <a:t>the flow is steady</a:t>
            </a:r>
            <a:r>
              <a:rPr lang="en-US" sz="2400" dirty="0">
                <a:solidFill>
                  <a:srgbClr val="000000"/>
                </a:solidFill>
                <a:latin typeface="Times New Roman" panose="02020603050405020304" pitchFamily="18" charset="0"/>
              </a:rPr>
              <a:t>, then the velocity of the fluid particles at any point is a constant with time. The various layers of the fluid slide smoothly past each other. This is called </a:t>
            </a:r>
            <a:r>
              <a:rPr lang="en-US" sz="2400" b="1" i="1" dirty="0">
                <a:solidFill>
                  <a:srgbClr val="FF0000"/>
                </a:solidFill>
                <a:latin typeface="Times New Roman" panose="02020603050405020304" pitchFamily="18" charset="0"/>
              </a:rPr>
              <a:t>streamline or laminar flow</a:t>
            </a:r>
            <a:r>
              <a:rPr lang="en-US" sz="2400" dirty="0">
                <a:solidFill>
                  <a:srgbClr val="000000"/>
                </a:solidFill>
                <a:latin typeface="Times New Roman" panose="02020603050405020304" pitchFamily="18" charset="0"/>
              </a:rPr>
              <a:t>. It assumes that as each particle in the fluid passes a certain point it follows the same path as the particles that preceded it. There is no loss of energy due to internal friction in the fluid, which is the fluid, is assumed to travel smoothly in regular layers; the velocity and pressure remain constant at every point in the fluid. </a:t>
            </a:r>
            <a:endParaRPr lang="en-US" sz="2400" dirty="0" smtClean="0">
              <a:solidFill>
                <a:srgbClr val="000000"/>
              </a:solidFill>
              <a:latin typeface="Times New Roman" panose="02020603050405020304" pitchFamily="18" charset="0"/>
            </a:endParaRPr>
          </a:p>
          <a:p>
            <a:pPr marL="0" lvl="0" indent="0">
              <a:buNone/>
            </a:pPr>
            <a:endParaRPr lang="en-US" sz="2400" dirty="0" smtClean="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Above some certain velocity, the flow is not smooth and becomes turbulent. Illustrations of turbulent and laminar flow are shown in Figure 3.5. Turbulent flow is the irregular movement of particles in a fluid and results in loss of energy due to internal friction between neighboring layers of the fluid, called viscosity. There is disruption to the layers of fluid; the speed of the fluid at any point is continuously changing both in magnitude and direction. </a:t>
            </a:r>
          </a:p>
          <a:p>
            <a:pPr marL="0" lvl="0" indent="0">
              <a:buNone/>
            </a:pPr>
            <a:endParaRPr lang="en-US" sz="1800" dirty="0">
              <a:solidFill>
                <a:srgbClr val="000000"/>
              </a:solidFill>
              <a:latin typeface="Times New Roman" panose="02020603050405020304" pitchFamily="18" charset="0"/>
            </a:endParaRPr>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121</a:t>
            </a:fld>
            <a:endParaRPr lang="en-US"/>
          </a:p>
        </p:txBody>
      </p:sp>
    </p:spTree>
    <p:extLst>
      <p:ext uri="{BB962C8B-B14F-4D97-AF65-F5344CB8AC3E}">
        <p14:creationId xmlns:p14="http://schemas.microsoft.com/office/powerpoint/2010/main" val="10670105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06" y="705394"/>
            <a:ext cx="10687594" cy="5471569"/>
          </a:xfrm>
        </p:spPr>
        <p:txBody>
          <a:bodyPr>
            <a:normAutofit fontScale="92500" lnSpcReduction="10000"/>
          </a:bodyPr>
          <a:lstStyle/>
          <a:p>
            <a:pPr lvl="0"/>
            <a:r>
              <a:rPr lang="en-US" sz="3600" b="1" dirty="0" smtClean="0">
                <a:solidFill>
                  <a:srgbClr val="000000"/>
                </a:solidFill>
                <a:latin typeface="Times New Roman" panose="02020603050405020304" pitchFamily="18" charset="0"/>
              </a:rPr>
              <a:t>Factors </a:t>
            </a:r>
            <a:r>
              <a:rPr lang="en-US" sz="3600" b="1" dirty="0">
                <a:solidFill>
                  <a:srgbClr val="000000"/>
                </a:solidFill>
                <a:latin typeface="Times New Roman" panose="02020603050405020304" pitchFamily="18" charset="0"/>
              </a:rPr>
              <a:t>affecting laminar flow </a:t>
            </a:r>
            <a:r>
              <a:rPr lang="en-US" sz="3600" dirty="0" smtClean="0">
                <a:solidFill>
                  <a:srgbClr val="000000"/>
                </a:solidFill>
                <a:latin typeface="Times New Roman" panose="02020603050405020304" pitchFamily="18" charset="0"/>
              </a:rPr>
              <a:t>are </a:t>
            </a:r>
          </a:p>
          <a:p>
            <a:pPr lvl="1"/>
            <a:r>
              <a:rPr lang="en-US" sz="2800" dirty="0" smtClean="0">
                <a:solidFill>
                  <a:srgbClr val="000000"/>
                </a:solidFill>
                <a:latin typeface="Times New Roman" panose="02020603050405020304" pitchFamily="18" charset="0"/>
              </a:rPr>
              <a:t>density</a:t>
            </a:r>
            <a:r>
              <a:rPr lang="en-US" sz="2800" dirty="0">
                <a:solidFill>
                  <a:srgbClr val="000000"/>
                </a:solidFill>
                <a:latin typeface="Times New Roman" panose="02020603050405020304" pitchFamily="18" charset="0"/>
              </a:rPr>
              <a:t>, </a:t>
            </a:r>
            <a:endParaRPr lang="en-US" sz="2800" dirty="0" smtClean="0">
              <a:solidFill>
                <a:srgbClr val="000000"/>
              </a:solidFill>
              <a:latin typeface="Times New Roman" panose="02020603050405020304" pitchFamily="18" charset="0"/>
            </a:endParaRPr>
          </a:p>
          <a:p>
            <a:pPr lvl="1"/>
            <a:r>
              <a:rPr lang="en-US" sz="2800" dirty="0" smtClean="0">
                <a:solidFill>
                  <a:srgbClr val="000000"/>
                </a:solidFill>
                <a:latin typeface="Times New Roman" panose="02020603050405020304" pitchFamily="18" charset="0"/>
              </a:rPr>
              <a:t>compressibility</a:t>
            </a:r>
            <a:r>
              <a:rPr lang="en-US" sz="2800" dirty="0">
                <a:solidFill>
                  <a:srgbClr val="000000"/>
                </a:solidFill>
                <a:latin typeface="Times New Roman" panose="02020603050405020304" pitchFamily="18" charset="0"/>
              </a:rPr>
              <a:t>, </a:t>
            </a:r>
            <a:endParaRPr lang="en-US" sz="2800" dirty="0" smtClean="0">
              <a:solidFill>
                <a:srgbClr val="000000"/>
              </a:solidFill>
              <a:latin typeface="Times New Roman" panose="02020603050405020304" pitchFamily="18" charset="0"/>
            </a:endParaRPr>
          </a:p>
          <a:p>
            <a:pPr lvl="1"/>
            <a:r>
              <a:rPr lang="en-US" sz="2800" dirty="0" smtClean="0">
                <a:solidFill>
                  <a:srgbClr val="000000"/>
                </a:solidFill>
                <a:latin typeface="Times New Roman" panose="02020603050405020304" pitchFamily="18" charset="0"/>
              </a:rPr>
              <a:t>temperature </a:t>
            </a:r>
            <a:r>
              <a:rPr lang="en-US" sz="2800" dirty="0">
                <a:solidFill>
                  <a:srgbClr val="000000"/>
                </a:solidFill>
                <a:latin typeface="Times New Roman" panose="02020603050405020304" pitchFamily="18" charset="0"/>
              </a:rPr>
              <a:t>and </a:t>
            </a:r>
            <a:endParaRPr lang="en-US" sz="2800" dirty="0" smtClean="0">
              <a:solidFill>
                <a:srgbClr val="000000"/>
              </a:solidFill>
              <a:latin typeface="Times New Roman" panose="02020603050405020304" pitchFamily="18" charset="0"/>
            </a:endParaRPr>
          </a:p>
          <a:p>
            <a:pPr lvl="1"/>
            <a:r>
              <a:rPr lang="en-US" sz="2800" dirty="0" smtClean="0">
                <a:solidFill>
                  <a:srgbClr val="000000"/>
                </a:solidFill>
                <a:latin typeface="Times New Roman" panose="02020603050405020304" pitchFamily="18" charset="0"/>
              </a:rPr>
              <a:t>viscosity </a:t>
            </a:r>
            <a:r>
              <a:rPr lang="en-US" sz="2800" dirty="0">
                <a:solidFill>
                  <a:srgbClr val="000000"/>
                </a:solidFill>
                <a:latin typeface="Times New Roman" panose="02020603050405020304" pitchFamily="18" charset="0"/>
              </a:rPr>
              <a:t>of the fluid. </a:t>
            </a:r>
            <a:endParaRPr lang="en-US" sz="2800" dirty="0" smtClean="0">
              <a:solidFill>
                <a:srgbClr val="000000"/>
              </a:solidFill>
              <a:latin typeface="Times New Roman" panose="02020603050405020304" pitchFamily="18" charset="0"/>
            </a:endParaRPr>
          </a:p>
          <a:p>
            <a:r>
              <a:rPr lang="en-US" sz="3600" dirty="0" smtClean="0">
                <a:solidFill>
                  <a:srgbClr val="000000"/>
                </a:solidFill>
                <a:latin typeface="Times New Roman" panose="02020603050405020304" pitchFamily="18" charset="0"/>
              </a:rPr>
              <a:t>Assumptions </a:t>
            </a:r>
            <a:r>
              <a:rPr lang="en-US" sz="3600" dirty="0">
                <a:solidFill>
                  <a:srgbClr val="000000"/>
                </a:solidFill>
                <a:latin typeface="Times New Roman" panose="02020603050405020304" pitchFamily="18" charset="0"/>
              </a:rPr>
              <a:t>made in the ideal fluid flow to understand the complex motions of real fluids: </a:t>
            </a:r>
            <a:r>
              <a:rPr lang="en-US" sz="3600" dirty="0" smtClean="0">
                <a:solidFill>
                  <a:srgbClr val="000000"/>
                </a:solidFill>
                <a:latin typeface="Wingdings" panose="05000000000000000000" pitchFamily="2" charset="2"/>
              </a:rPr>
              <a:t> </a:t>
            </a:r>
          </a:p>
          <a:p>
            <a:pPr lvl="1"/>
            <a:r>
              <a:rPr lang="en-US" sz="2800" dirty="0" smtClean="0">
                <a:solidFill>
                  <a:srgbClr val="000000"/>
                </a:solidFill>
                <a:latin typeface="Times New Roman" panose="02020603050405020304" pitchFamily="18" charset="0"/>
              </a:rPr>
              <a:t>The </a:t>
            </a:r>
            <a:r>
              <a:rPr lang="en-US" sz="2800" dirty="0">
                <a:solidFill>
                  <a:srgbClr val="000000"/>
                </a:solidFill>
                <a:latin typeface="Times New Roman" panose="02020603050405020304" pitchFamily="18" charset="0"/>
              </a:rPr>
              <a:t>fluid is non-viscous, </a:t>
            </a:r>
            <a:r>
              <a:rPr lang="en-US" sz="2800" dirty="0" err="1">
                <a:solidFill>
                  <a:srgbClr val="000000"/>
                </a:solidFill>
                <a:latin typeface="Times New Roman" panose="02020603050405020304" pitchFamily="18" charset="0"/>
              </a:rPr>
              <a:t>i.e</a:t>
            </a:r>
            <a:r>
              <a:rPr lang="en-US" sz="2800" dirty="0">
                <a:solidFill>
                  <a:srgbClr val="000000"/>
                </a:solidFill>
                <a:latin typeface="Times New Roman" panose="02020603050405020304" pitchFamily="18" charset="0"/>
              </a:rPr>
              <a:t> there is no internal friction between adjacent layers. </a:t>
            </a:r>
            <a:endParaRPr lang="en-US" sz="2800" dirty="0">
              <a:solidFill>
                <a:srgbClr val="000000"/>
              </a:solidFill>
              <a:latin typeface="Wingdings" panose="05000000000000000000" pitchFamily="2" charset="2"/>
            </a:endParaRPr>
          </a:p>
          <a:p>
            <a:pPr lvl="1"/>
            <a:r>
              <a:rPr lang="en-US" sz="2800" dirty="0" smtClean="0">
                <a:solidFill>
                  <a:srgbClr val="000000"/>
                </a:solidFill>
                <a:latin typeface="Times New Roman" panose="02020603050405020304" pitchFamily="18" charset="0"/>
              </a:rPr>
              <a:t>The </a:t>
            </a:r>
            <a:r>
              <a:rPr lang="en-US" sz="2800" dirty="0">
                <a:solidFill>
                  <a:srgbClr val="000000"/>
                </a:solidFill>
                <a:latin typeface="Times New Roman" panose="02020603050405020304" pitchFamily="18" charset="0"/>
              </a:rPr>
              <a:t>flow is steady; the velocity of the fluid at each point remains constant. </a:t>
            </a:r>
            <a:endParaRPr lang="en-US" sz="2800" dirty="0">
              <a:solidFill>
                <a:srgbClr val="000000"/>
              </a:solidFill>
              <a:latin typeface="Wingdings" panose="05000000000000000000" pitchFamily="2" charset="2"/>
            </a:endParaRPr>
          </a:p>
          <a:p>
            <a:pPr lvl="1"/>
            <a:r>
              <a:rPr lang="en-US" sz="2800" dirty="0" smtClean="0">
                <a:solidFill>
                  <a:srgbClr val="000000"/>
                </a:solidFill>
                <a:latin typeface="Times New Roman" panose="02020603050405020304" pitchFamily="18" charset="0"/>
              </a:rPr>
              <a:t>The </a:t>
            </a:r>
            <a:r>
              <a:rPr lang="en-US" sz="2800" dirty="0">
                <a:solidFill>
                  <a:srgbClr val="000000"/>
                </a:solidFill>
                <a:latin typeface="Times New Roman" panose="02020603050405020304" pitchFamily="18" charset="0"/>
              </a:rPr>
              <a:t>fluid is incompressible; density of the fluid is constant. </a:t>
            </a:r>
            <a:endParaRPr lang="en-US" sz="2800" dirty="0">
              <a:solidFill>
                <a:srgbClr val="000000"/>
              </a:solidFill>
              <a:latin typeface="Wingdings" panose="05000000000000000000" pitchFamily="2" charset="2"/>
            </a:endParaRPr>
          </a:p>
          <a:p>
            <a:pPr lvl="1"/>
            <a:r>
              <a:rPr lang="en-US" sz="2800" dirty="0" smtClean="0">
                <a:solidFill>
                  <a:srgbClr val="000000"/>
                </a:solidFill>
                <a:latin typeface="Times New Roman" panose="02020603050405020304" pitchFamily="18" charset="0"/>
              </a:rPr>
              <a:t>The </a:t>
            </a:r>
            <a:r>
              <a:rPr lang="en-US" sz="2800" dirty="0">
                <a:solidFill>
                  <a:srgbClr val="000000"/>
                </a:solidFill>
                <a:latin typeface="Times New Roman" panose="02020603050405020304" pitchFamily="18" charset="0"/>
              </a:rPr>
              <a:t>flow is </a:t>
            </a:r>
            <a:r>
              <a:rPr lang="en-US" sz="2800" dirty="0" err="1">
                <a:solidFill>
                  <a:srgbClr val="000000"/>
                </a:solidFill>
                <a:latin typeface="Times New Roman" panose="02020603050405020304" pitchFamily="18" charset="0"/>
              </a:rPr>
              <a:t>irrotational</a:t>
            </a:r>
            <a:r>
              <a:rPr lang="en-US" sz="2800" dirty="0">
                <a:solidFill>
                  <a:srgbClr val="000000"/>
                </a:solidFill>
                <a:latin typeface="Times New Roman" panose="02020603050405020304" pitchFamily="18" charset="0"/>
              </a:rPr>
              <a:t>; the fluid has no angular momentum about any point. </a:t>
            </a:r>
            <a:endParaRPr lang="en-US" sz="2800" dirty="0">
              <a:solidFill>
                <a:prstClr val="black"/>
              </a:solidFill>
            </a:endParaRPr>
          </a:p>
          <a:p>
            <a:endParaRPr lang="en-US" dirty="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122</a:t>
            </a:fld>
            <a:endParaRPr lang="en-US"/>
          </a:p>
        </p:txBody>
      </p:sp>
    </p:spTree>
    <p:extLst>
      <p:ext uri="{BB962C8B-B14F-4D97-AF65-F5344CB8AC3E}">
        <p14:creationId xmlns:p14="http://schemas.microsoft.com/office/powerpoint/2010/main" val="357149683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1344"/>
          </a:xfrm>
        </p:spPr>
        <p:txBody>
          <a:bodyPr/>
          <a:lstStyle/>
          <a:p>
            <a:pPr algn="ctr"/>
            <a:r>
              <a:rPr lang="en-US" b="1" i="1" dirty="0">
                <a:solidFill>
                  <a:srgbClr val="FF0000"/>
                </a:solidFill>
                <a:latin typeface="Times New Roman" panose="02020603050405020304" pitchFamily="18" charset="0"/>
              </a:rPr>
              <a:t>Equation of Continuity </a:t>
            </a:r>
            <a:endParaRPr lang="en-US" i="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36470"/>
                <a:ext cx="10515600" cy="5040493"/>
              </a:xfrm>
            </p:spPr>
            <p:txBody>
              <a:bodyPr/>
              <a:lstStyle/>
              <a:p>
                <a:r>
                  <a:rPr lang="en-US" dirty="0" smtClean="0">
                    <a:solidFill>
                      <a:srgbClr val="000000"/>
                    </a:solidFill>
                    <a:latin typeface="Times New Roman" panose="02020603050405020304" pitchFamily="18" charset="0"/>
                  </a:rPr>
                  <a:t>Equation </a:t>
                </a:r>
                <a:r>
                  <a:rPr lang="en-US" dirty="0">
                    <a:solidFill>
                      <a:srgbClr val="000000"/>
                    </a:solidFill>
                    <a:latin typeface="Times New Roman" panose="02020603050405020304" pitchFamily="18" charset="0"/>
                  </a:rPr>
                  <a:t>of continuity </a:t>
                </a:r>
                <a:r>
                  <a:rPr lang="en-US" b="1" i="1" dirty="0">
                    <a:solidFill>
                      <a:srgbClr val="000000"/>
                    </a:solidFill>
                    <a:latin typeface="Times New Roman" panose="02020603050405020304" pitchFamily="18" charset="0"/>
                  </a:rPr>
                  <a:t>expresses conservation of mass for an incompressible fluid flowing in a tube</a:t>
                </a:r>
                <a:r>
                  <a:rPr lang="en-US" dirty="0">
                    <a:solidFill>
                      <a:srgbClr val="000000"/>
                    </a:solidFill>
                    <a:latin typeface="Times New Roman" panose="02020603050405020304" pitchFamily="18" charset="0"/>
                  </a:rPr>
                  <a:t>. It </a:t>
                </a:r>
                <a:r>
                  <a:rPr lang="en-US" dirty="0" smtClean="0">
                    <a:solidFill>
                      <a:srgbClr val="000000"/>
                    </a:solidFill>
                    <a:latin typeface="Times New Roman" panose="02020603050405020304" pitchFamily="18" charset="0"/>
                  </a:rPr>
                  <a:t>says: </a:t>
                </a:r>
              </a:p>
              <a:p>
                <a:pPr marL="0" indent="0" algn="ctr">
                  <a:buNone/>
                </a:pPr>
                <a:r>
                  <a:rPr lang="en-US" dirty="0" smtClean="0">
                    <a:solidFill>
                      <a:srgbClr val="00B0F0"/>
                    </a:solidFill>
                    <a:latin typeface="Times New Roman" panose="02020603050405020304" pitchFamily="18" charset="0"/>
                  </a:rPr>
                  <a:t>“</a:t>
                </a:r>
                <a:r>
                  <a:rPr lang="en-US" b="1" i="1" dirty="0" smtClean="0">
                    <a:solidFill>
                      <a:srgbClr val="00B0F0"/>
                    </a:solidFill>
                    <a:latin typeface="Times New Roman" panose="02020603050405020304" pitchFamily="18" charset="0"/>
                  </a:rPr>
                  <a:t>the </a:t>
                </a:r>
                <a:r>
                  <a:rPr lang="en-US" b="1" i="1" dirty="0">
                    <a:solidFill>
                      <a:srgbClr val="00B0F0"/>
                    </a:solidFill>
                    <a:latin typeface="Times New Roman" panose="02020603050405020304" pitchFamily="18" charset="0"/>
                  </a:rPr>
                  <a:t>amount (either mass or volume) of fluid flowing through a cross section of the tube in a given time interval must be the same for all cross </a:t>
                </a:r>
                <a:r>
                  <a:rPr lang="en-US" b="1" i="1" dirty="0" smtClean="0">
                    <a:solidFill>
                      <a:srgbClr val="00B0F0"/>
                    </a:solidFill>
                    <a:latin typeface="Times New Roman" panose="02020603050405020304" pitchFamily="18" charset="0"/>
                  </a:rPr>
                  <a:t>sections</a:t>
                </a:r>
                <a:r>
                  <a:rPr lang="en-US" dirty="0" smtClean="0">
                    <a:solidFill>
                      <a:srgbClr val="00B0F0"/>
                    </a:solidFill>
                    <a:latin typeface="Times New Roman" panose="02020603050405020304" pitchFamily="18" charset="0"/>
                  </a:rPr>
                  <a:t>”, </a:t>
                </a:r>
              </a:p>
              <a:p>
                <a:pPr marL="0" indent="0" algn="ctr">
                  <a:buNone/>
                </a:pPr>
                <a:r>
                  <a:rPr lang="en-US" dirty="0" smtClean="0">
                    <a:solidFill>
                      <a:srgbClr val="000000"/>
                    </a:solidFill>
                    <a:latin typeface="Times New Roman" panose="02020603050405020304" pitchFamily="18" charset="0"/>
                  </a:rPr>
                  <a:t>Or</a:t>
                </a:r>
              </a:p>
              <a:p>
                <a:pPr marL="0" indent="0" algn="ctr">
                  <a:buNone/>
                </a:pPr>
                <a:r>
                  <a:rPr lang="en-US" dirty="0" smtClean="0">
                    <a:solidFill>
                      <a:srgbClr val="C00000"/>
                    </a:solidFill>
                    <a:latin typeface="Times New Roman" panose="02020603050405020304" pitchFamily="18" charset="0"/>
                  </a:rPr>
                  <a:t>“</a:t>
                </a:r>
                <a:r>
                  <a:rPr lang="en-US" b="1" i="1" dirty="0" smtClean="0">
                    <a:solidFill>
                      <a:srgbClr val="C00000"/>
                    </a:solidFill>
                    <a:latin typeface="Times New Roman" panose="02020603050405020304" pitchFamily="18" charset="0"/>
                  </a:rPr>
                  <a:t>the </a:t>
                </a:r>
                <a:r>
                  <a:rPr lang="en-US" b="1" i="1" dirty="0">
                    <a:solidFill>
                      <a:srgbClr val="C00000"/>
                    </a:solidFill>
                    <a:latin typeface="Times New Roman" panose="02020603050405020304" pitchFamily="18" charset="0"/>
                  </a:rPr>
                  <a:t>product of the area and the fluid speed at all points along a tube is constant for an </a:t>
                </a:r>
                <a:r>
                  <a:rPr lang="en-US" b="1" i="1" dirty="0" smtClean="0">
                    <a:solidFill>
                      <a:srgbClr val="C00000"/>
                    </a:solidFill>
                    <a:latin typeface="Times New Roman" panose="02020603050405020304" pitchFamily="18" charset="0"/>
                  </a:rPr>
                  <a:t>incompressible </a:t>
                </a:r>
                <a:r>
                  <a:rPr lang="en-US" b="1" i="1" dirty="0">
                    <a:solidFill>
                      <a:srgbClr val="C00000"/>
                    </a:solidFill>
                    <a:latin typeface="Times New Roman" panose="02020603050405020304" pitchFamily="18" charset="0"/>
                  </a:rPr>
                  <a:t>fluid” </a:t>
                </a:r>
                <a:endParaRPr lang="en-US" b="1" i="1" dirty="0" smtClean="0">
                  <a:solidFill>
                    <a:srgbClr val="C00000"/>
                  </a:solidFill>
                  <a:latin typeface="Times New Roman" panose="02020603050405020304" pitchFamily="18" charset="0"/>
                </a:endParaRPr>
              </a:p>
              <a:p>
                <a:pPr marL="0" indent="0" algn="ctr">
                  <a:buNone/>
                </a:pPr>
                <a:endParaRPr lang="en-US" b="1" i="1" dirty="0" smtClean="0">
                  <a:solidFill>
                    <a:srgbClr val="C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𝑨𝒗</m:t>
                      </m:r>
                      <m:r>
                        <a:rPr lang="en-US" b="1" i="1" smtClean="0">
                          <a:solidFill>
                            <a:schemeClr val="tx1"/>
                          </a:solidFill>
                          <a:latin typeface="Cambria Math" panose="02040503050406030204" pitchFamily="18" charset="0"/>
                        </a:rPr>
                        <m:t>=</m:t>
                      </m:r>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𝑨</m:t>
                          </m:r>
                        </m:e>
                        <m:sub>
                          <m:r>
                            <a:rPr lang="en-US" b="1" i="1" smtClean="0">
                              <a:solidFill>
                                <a:schemeClr val="tx1"/>
                              </a:solidFill>
                              <a:latin typeface="Cambria Math" panose="02040503050406030204" pitchFamily="18" charset="0"/>
                            </a:rPr>
                            <m:t>𝟏</m:t>
                          </m:r>
                        </m:sub>
                      </m:sSub>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𝒗</m:t>
                          </m:r>
                        </m:e>
                        <m:sub>
                          <m:r>
                            <a:rPr lang="en-US" b="1" i="1" smtClean="0">
                              <a:solidFill>
                                <a:schemeClr val="tx1"/>
                              </a:solidFill>
                              <a:latin typeface="Cambria Math" panose="02040503050406030204" pitchFamily="18" charset="0"/>
                            </a:rPr>
                            <m:t>𝟏</m:t>
                          </m:r>
                        </m:sub>
                      </m:sSub>
                      <m:r>
                        <a:rPr lang="en-US" b="1" i="1" smtClean="0">
                          <a:solidFill>
                            <a:schemeClr val="tx1"/>
                          </a:solidFill>
                          <a:latin typeface="Cambria Math" panose="02040503050406030204" pitchFamily="18" charset="0"/>
                        </a:rPr>
                        <m:t>=</m:t>
                      </m:r>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𝑨</m:t>
                          </m:r>
                        </m:e>
                        <m:sub>
                          <m:r>
                            <a:rPr lang="en-US" b="1" i="1" smtClean="0">
                              <a:solidFill>
                                <a:schemeClr val="tx1"/>
                              </a:solidFill>
                              <a:latin typeface="Cambria Math" panose="02040503050406030204" pitchFamily="18" charset="0"/>
                            </a:rPr>
                            <m:t>𝟐</m:t>
                          </m:r>
                        </m:sub>
                      </m:sSub>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𝒗</m:t>
                          </m:r>
                        </m:e>
                        <m:sub>
                          <m:r>
                            <a:rPr lang="en-US" b="1" i="1" smtClean="0">
                              <a:solidFill>
                                <a:schemeClr val="tx1"/>
                              </a:solidFill>
                              <a:latin typeface="Cambria Math" panose="02040503050406030204" pitchFamily="18" charset="0"/>
                            </a:rPr>
                            <m:t>𝟐</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𝟑</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𝟐𝟎</m:t>
                      </m:r>
                      <m:r>
                        <a:rPr lang="en-US" b="1" i="1" smtClean="0">
                          <a:solidFill>
                            <a:schemeClr val="tx1"/>
                          </a:solidFill>
                          <a:latin typeface="Cambria Math" panose="02040503050406030204" pitchFamily="18" charset="0"/>
                        </a:rPr>
                        <m:t>)</m:t>
                      </m:r>
                    </m:oMath>
                  </m:oMathPara>
                </a14:m>
                <a:endParaRPr lang="en-US" b="1"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36470"/>
                <a:ext cx="10515600" cy="5040493"/>
              </a:xfrm>
              <a:blipFill>
                <a:blip r:embed="rId2"/>
                <a:stretch>
                  <a:fillRect l="-1043" t="-2056" r="-92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123</a:t>
            </a:fld>
            <a:endParaRPr lang="en-US"/>
          </a:p>
        </p:txBody>
      </p:sp>
    </p:spTree>
    <p:extLst>
      <p:ext uri="{BB962C8B-B14F-4D97-AF65-F5344CB8AC3E}">
        <p14:creationId xmlns:p14="http://schemas.microsoft.com/office/powerpoint/2010/main" val="235987275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27017"/>
                <a:ext cx="10515600" cy="5549946"/>
              </a:xfrm>
            </p:spPr>
            <p:txBody>
              <a:bodyPr/>
              <a:lstStyle/>
              <a:p>
                <a:r>
                  <a:rPr lang="en-US" dirty="0" smtClean="0">
                    <a:solidFill>
                      <a:srgbClr val="000000"/>
                    </a:solidFill>
                    <a:latin typeface="Times New Roman" panose="02020603050405020304" pitchFamily="18" charset="0"/>
                  </a:rPr>
                  <a:t>We see that if the cross sectional area is decreased, and then the flow rate increases. This is demonstrated when you hold your finger over part of the outlet of a garden hose. Because you decrease the cross sectional area, the water velocity increases. The product Av, which has the dimensions of volume per unit time, is called the flow rate. The condition Av = constant is equivalent to the statement that the volume of fluid that enters one end of a tube in a given time interval equals the volume leaving the other end of the tube in the same time interval if no leaks are present </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𝐹𝑙𝑜𝑤</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𝑅𝑎𝑡𝑒</m:t>
                      </m:r>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𝑉𝑜𝑙𝑢𝑚𝑒</m:t>
                          </m:r>
                        </m:num>
                        <m:den>
                          <m:r>
                            <a:rPr lang="en-US" b="0" i="1" smtClean="0">
                              <a:solidFill>
                                <a:srgbClr val="FF0000"/>
                              </a:solidFill>
                              <a:latin typeface="Cambria Math" panose="02040503050406030204" pitchFamily="18" charset="0"/>
                            </a:rPr>
                            <m:t>𝑡𝑖𝑚𝑒</m:t>
                          </m:r>
                        </m:den>
                      </m:f>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𝐴𝑣</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𝑐𝑜𝑛𝑠𝑡𝑎𝑛𝑡</m:t>
                      </m:r>
                    </m:oMath>
                  </m:oMathPara>
                </a14:m>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27017"/>
                <a:ext cx="10515600" cy="5549946"/>
              </a:xfrm>
              <a:blipFill>
                <a:blip r:embed="rId2"/>
                <a:stretch>
                  <a:fillRect l="-1043" t="-1978" r="-197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124</a:t>
            </a:fld>
            <a:endParaRPr lang="en-US"/>
          </a:p>
        </p:txBody>
      </p:sp>
    </p:spTree>
    <p:extLst>
      <p:ext uri="{BB962C8B-B14F-4D97-AF65-F5344CB8AC3E}">
        <p14:creationId xmlns:p14="http://schemas.microsoft.com/office/powerpoint/2010/main" val="373045250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8281"/>
          </a:xfrm>
        </p:spPr>
        <p:txBody>
          <a:bodyPr/>
          <a:lstStyle/>
          <a:p>
            <a:pPr algn="ctr"/>
            <a:r>
              <a:rPr lang="en-US" b="1" dirty="0">
                <a:solidFill>
                  <a:srgbClr val="FF0000"/>
                </a:solidFill>
                <a:latin typeface="Times New Roman" panose="02020603050405020304" pitchFamily="18" charset="0"/>
              </a:rPr>
              <a:t>3.4.1. Bernoulli’s Equation </a:t>
            </a:r>
            <a:endParaRPr lang="en-US" dirty="0">
              <a:solidFill>
                <a:srgbClr val="FF0000"/>
              </a:solidFill>
            </a:endParaRPr>
          </a:p>
        </p:txBody>
      </p:sp>
      <p:sp>
        <p:nvSpPr>
          <p:cNvPr id="3" name="Content Placeholder 2"/>
          <p:cNvSpPr>
            <a:spLocks noGrp="1"/>
          </p:cNvSpPr>
          <p:nvPr>
            <p:ph idx="1"/>
          </p:nvPr>
        </p:nvSpPr>
        <p:spPr>
          <a:xfrm>
            <a:off x="838200" y="1123406"/>
            <a:ext cx="10515600" cy="5053557"/>
          </a:xfrm>
        </p:spPr>
        <p:txBody>
          <a:bodyPr>
            <a:normAutofit lnSpcReduction="10000"/>
          </a:bodyPr>
          <a:lstStyle/>
          <a:p>
            <a:r>
              <a:rPr lang="en-US" dirty="0" smtClean="0">
                <a:solidFill>
                  <a:srgbClr val="000000"/>
                </a:solidFill>
                <a:latin typeface="Times New Roman" panose="02020603050405020304" pitchFamily="18" charset="0"/>
              </a:rPr>
              <a:t>In </a:t>
            </a:r>
            <a:r>
              <a:rPr lang="en-US" dirty="0">
                <a:solidFill>
                  <a:srgbClr val="000000"/>
                </a:solidFill>
                <a:latin typeface="Times New Roman" panose="02020603050405020304" pitchFamily="18" charset="0"/>
              </a:rPr>
              <a:t>the 18th century, the Swiss physicists Daniel Bernoulli derived a relationship between the velocity of a fluid and the pressure it exerts.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Qualitatively</a:t>
            </a:r>
            <a:r>
              <a:rPr lang="en-US" dirty="0">
                <a:solidFill>
                  <a:srgbClr val="000000"/>
                </a:solidFill>
                <a:latin typeface="Times New Roman" panose="02020603050405020304" pitchFamily="18" charset="0"/>
              </a:rPr>
              <a:t>, Bernoulli‘s principle states that swiftly moving fluids exert less pressure than slowly moving fluids.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Bernoulli‘s </a:t>
            </a:r>
            <a:r>
              <a:rPr lang="en-US" dirty="0">
                <a:solidFill>
                  <a:srgbClr val="000000"/>
                </a:solidFill>
                <a:latin typeface="Times New Roman" panose="02020603050405020304" pitchFamily="18" charset="0"/>
              </a:rPr>
              <a:t>principle is extremely important in our everyday life.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It </a:t>
            </a:r>
            <a:r>
              <a:rPr lang="en-US" dirty="0">
                <a:solidFill>
                  <a:srgbClr val="000000"/>
                </a:solidFill>
                <a:latin typeface="Times New Roman" panose="02020603050405020304" pitchFamily="18" charset="0"/>
              </a:rPr>
              <a:t>is the primary principle which leads to lift on an airplane wing and allows the plane to fly. It is the primary reason a sailboat can sail into the wind. It is the primary reason a baseball can curve. It is an important reason that smoke is drawn up a chimney.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Bernoulli‘s </a:t>
            </a:r>
            <a:r>
              <a:rPr lang="en-US" dirty="0">
                <a:solidFill>
                  <a:srgbClr val="000000"/>
                </a:solidFill>
                <a:latin typeface="Times New Roman" panose="02020603050405020304" pitchFamily="18" charset="0"/>
              </a:rPr>
              <a:t>equation is really a consequence of a fundamental principle of physics: the conservation of energy.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It </a:t>
            </a:r>
            <a:r>
              <a:rPr lang="en-US" dirty="0">
                <a:solidFill>
                  <a:srgbClr val="000000"/>
                </a:solidFill>
                <a:latin typeface="Times New Roman" panose="02020603050405020304" pitchFamily="18" charset="0"/>
              </a:rPr>
              <a:t>can be derived using energy principles. </a:t>
            </a:r>
            <a:endParaRPr lang="en-US" dirty="0" smtClean="0">
              <a:solidFill>
                <a:srgbClr val="000000"/>
              </a:solidFill>
              <a:latin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125</a:t>
            </a:fld>
            <a:endParaRPr lang="en-US"/>
          </a:p>
        </p:txBody>
      </p:sp>
    </p:spTree>
    <p:extLst>
      <p:ext uri="{BB962C8B-B14F-4D97-AF65-F5344CB8AC3E}">
        <p14:creationId xmlns:p14="http://schemas.microsoft.com/office/powerpoint/2010/main" val="423809387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4766" y="692331"/>
                <a:ext cx="11103428" cy="5484632"/>
              </a:xfrm>
            </p:spPr>
            <p:txBody>
              <a:bodyPr/>
              <a:lstStyle/>
              <a:p>
                <a:r>
                  <a:rPr lang="en-US" dirty="0" smtClean="0">
                    <a:solidFill>
                      <a:srgbClr val="000000"/>
                    </a:solidFill>
                    <a:latin typeface="Times New Roman" panose="02020603050405020304" pitchFamily="18" charset="0"/>
                  </a:rPr>
                  <a:t>Consider a fluid moving through a pipe. The pipe‘s cross sectional area changes, and the pipe changes elevation. At one point the pipe has a cross sectional area of </a:t>
                </a:r>
                <a14:m>
                  <m:oMath xmlns:m="http://schemas.openxmlformats.org/officeDocument/2006/math">
                    <m:sSub>
                      <m:sSubPr>
                        <m:ctrlPr>
                          <a:rPr lang="en-US" b="0"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𝐴</m:t>
                        </m:r>
                      </m:e>
                      <m:sub>
                        <m:r>
                          <a:rPr lang="en-US" b="0" i="1" dirty="0" smtClean="0">
                            <a:solidFill>
                              <a:srgbClr val="000000"/>
                            </a:solidFill>
                            <a:latin typeface="Cambria Math" panose="02040503050406030204" pitchFamily="18" charset="0"/>
                          </a:rPr>
                          <m:t>1</m:t>
                        </m:r>
                      </m:sub>
                    </m:sSub>
                  </m:oMath>
                </a14:m>
                <a:r>
                  <a:rPr lang="en-US" dirty="0">
                    <a:solidFill>
                      <a:srgbClr val="000000"/>
                    </a:solidFill>
                    <a:latin typeface="Times New Roman" panose="02020603050405020304" pitchFamily="18" charset="0"/>
                  </a:rPr>
                  <a:t>, a height of </a:t>
                </a:r>
                <a14:m>
                  <m:oMath xmlns:m="http://schemas.openxmlformats.org/officeDocument/2006/math">
                    <m:sSub>
                      <m:sSubPr>
                        <m:ctrlPr>
                          <a:rPr lang="en-US" b="0"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𝑦</m:t>
                        </m:r>
                      </m:e>
                      <m:sub>
                        <m:r>
                          <a:rPr lang="en-US" b="0" i="1" dirty="0" smtClean="0">
                            <a:solidFill>
                              <a:srgbClr val="000000"/>
                            </a:solidFill>
                            <a:latin typeface="Cambria Math" panose="02040503050406030204" pitchFamily="18" charset="0"/>
                          </a:rPr>
                          <m:t>1</m:t>
                        </m:r>
                      </m:sub>
                    </m:sSub>
                  </m:oMath>
                </a14:m>
                <a:r>
                  <a:rPr lang="en-US" dirty="0">
                    <a:solidFill>
                      <a:srgbClr val="000000"/>
                    </a:solidFill>
                    <a:latin typeface="Times New Roman" panose="02020603050405020304" pitchFamily="18" charset="0"/>
                  </a:rPr>
                  <a:t>, a pressure of </a:t>
                </a:r>
                <a14:m>
                  <m:oMath xmlns:m="http://schemas.openxmlformats.org/officeDocument/2006/math">
                    <m:sSub>
                      <m:sSubPr>
                        <m:ctrlPr>
                          <a:rPr lang="en-US" b="0"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𝑃</m:t>
                        </m:r>
                      </m:e>
                      <m:sub>
                        <m:r>
                          <a:rPr lang="en-US" b="0" i="1" dirty="0" smtClean="0">
                            <a:solidFill>
                              <a:srgbClr val="000000"/>
                            </a:solidFill>
                            <a:latin typeface="Cambria Math" panose="02040503050406030204" pitchFamily="18" charset="0"/>
                          </a:rPr>
                          <m:t>1</m:t>
                        </m:r>
                      </m:sub>
                    </m:sSub>
                  </m:oMath>
                </a14:m>
                <a:r>
                  <a:rPr lang="en-US" dirty="0">
                    <a:solidFill>
                      <a:srgbClr val="000000"/>
                    </a:solidFill>
                    <a:latin typeface="Times New Roman" panose="02020603050405020304" pitchFamily="18" charset="0"/>
                  </a:rPr>
                  <a:t>, a velocity of </a:t>
                </a:r>
                <a14:m>
                  <m:oMath xmlns:m="http://schemas.openxmlformats.org/officeDocument/2006/math">
                    <m:sSub>
                      <m:sSubPr>
                        <m:ctrlPr>
                          <a:rPr lang="en-US" b="0"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𝑣</m:t>
                        </m:r>
                      </m:e>
                      <m:sub>
                        <m:r>
                          <a:rPr lang="en-US" b="0" i="1" dirty="0" smtClean="0">
                            <a:solidFill>
                              <a:srgbClr val="000000"/>
                            </a:solidFill>
                            <a:latin typeface="Cambria Math" panose="02040503050406030204" pitchFamily="18" charset="0"/>
                          </a:rPr>
                          <m:t>1</m:t>
                        </m:r>
                      </m:sub>
                    </m:sSub>
                  </m:oMath>
                </a14:m>
                <a:r>
                  <a:rPr lang="en-US" sz="1600"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and moves a distance of </a:t>
                </a:r>
                <a14:m>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1</m:t>
                        </m:r>
                      </m:sub>
                    </m:sSub>
                  </m:oMath>
                </a14:m>
                <a:r>
                  <a:rPr lang="en-US" dirty="0" smtClean="0">
                    <a:solidFill>
                      <a:srgbClr val="000000"/>
                    </a:solidFill>
                    <a:latin typeface="Times New Roman" panose="02020603050405020304" pitchFamily="18" charset="0"/>
                  </a:rPr>
                  <a:t> in </a:t>
                </a:r>
                <a:r>
                  <a:rPr lang="en-US" dirty="0">
                    <a:solidFill>
                      <a:srgbClr val="000000"/>
                    </a:solidFill>
                    <a:latin typeface="Times New Roman" panose="02020603050405020304" pitchFamily="18" charset="0"/>
                  </a:rPr>
                  <a:t>a time of </a:t>
                </a:r>
                <a14:m>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𝑡</m:t>
                        </m:r>
                      </m:e>
                      <m:sub>
                        <m:r>
                          <a:rPr lang="en-US" b="0" i="1" smtClean="0">
                            <a:solidFill>
                              <a:srgbClr val="000000"/>
                            </a:solidFill>
                            <a:latin typeface="Cambria Math" panose="02040503050406030204" pitchFamily="18" charset="0"/>
                          </a:rPr>
                          <m:t>1</m:t>
                        </m:r>
                      </m:sub>
                    </m:sSub>
                  </m:oMath>
                </a14:m>
                <a:r>
                  <a:rPr lang="en-US" dirty="0">
                    <a:solidFill>
                      <a:srgbClr val="000000"/>
                    </a:solidFill>
                    <a:latin typeface="Times New Roman" panose="02020603050405020304" pitchFamily="18" charset="0"/>
                  </a:rPr>
                  <a:t>. At another point </a:t>
                </a:r>
                <a14:m>
                  <m:oMath xmlns:m="http://schemas.openxmlformats.org/officeDocument/2006/math">
                    <m:sSub>
                      <m:sSubPr>
                        <m:ctrlPr>
                          <a:rPr lang="en-US" b="0"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𝑃</m:t>
                        </m:r>
                      </m:e>
                      <m:sub>
                        <m:r>
                          <a:rPr lang="en-US" b="0" i="1" dirty="0" smtClean="0">
                            <a:solidFill>
                              <a:srgbClr val="000000"/>
                            </a:solidFill>
                            <a:latin typeface="Cambria Math" panose="02040503050406030204" pitchFamily="18" charset="0"/>
                          </a:rPr>
                          <m:t>1</m:t>
                        </m:r>
                      </m:sub>
                    </m:sSub>
                  </m:oMath>
                </a14:m>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along the pipe these quantities are given by </a:t>
                </a:r>
                <a14:m>
                  <m:oMath xmlns:m="http://schemas.openxmlformats.org/officeDocument/2006/math">
                    <m:sSub>
                      <m:sSubPr>
                        <m:ctrlPr>
                          <a:rPr lang="en-US" b="0"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𝐴</m:t>
                        </m:r>
                      </m:e>
                      <m:sub>
                        <m:r>
                          <a:rPr lang="en-US" b="0" i="1" dirty="0" smtClean="0">
                            <a:solidFill>
                              <a:srgbClr val="000000"/>
                            </a:solidFill>
                            <a:latin typeface="Cambria Math" panose="02040503050406030204" pitchFamily="18" charset="0"/>
                          </a:rPr>
                          <m:t>2</m:t>
                        </m:r>
                      </m:sub>
                    </m:sSub>
                    <m:r>
                      <a:rPr lang="en-US" i="1" dirty="0">
                        <a:solidFill>
                          <a:srgbClr val="000000"/>
                        </a:solidFill>
                        <a:latin typeface="Cambria Math" panose="02040503050406030204" pitchFamily="18" charset="0"/>
                      </a:rPr>
                      <m:t>, </m:t>
                    </m:r>
                    <m:sSub>
                      <m:sSubPr>
                        <m:ctrlPr>
                          <a:rPr lang="en-US" b="0" i="1" dirty="0" smtClean="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𝑦</m:t>
                        </m:r>
                      </m:e>
                      <m:sub>
                        <m:r>
                          <a:rPr lang="en-US" b="0" i="1" dirty="0" smtClean="0">
                            <a:solidFill>
                              <a:srgbClr val="000000"/>
                            </a:solidFill>
                            <a:latin typeface="Cambria Math" panose="02040503050406030204" pitchFamily="18" charset="0"/>
                          </a:rPr>
                          <m:t>2</m:t>
                        </m:r>
                      </m:sub>
                    </m:sSub>
                    <m:r>
                      <a:rPr lang="en-US" i="1" dirty="0">
                        <a:solidFill>
                          <a:srgbClr val="000000"/>
                        </a:solidFill>
                        <a:latin typeface="Cambria Math" panose="02040503050406030204" pitchFamily="18" charset="0"/>
                      </a:rPr>
                      <m:t>, </m:t>
                    </m:r>
                    <m:sSub>
                      <m:sSubPr>
                        <m:ctrlPr>
                          <a:rPr lang="en-US" b="0" i="1" dirty="0" smtClean="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𝑃</m:t>
                        </m:r>
                      </m:e>
                      <m:sub>
                        <m:r>
                          <a:rPr lang="en-US" b="0" i="1" dirty="0" smtClean="0">
                            <a:solidFill>
                              <a:srgbClr val="000000"/>
                            </a:solidFill>
                            <a:latin typeface="Cambria Math" panose="02040503050406030204" pitchFamily="18" charset="0"/>
                          </a:rPr>
                          <m:t>2</m:t>
                        </m:r>
                      </m:sub>
                    </m:sSub>
                    <m:r>
                      <a:rPr lang="en-US" i="1" dirty="0">
                        <a:solidFill>
                          <a:srgbClr val="000000"/>
                        </a:solidFill>
                        <a:latin typeface="Cambria Math" panose="02040503050406030204" pitchFamily="18" charset="0"/>
                      </a:rPr>
                      <m:t>,</m:t>
                    </m:r>
                    <m:sSub>
                      <m:sSubPr>
                        <m:ctrlPr>
                          <a:rPr lang="en-US" b="0" i="1" dirty="0" smtClean="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𝑣</m:t>
                        </m:r>
                      </m:e>
                      <m:sub>
                        <m:r>
                          <a:rPr lang="en-US" b="0" i="1" dirty="0" smtClean="0">
                            <a:solidFill>
                              <a:srgbClr val="000000"/>
                            </a:solidFill>
                            <a:latin typeface="Cambria Math" panose="02040503050406030204" pitchFamily="18" charset="0"/>
                          </a:rPr>
                          <m:t>2</m:t>
                        </m:r>
                      </m:sub>
                    </m:sSub>
                    <m:r>
                      <a:rPr lang="en-US" i="1" dirty="0">
                        <a:solidFill>
                          <a:srgbClr val="000000"/>
                        </a:solidFill>
                        <a:latin typeface="Cambria Math" panose="02040503050406030204" pitchFamily="18" charset="0"/>
                      </a:rPr>
                      <m:t>, </m:t>
                    </m:r>
                  </m:oMath>
                </a14:m>
                <a:r>
                  <a:rPr lang="en-US" dirty="0">
                    <a:solidFill>
                      <a:srgbClr val="000000"/>
                    </a:solidFill>
                    <a:latin typeface="Times New Roman" panose="02020603050405020304" pitchFamily="18" charset="0"/>
                  </a:rPr>
                  <a:t>and </a:t>
                </a:r>
                <a14:m>
                  <m:oMath xmlns:m="http://schemas.openxmlformats.org/officeDocument/2006/math">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2</m:t>
                        </m:r>
                      </m:sub>
                    </m:sSub>
                  </m:oMath>
                </a14:m>
                <a:r>
                  <a:rPr lang="en-US" dirty="0" smtClean="0">
                    <a:solidFill>
                      <a:srgbClr val="000000"/>
                    </a:solidFill>
                    <a:latin typeface="Times New Roman" panose="02020603050405020304" pitchFamily="18" charset="0"/>
                  </a:rPr>
                  <a:t>. </a:t>
                </a:r>
              </a:p>
              <a:p>
                <a:r>
                  <a:rPr lang="en-US" dirty="0" smtClean="0">
                    <a:solidFill>
                      <a:srgbClr val="000000"/>
                    </a:solidFill>
                    <a:latin typeface="Times New Roman" panose="02020603050405020304" pitchFamily="18" charset="0"/>
                  </a:rPr>
                  <a:t>Conservation </a:t>
                </a:r>
                <a:r>
                  <a:rPr lang="en-US" dirty="0">
                    <a:solidFill>
                      <a:srgbClr val="000000"/>
                    </a:solidFill>
                    <a:latin typeface="Times New Roman" panose="02020603050405020304" pitchFamily="18" charset="0"/>
                  </a:rPr>
                  <a:t>of energy gives the following equation, </a:t>
                </a:r>
                <a:r>
                  <a:rPr lang="en-US" dirty="0" smtClean="0">
                    <a:solidFill>
                      <a:srgbClr val="000000"/>
                    </a:solidFill>
                    <a:latin typeface="Times New Roman" panose="02020603050405020304" pitchFamily="18" charset="0"/>
                  </a:rPr>
                  <a:t>called Bernoulli‘s </a:t>
                </a:r>
                <a:r>
                  <a:rPr lang="en-US" dirty="0">
                    <a:solidFill>
                      <a:srgbClr val="000000"/>
                    </a:solidFill>
                    <a:latin typeface="Times New Roman" panose="02020603050405020304" pitchFamily="18" charset="0"/>
                  </a:rPr>
                  <a:t>equation, </a:t>
                </a:r>
                <a:endParaRPr lang="en-US"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𝜌</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𝜌</m:t>
                      </m:r>
                      <m:r>
                        <a:rPr lang="en-US" b="0" i="1" smtClean="0">
                          <a:latin typeface="Cambria Math" panose="02040503050406030204" pitchFamily="18" charset="0"/>
                        </a:rPr>
                        <m:t>𝑔𝑦</m:t>
                      </m:r>
                      <m:r>
                        <a:rPr lang="en-US" b="0" i="1" smtClean="0">
                          <a:latin typeface="Cambria Math" panose="02040503050406030204" pitchFamily="18" charset="0"/>
                        </a:rPr>
                        <m:t>=</m:t>
                      </m:r>
                      <m:r>
                        <a:rPr lang="en-US" b="0" i="1" smtClean="0">
                          <a:latin typeface="Cambria Math" panose="02040503050406030204" pitchFamily="18" charset="0"/>
                        </a:rPr>
                        <m:t>𝑐𝑜𝑛𝑠𝑡𝑎𝑛𝑡</m:t>
                      </m:r>
                      <m:r>
                        <a:rPr lang="en-US" b="0" i="1" smtClean="0">
                          <a:latin typeface="Cambria Math" panose="02040503050406030204" pitchFamily="18" charset="0"/>
                        </a:rPr>
                        <m:t>……………..(3.22)</m:t>
                      </m:r>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𝜌</m:t>
                      </m:r>
                      <m:sSubSup>
                        <m:sSubSupPr>
                          <m:ctrlPr>
                            <a:rPr lang="en-US" b="0" i="1" smtClean="0">
                              <a:latin typeface="Cambria Math" panose="02040503050406030204" pitchFamily="18" charset="0"/>
                            </a:rPr>
                          </m:ctrlPr>
                        </m:sSubSupPr>
                        <m:e>
                          <m:r>
                            <a:rPr lang="en-US" i="1">
                              <a:latin typeface="Cambria Math" panose="02040503050406030204" pitchFamily="18" charset="0"/>
                            </a:rPr>
                            <m:t>𝑣</m:t>
                          </m:r>
                        </m:e>
                        <m:sub>
                          <m:r>
                            <a:rPr lang="en-US" b="0" i="1" smtClean="0">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𝑔</m:t>
                      </m:r>
                      <m:sSub>
                        <m:sSubPr>
                          <m:ctrlPr>
                            <a:rPr lang="en-US" b="0"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𝜌</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b="0" i="1" smtClean="0">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𝑔</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……(3.23)</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4766" y="692331"/>
                <a:ext cx="11103428" cy="5484632"/>
              </a:xfrm>
              <a:blipFill>
                <a:blip r:embed="rId2"/>
                <a:stretch>
                  <a:fillRect l="-988" t="-200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126</a:t>
            </a:fld>
            <a:endParaRPr lang="en-US"/>
          </a:p>
        </p:txBody>
      </p:sp>
    </p:spTree>
    <p:extLst>
      <p:ext uri="{BB962C8B-B14F-4D97-AF65-F5344CB8AC3E}">
        <p14:creationId xmlns:p14="http://schemas.microsoft.com/office/powerpoint/2010/main" val="35065167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lum bright="-40000" contrast="40000"/>
          </a:blip>
          <a:stretch>
            <a:fillRect/>
          </a:stretch>
        </p:blipFill>
        <p:spPr>
          <a:xfrm>
            <a:off x="1018903" y="849086"/>
            <a:ext cx="10241279" cy="5316583"/>
          </a:xfrm>
          <a:prstGeom prst="rect">
            <a:avLst/>
          </a:prstGeom>
        </p:spPr>
      </p:pic>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127</a:t>
            </a:fld>
            <a:endParaRPr lang="en-US"/>
          </a:p>
        </p:txBody>
      </p:sp>
    </p:spTree>
    <p:extLst>
      <p:ext uri="{BB962C8B-B14F-4D97-AF65-F5344CB8AC3E}">
        <p14:creationId xmlns:p14="http://schemas.microsoft.com/office/powerpoint/2010/main" val="192449878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1109"/>
            <a:ext cx="10515600" cy="310650"/>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Example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12886"/>
                <a:ext cx="10515600" cy="4583295"/>
              </a:xfrm>
            </p:spPr>
            <p:txBody>
              <a:bodyPr/>
              <a:lstStyle/>
              <a:p>
                <a:pPr marL="514350" indent="-514350">
                  <a:buFont typeface="+mj-lt"/>
                  <a:buAutoNum type="arabicPeriod"/>
                </a:pPr>
                <a:r>
                  <a:rPr lang="en-US" dirty="0" smtClean="0">
                    <a:solidFill>
                      <a:srgbClr val="000000"/>
                    </a:solidFill>
                    <a:latin typeface="Times New Roman" panose="02020603050405020304" pitchFamily="18" charset="0"/>
                  </a:rPr>
                  <a:t>Water circulates throughout a house in a hot water heating system. If the water is pumped at a speed of 0.50 m/s through a 4.0 cm diameter pipe in the basement under a pressure of </a:t>
                </a:r>
                <a14:m>
                  <m:oMath xmlns:m="http://schemas.openxmlformats.org/officeDocument/2006/math">
                    <m:r>
                      <a:rPr lang="en-US" sz="2400" i="1" dirty="0" smtClean="0">
                        <a:solidFill>
                          <a:srgbClr val="FF0000"/>
                        </a:solidFill>
                        <a:latin typeface="Cambria Math" panose="02040503050406030204" pitchFamily="18" charset="0"/>
                      </a:rPr>
                      <m:t>3</m:t>
                    </m:r>
                    <m:r>
                      <a:rPr lang="en-US" sz="2400" i="1" dirty="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03</m:t>
                    </m:r>
                    <m:r>
                      <a:rPr lang="en-US" sz="2400" i="1">
                        <a:solidFill>
                          <a:srgbClr val="FF0000"/>
                        </a:solidFill>
                        <a:latin typeface="Cambria Math" panose="02040503050406030204" pitchFamily="18" charset="0"/>
                        <a:ea typeface="Cambria Math" panose="02040503050406030204" pitchFamily="18" charset="0"/>
                      </a:rPr>
                      <m:t>×</m:t>
                    </m:r>
                    <m:sSup>
                      <m:sSupPr>
                        <m:ctrlPr>
                          <a:rPr lang="en-US" sz="2400" i="1">
                            <a:solidFill>
                              <a:srgbClr val="FF0000"/>
                            </a:solidFill>
                            <a:latin typeface="Cambria Math" panose="02040503050406030204" pitchFamily="18" charset="0"/>
                            <a:ea typeface="Cambria Math" panose="02040503050406030204" pitchFamily="18" charset="0"/>
                          </a:rPr>
                        </m:ctrlPr>
                      </m:sSupPr>
                      <m:e>
                        <m:r>
                          <a:rPr lang="en-US" sz="2400" i="1">
                            <a:solidFill>
                              <a:srgbClr val="FF0000"/>
                            </a:solidFill>
                            <a:latin typeface="Cambria Math" panose="02040503050406030204" pitchFamily="18" charset="0"/>
                            <a:ea typeface="Cambria Math" panose="02040503050406030204" pitchFamily="18" charset="0"/>
                          </a:rPr>
                          <m:t>10</m:t>
                        </m:r>
                      </m:e>
                      <m:sup>
                        <m:r>
                          <a:rPr lang="en-US" sz="2400" i="1">
                            <a:solidFill>
                              <a:srgbClr val="FF0000"/>
                            </a:solidFill>
                            <a:latin typeface="Cambria Math" panose="02040503050406030204" pitchFamily="18" charset="0"/>
                            <a:ea typeface="Cambria Math" panose="02040503050406030204" pitchFamily="18" charset="0"/>
                          </a:rPr>
                          <m:t>3</m:t>
                        </m:r>
                      </m:sup>
                    </m:sSup>
                    <m:r>
                      <a:rPr lang="en-US" sz="2400" b="0" i="1" smtClean="0">
                        <a:solidFill>
                          <a:srgbClr val="FF0000"/>
                        </a:solidFill>
                        <a:latin typeface="Cambria Math" panose="02040503050406030204" pitchFamily="18" charset="0"/>
                        <a:ea typeface="Cambria Math" panose="02040503050406030204" pitchFamily="18" charset="0"/>
                      </a:rPr>
                      <m:t>𝑃𝑎</m:t>
                    </m:r>
                  </m:oMath>
                </a14:m>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what will be the velocity and pressure in a 2.6 cm diameter pipe on the second floor </a:t>
                </a:r>
                <a:r>
                  <a:rPr lang="en-US" dirty="0" smtClean="0">
                    <a:solidFill>
                      <a:srgbClr val="000000"/>
                    </a:solidFill>
                    <a:latin typeface="Times New Roman" panose="02020603050405020304" pitchFamily="18" charset="0"/>
                  </a:rPr>
                  <a:t>5.0m above?</a:t>
                </a:r>
              </a:p>
              <a:p>
                <a:pPr marL="0" indent="0">
                  <a:buNone/>
                </a:pPr>
                <a:r>
                  <a:rPr lang="en-US" dirty="0" smtClean="0">
                    <a:solidFill>
                      <a:srgbClr val="000000"/>
                    </a:solidFill>
                    <a:latin typeface="Times New Roman" panose="02020603050405020304" pitchFamily="18" charset="0"/>
                  </a:rPr>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12886"/>
                <a:ext cx="10515600" cy="4583295"/>
              </a:xfrm>
              <a:blipFill>
                <a:blip r:embed="rId2"/>
                <a:stretch>
                  <a:fillRect l="-1043" t="-2397" r="-162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128</a:t>
            </a:fld>
            <a:endParaRPr lang="en-US"/>
          </a:p>
        </p:txBody>
      </p:sp>
      <p:pic>
        <p:nvPicPr>
          <p:cNvPr id="7" name="Picture 6"/>
          <p:cNvPicPr>
            <a:picLocks noChangeAspect="1"/>
          </p:cNvPicPr>
          <p:nvPr/>
        </p:nvPicPr>
        <p:blipFill>
          <a:blip r:embed="rId3">
            <a:lum bright="-40000" contrast="40000"/>
          </a:blip>
          <a:stretch>
            <a:fillRect/>
          </a:stretch>
        </p:blipFill>
        <p:spPr>
          <a:xfrm>
            <a:off x="1854926" y="3300735"/>
            <a:ext cx="8177348" cy="2682054"/>
          </a:xfrm>
          <a:prstGeom prst="rect">
            <a:avLst/>
          </a:prstGeom>
        </p:spPr>
      </p:pic>
    </p:spTree>
    <p:extLst>
      <p:ext uri="{BB962C8B-B14F-4D97-AF65-F5344CB8AC3E}">
        <p14:creationId xmlns:p14="http://schemas.microsoft.com/office/powerpoint/2010/main" val="222434674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129</a:t>
            </a:fld>
            <a:endParaRPr lang="en-US"/>
          </a:p>
        </p:txBody>
      </p:sp>
      <p:pic>
        <p:nvPicPr>
          <p:cNvPr id="7" name="Content Placeholder 6"/>
          <p:cNvPicPr>
            <a:picLocks noGrp="1" noChangeAspect="1"/>
          </p:cNvPicPr>
          <p:nvPr>
            <p:ph idx="1"/>
          </p:nvPr>
        </p:nvPicPr>
        <p:blipFill>
          <a:blip r:embed="rId2">
            <a:lum bright="-40000" contrast="40000"/>
          </a:blip>
          <a:stretch>
            <a:fillRect/>
          </a:stretch>
        </p:blipFill>
        <p:spPr>
          <a:xfrm>
            <a:off x="1058091" y="979715"/>
            <a:ext cx="10295709" cy="5016136"/>
          </a:xfrm>
          <a:prstGeom prst="rect">
            <a:avLst/>
          </a:prstGeom>
        </p:spPr>
      </p:pic>
    </p:spTree>
    <p:extLst>
      <p:ext uri="{BB962C8B-B14F-4D97-AF65-F5344CB8AC3E}">
        <p14:creationId xmlns:p14="http://schemas.microsoft.com/office/powerpoint/2010/main" val="669927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2338"/>
          </a:xfrm>
        </p:spPr>
        <p:txBody>
          <a:bodyPr>
            <a:normAutofit fontScale="90000"/>
          </a:bodyPr>
          <a:lstStyle/>
          <a:p>
            <a:pPr algn="ctr"/>
            <a:r>
              <a:rPr lang="en-US" dirty="0" err="1" smtClean="0"/>
              <a:t>cont</a:t>
            </a:r>
            <a:r>
              <a:rPr lang="en-US" dirty="0" smtClean="0"/>
              <a:t>……….</a:t>
            </a:r>
            <a:endParaRPr lang="en-US" dirty="0"/>
          </a:p>
        </p:txBody>
      </p:sp>
      <p:sp>
        <p:nvSpPr>
          <p:cNvPr id="6" name="Content Placeholder 5"/>
          <p:cNvSpPr>
            <a:spLocks noGrp="1"/>
          </p:cNvSpPr>
          <p:nvPr>
            <p:ph idx="1"/>
          </p:nvPr>
        </p:nvSpPr>
        <p:spPr>
          <a:xfrm>
            <a:off x="838200" y="927464"/>
            <a:ext cx="11022874" cy="5428886"/>
          </a:xfrm>
        </p:spPr>
        <p:txBody>
          <a:bodyPr/>
          <a:lstStyle/>
          <a:p>
            <a:pPr marL="0" indent="0">
              <a:buNone/>
            </a:pPr>
            <a:r>
              <a:rPr lang="en-US" i="1" dirty="0" smtClean="0">
                <a:solidFill>
                  <a:srgbClr val="FF0000"/>
                </a:solidFill>
              </a:rPr>
              <a:t>2.</a:t>
            </a:r>
            <a:r>
              <a:rPr lang="en-US" b="1" i="1" dirty="0" smtClean="0">
                <a:solidFill>
                  <a:srgbClr val="FF0000"/>
                </a:solidFill>
                <a:latin typeface="Times New Roman" panose="02020603050405020304" pitchFamily="18" charset="0"/>
              </a:rPr>
              <a:t> Magnetic Force </a:t>
            </a:r>
            <a:r>
              <a:rPr lang="en-US" i="1" dirty="0" smtClean="0">
                <a:solidFill>
                  <a:srgbClr val="FF0000"/>
                </a:solidFill>
              </a:rPr>
              <a:t> </a:t>
            </a:r>
          </a:p>
          <a:p>
            <a:r>
              <a:rPr lang="en-US" dirty="0" smtClean="0"/>
              <a:t>The </a:t>
            </a:r>
            <a:r>
              <a:rPr lang="en-US" dirty="0"/>
              <a:t>types of forces exerted by a magnet on magnetic objects are </a:t>
            </a:r>
            <a:r>
              <a:rPr lang="en-US" dirty="0" smtClean="0">
                <a:solidFill>
                  <a:srgbClr val="FF0000"/>
                </a:solidFill>
              </a:rPr>
              <a:t>“magnetic forces”. </a:t>
            </a:r>
          </a:p>
          <a:p>
            <a:r>
              <a:rPr lang="en-US" dirty="0" smtClean="0"/>
              <a:t>They </a:t>
            </a:r>
            <a:r>
              <a:rPr lang="en-US" dirty="0"/>
              <a:t>exist without any contact between two objects. </a:t>
            </a:r>
          </a:p>
          <a:p>
            <a:pPr marL="0" indent="0">
              <a:buNone/>
            </a:pPr>
            <a:endParaRPr lang="en-US" dirty="0" smtClean="0"/>
          </a:p>
          <a:p>
            <a:pPr marL="0" indent="0">
              <a:buNone/>
            </a:pPr>
            <a:r>
              <a:rPr lang="en-US" sz="3200" i="1" dirty="0" smtClean="0">
                <a:solidFill>
                  <a:srgbClr val="FF0000"/>
                </a:solidFill>
              </a:rPr>
              <a:t>3. </a:t>
            </a:r>
            <a:r>
              <a:rPr lang="en-US" sz="3200" b="1" i="1" dirty="0" smtClean="0">
                <a:solidFill>
                  <a:srgbClr val="FF0000"/>
                </a:solidFill>
                <a:latin typeface="Times New Roman" panose="02020603050405020304" pitchFamily="18" charset="0"/>
                <a:cs typeface="Times New Roman" panose="02020603050405020304" pitchFamily="18" charset="0"/>
              </a:rPr>
              <a:t>Electrostatic Force </a:t>
            </a:r>
          </a:p>
          <a:p>
            <a:r>
              <a:rPr lang="en-US" dirty="0"/>
              <a:t>The types of forces exerted by all electrically charged bodies on another charged bodies in the universe are </a:t>
            </a:r>
            <a:r>
              <a:rPr lang="en-US" dirty="0" smtClean="0"/>
              <a:t>“</a:t>
            </a:r>
            <a:r>
              <a:rPr lang="en-US" dirty="0" smtClean="0">
                <a:solidFill>
                  <a:srgbClr val="FF0000"/>
                </a:solidFill>
              </a:rPr>
              <a:t>electrostatic forces”. </a:t>
            </a:r>
          </a:p>
          <a:p>
            <a:r>
              <a:rPr lang="en-US" b="1" i="1" dirty="0" smtClean="0">
                <a:solidFill>
                  <a:srgbClr val="FF0000"/>
                </a:solidFill>
              </a:rPr>
              <a:t>These </a:t>
            </a:r>
            <a:r>
              <a:rPr lang="en-US" b="1" i="1" dirty="0">
                <a:solidFill>
                  <a:srgbClr val="FF0000"/>
                </a:solidFill>
              </a:rPr>
              <a:t>forces </a:t>
            </a:r>
            <a:r>
              <a:rPr lang="en-US" dirty="0"/>
              <a:t>can be both</a:t>
            </a:r>
            <a:r>
              <a:rPr lang="en-US" b="1" dirty="0"/>
              <a:t> attractive </a:t>
            </a:r>
            <a:r>
              <a:rPr lang="en-US" dirty="0"/>
              <a:t>and </a:t>
            </a:r>
            <a:r>
              <a:rPr lang="en-US" b="1" dirty="0"/>
              <a:t>repulsive</a:t>
            </a:r>
            <a:r>
              <a:rPr lang="en-US" dirty="0"/>
              <a:t> in nature based on the type of charge carried by the bodies</a:t>
            </a:r>
            <a:r>
              <a:rPr lang="en-US" dirty="0" smtClean="0"/>
              <a:t>.</a:t>
            </a:r>
          </a:p>
          <a:p>
            <a:pPr marL="0" indent="0">
              <a:buNone/>
            </a:pPr>
            <a:r>
              <a:rPr lang="en-US" dirty="0" smtClean="0"/>
              <a:t> </a:t>
            </a:r>
            <a:endParaRPr lang="en-US"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8843554" y="1815737"/>
            <a:ext cx="3187336" cy="2168434"/>
          </a:xfrm>
          <a:prstGeom prst="rect">
            <a:avLst/>
          </a:prstGeom>
        </p:spPr>
      </p:pic>
      <p:pic>
        <p:nvPicPr>
          <p:cNvPr id="9" name="Picture 8"/>
          <p:cNvPicPr>
            <a:picLocks noChangeAspect="1"/>
          </p:cNvPicPr>
          <p:nvPr/>
        </p:nvPicPr>
        <p:blipFill>
          <a:blip r:embed="rId3"/>
          <a:stretch>
            <a:fillRect/>
          </a:stretch>
        </p:blipFill>
        <p:spPr>
          <a:xfrm>
            <a:off x="8440784" y="5172890"/>
            <a:ext cx="2717073" cy="1183460"/>
          </a:xfrm>
          <a:prstGeom prst="rect">
            <a:avLst/>
          </a:prstGeom>
        </p:spPr>
      </p:pic>
      <p:sp>
        <p:nvSpPr>
          <p:cNvPr id="10" name="Date Placeholder 9"/>
          <p:cNvSpPr>
            <a:spLocks noGrp="1"/>
          </p:cNvSpPr>
          <p:nvPr>
            <p:ph type="dt" sz="half" idx="10"/>
          </p:nvPr>
        </p:nvSpPr>
        <p:spPr/>
        <p:txBody>
          <a:bodyPr/>
          <a:lstStyle/>
          <a:p>
            <a:fld id="{6A9C70CF-8865-40D3-8541-C00C35F288A0}" type="datetime1">
              <a:rPr lang="en-US" smtClean="0"/>
              <a:t>13-Jan-20</a:t>
            </a:fld>
            <a:endParaRPr lang="en-US" dirty="0"/>
          </a:p>
        </p:txBody>
      </p:sp>
      <p:sp>
        <p:nvSpPr>
          <p:cNvPr id="11" name="Footer Placeholder 10"/>
          <p:cNvSpPr>
            <a:spLocks noGrp="1"/>
          </p:cNvSpPr>
          <p:nvPr>
            <p:ph type="ftr" sz="quarter" idx="11"/>
          </p:nvPr>
        </p:nvSpPr>
        <p:spPr/>
        <p:txBody>
          <a:bodyPr/>
          <a:lstStyle/>
          <a:p>
            <a:r>
              <a:rPr lang="en-US" smtClean="0"/>
              <a:t>General physics(phys1011) slide by Mrs.Jifar</a:t>
            </a:r>
            <a:endParaRPr lang="en-US"/>
          </a:p>
        </p:txBody>
      </p:sp>
      <p:sp>
        <p:nvSpPr>
          <p:cNvPr id="12" name="Slide Number Placeholder 11"/>
          <p:cNvSpPr>
            <a:spLocks noGrp="1"/>
          </p:cNvSpPr>
          <p:nvPr>
            <p:ph type="sldNum" sz="quarter" idx="12"/>
          </p:nvPr>
        </p:nvSpPr>
        <p:spPr/>
        <p:txBody>
          <a:bodyPr/>
          <a:lstStyle/>
          <a:p>
            <a:fld id="{6E646E9D-FDE0-4923-A883-46AC221E7923}" type="slidenum">
              <a:rPr lang="en-US" smtClean="0"/>
              <a:t>13</a:t>
            </a:fld>
            <a:endParaRPr lang="en-US"/>
          </a:p>
        </p:txBody>
      </p:sp>
    </p:spTree>
    <p:extLst>
      <p:ext uri="{BB962C8B-B14F-4D97-AF65-F5344CB8AC3E}">
        <p14:creationId xmlns:p14="http://schemas.microsoft.com/office/powerpoint/2010/main" val="1338599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1069"/>
            <a:ext cx="10515600" cy="562338"/>
          </a:xfrm>
          <a:prstGeom prst="roundRect">
            <a:avLst>
              <a:gd name="adj" fmla="val 50000"/>
            </a:avLst>
          </a:prstGeom>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en-US" sz="3600" b="1" dirty="0">
                <a:solidFill>
                  <a:srgbClr val="000000"/>
                </a:solidFill>
                <a:latin typeface="Times New Roman" panose="02020603050405020304" pitchFamily="18" charset="0"/>
              </a:rPr>
              <a:t>2.2.3. </a:t>
            </a:r>
            <a:r>
              <a:rPr lang="en-US" sz="3600" b="1" i="1" dirty="0">
                <a:solidFill>
                  <a:srgbClr val="FF0000"/>
                </a:solidFill>
                <a:latin typeface="Times New Roman" panose="02020603050405020304" pitchFamily="18" charset="0"/>
              </a:rPr>
              <a:t>Newton’s Laws of Motion and Applications </a:t>
            </a:r>
            <a:endParaRPr lang="en-US" sz="3600" i="1" dirty="0">
              <a:solidFill>
                <a:srgbClr val="FF0000"/>
              </a:solidFill>
            </a:endParaRPr>
          </a:p>
        </p:txBody>
      </p:sp>
      <p:sp>
        <p:nvSpPr>
          <p:cNvPr id="3" name="Content Placeholder 2"/>
          <p:cNvSpPr>
            <a:spLocks noGrp="1"/>
          </p:cNvSpPr>
          <p:nvPr>
            <p:ph idx="1"/>
          </p:nvPr>
        </p:nvSpPr>
        <p:spPr>
          <a:xfrm>
            <a:off x="966650" y="1267097"/>
            <a:ext cx="10763795" cy="5089253"/>
          </a:xfrm>
          <a:prstGeom prst="flowChartAlternateProcess">
            <a:avLst/>
          </a:prstGeom>
        </p:spPr>
        <p:style>
          <a:lnRef idx="2">
            <a:schemeClr val="accent2"/>
          </a:lnRef>
          <a:fillRef idx="1">
            <a:schemeClr val="lt1"/>
          </a:fillRef>
          <a:effectRef idx="0">
            <a:schemeClr val="accent2"/>
          </a:effectRef>
          <a:fontRef idx="minor">
            <a:schemeClr val="dk1"/>
          </a:fontRef>
        </p:style>
        <p:txBody>
          <a:bodyPr>
            <a:normAutofit/>
          </a:bodyPr>
          <a:lstStyle/>
          <a:p>
            <a:r>
              <a:rPr lang="en-US" dirty="0">
                <a:solidFill>
                  <a:srgbClr val="000000"/>
                </a:solidFill>
                <a:latin typeface="Times New Roman" panose="02020603050405020304" pitchFamily="18" charset="0"/>
              </a:rPr>
              <a:t>Laws of motions are formulated for the first time by English physicist </a:t>
            </a:r>
            <a:r>
              <a:rPr lang="en-US" b="1" i="1" dirty="0">
                <a:solidFill>
                  <a:srgbClr val="FF0000"/>
                </a:solidFill>
                <a:latin typeface="Times New Roman" panose="02020603050405020304" pitchFamily="18" charset="0"/>
              </a:rPr>
              <a:t>Sir Isaac Newton in 1687</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Newton </a:t>
            </a:r>
            <a:r>
              <a:rPr lang="en-US" dirty="0">
                <a:solidFill>
                  <a:srgbClr val="000000"/>
                </a:solidFill>
                <a:latin typeface="Times New Roman" panose="02020603050405020304" pitchFamily="18" charset="0"/>
              </a:rPr>
              <a:t>developed the three laws of motion in order to explain why the orbits of the planets are ellipses rather than circles, at which he succeeded.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Newton‘s </a:t>
            </a:r>
            <a:r>
              <a:rPr lang="en-US" dirty="0">
                <a:solidFill>
                  <a:srgbClr val="000000"/>
                </a:solidFill>
                <a:latin typeface="Times New Roman" panose="02020603050405020304" pitchFamily="18" charset="0"/>
              </a:rPr>
              <a:t>laws continue to give an accurate account of nature, except for very small bodies such as electrons or for bodies moving close to the speed of light. </a:t>
            </a:r>
            <a:endParaRPr lang="en-US" dirty="0"/>
          </a:p>
        </p:txBody>
      </p:sp>
      <p:sp>
        <p:nvSpPr>
          <p:cNvPr id="4" name="Date Placeholder 3"/>
          <p:cNvSpPr>
            <a:spLocks noGrp="1"/>
          </p:cNvSpPr>
          <p:nvPr>
            <p:ph type="dt" sz="half" idx="10"/>
          </p:nvPr>
        </p:nvSpPr>
        <p:spPr/>
        <p:txBody>
          <a:bodyPr/>
          <a:lstStyle/>
          <a:p>
            <a:fld id="{01515EB8-E1BB-4D7E-B59A-D4ED0D9867C2}"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14</a:t>
            </a:fld>
            <a:endParaRPr lang="en-US"/>
          </a:p>
        </p:txBody>
      </p:sp>
    </p:spTree>
    <p:extLst>
      <p:ext uri="{BB962C8B-B14F-4D97-AF65-F5344CB8AC3E}">
        <p14:creationId xmlns:p14="http://schemas.microsoft.com/office/powerpoint/2010/main" val="1740110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54" y="261257"/>
            <a:ext cx="9588137" cy="748076"/>
          </a:xfrm>
          <a:prstGeom prst="ellipse">
            <a:avLst/>
          </a:prstGeo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b="1" dirty="0" smtClean="0">
                <a:solidFill>
                  <a:srgbClr val="000000"/>
                </a:solidFill>
                <a:latin typeface="Times New Roman" panose="02020603050405020304" pitchFamily="18" charset="0"/>
              </a:rPr>
              <a:t>Newton’s First law of Motion: </a:t>
            </a:r>
            <a:endParaRPr lang="en-US" dirty="0"/>
          </a:p>
        </p:txBody>
      </p:sp>
      <p:sp>
        <p:nvSpPr>
          <p:cNvPr id="3" name="Content Placeholder 2"/>
          <p:cNvSpPr>
            <a:spLocks noGrp="1"/>
          </p:cNvSpPr>
          <p:nvPr>
            <p:ph sz="half" idx="1"/>
          </p:nvPr>
        </p:nvSpPr>
        <p:spPr>
          <a:xfrm>
            <a:off x="326571" y="1054600"/>
            <a:ext cx="5693229" cy="5301750"/>
          </a:xfrm>
        </p:spPr>
        <p:txBody>
          <a:bodyPr>
            <a:normAutofit fontScale="70000" lnSpcReduction="20000"/>
          </a:bodyPr>
          <a:lstStyle/>
          <a:p>
            <a:pPr marL="0" indent="0">
              <a:buNone/>
            </a:pPr>
            <a:r>
              <a:rPr lang="en-US" sz="4000" b="1" i="1" dirty="0" smtClean="0">
                <a:solidFill>
                  <a:srgbClr val="FF0000"/>
                </a:solidFill>
                <a:latin typeface="Times New Roman" panose="02020603050405020304" pitchFamily="18" charset="0"/>
              </a:rPr>
              <a:t>States that </a:t>
            </a:r>
          </a:p>
          <a:p>
            <a:pPr marL="0" indent="0">
              <a:buNone/>
            </a:pPr>
            <a:endParaRPr lang="en-US" b="1" i="1" dirty="0" smtClean="0">
              <a:solidFill>
                <a:srgbClr val="FF0000"/>
              </a:solidFill>
              <a:latin typeface="Times New Roman" panose="02020603050405020304" pitchFamily="18" charset="0"/>
            </a:endParaRPr>
          </a:p>
          <a:p>
            <a:pPr marL="0" indent="0" algn="ctr">
              <a:buNone/>
            </a:pPr>
            <a:r>
              <a:rPr lang="en-US" b="1" i="1" dirty="0" smtClean="0">
                <a:solidFill>
                  <a:srgbClr val="000000"/>
                </a:solidFill>
                <a:latin typeface="Times New Roman" panose="02020603050405020304" pitchFamily="18" charset="0"/>
              </a:rPr>
              <a:t>“</a:t>
            </a:r>
            <a:r>
              <a:rPr lang="en-US" b="1" i="1" dirty="0">
                <a:solidFill>
                  <a:srgbClr val="000000"/>
                </a:solidFill>
                <a:latin typeface="Times New Roman" panose="02020603050405020304" pitchFamily="18" charset="0"/>
              </a:rPr>
              <a:t>Everybody continues in its state of rest or of uniform motion in a straight line unless it is compelled to change that state by forces impressed upon it.” </a:t>
            </a:r>
            <a:endParaRPr lang="en-US" b="1" i="1" dirty="0" smtClean="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This </a:t>
            </a:r>
            <a:r>
              <a:rPr lang="en-US" dirty="0">
                <a:solidFill>
                  <a:srgbClr val="000000"/>
                </a:solidFill>
                <a:latin typeface="Times New Roman" panose="02020603050405020304" pitchFamily="18" charset="0"/>
              </a:rPr>
              <a:t>is sometimes called the </a:t>
            </a:r>
            <a:r>
              <a:rPr lang="en-US" i="1" dirty="0">
                <a:solidFill>
                  <a:srgbClr val="00B0F0"/>
                </a:solidFill>
                <a:latin typeface="Times New Roman" panose="02020603050405020304" pitchFamily="18" charset="0"/>
              </a:rPr>
              <a:t>Law of Inertia</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Essentially</a:t>
            </a:r>
            <a:r>
              <a:rPr lang="en-US" dirty="0">
                <a:solidFill>
                  <a:srgbClr val="000000"/>
                </a:solidFill>
                <a:latin typeface="Times New Roman" panose="02020603050405020304" pitchFamily="18" charset="0"/>
              </a:rPr>
              <a:t>, it makes the following two points: </a:t>
            </a:r>
            <a:endParaRPr lang="en-US" dirty="0" smtClean="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pPr lvl="1"/>
            <a:r>
              <a:rPr lang="en-US" sz="3400" b="1" i="1" dirty="0" smtClean="0">
                <a:solidFill>
                  <a:srgbClr val="0070C0"/>
                </a:solidFill>
                <a:latin typeface="Times New Roman" panose="02020603050405020304" pitchFamily="18" charset="0"/>
              </a:rPr>
              <a:t>An </a:t>
            </a:r>
            <a:r>
              <a:rPr lang="en-US" sz="3400" b="1" i="1" dirty="0">
                <a:solidFill>
                  <a:srgbClr val="0070C0"/>
                </a:solidFill>
                <a:latin typeface="Times New Roman" panose="02020603050405020304" pitchFamily="18" charset="0"/>
              </a:rPr>
              <a:t>object that is not in motion will not move until a force acting upon it. </a:t>
            </a:r>
            <a:endParaRPr lang="en-US" sz="3400" b="1" i="1" dirty="0" smtClean="0">
              <a:solidFill>
                <a:srgbClr val="0070C0"/>
              </a:solidFill>
              <a:latin typeface="Times New Roman" panose="02020603050405020304" pitchFamily="18" charset="0"/>
            </a:endParaRPr>
          </a:p>
          <a:p>
            <a:pPr marL="457200" lvl="1" indent="0">
              <a:buNone/>
            </a:pPr>
            <a:endParaRPr lang="en-US" sz="2300" b="1" i="1" dirty="0">
              <a:solidFill>
                <a:srgbClr val="0070C0"/>
              </a:solidFill>
              <a:latin typeface="Times New Roman" panose="02020603050405020304" pitchFamily="18" charset="0"/>
            </a:endParaRPr>
          </a:p>
          <a:p>
            <a:pPr lvl="1"/>
            <a:r>
              <a:rPr lang="en-US" sz="3400" b="1" i="1" dirty="0" smtClean="0">
                <a:solidFill>
                  <a:srgbClr val="00B050"/>
                </a:solidFill>
                <a:latin typeface="Times New Roman" panose="02020603050405020304" pitchFamily="18" charset="0"/>
              </a:rPr>
              <a:t>An </a:t>
            </a:r>
            <a:r>
              <a:rPr lang="en-US" sz="3400" b="1" i="1" dirty="0">
                <a:solidFill>
                  <a:srgbClr val="00B050"/>
                </a:solidFill>
                <a:latin typeface="Times New Roman" panose="02020603050405020304" pitchFamily="18" charset="0"/>
              </a:rPr>
              <a:t>object in constant motion will not change its velocity until a force acts upon it. </a:t>
            </a:r>
            <a:endParaRPr lang="en-US" b="1" i="1" dirty="0" smtClean="0">
              <a:solidFill>
                <a:srgbClr val="00B050"/>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6172199" y="1188720"/>
                <a:ext cx="5767251" cy="5264331"/>
              </a:xfrm>
            </p:spPr>
            <p:txBody>
              <a:bodyPr>
                <a:normAutofit fontScale="70000" lnSpcReduction="20000"/>
              </a:bodyPr>
              <a:lstStyle/>
              <a:p>
                <a:pPr lvl="0"/>
                <a:r>
                  <a:rPr lang="en-US" b="1" i="1" dirty="0" smtClean="0">
                    <a:solidFill>
                      <a:srgbClr val="FF0000"/>
                    </a:solidFill>
                    <a:latin typeface="Times New Roman" panose="02020603050405020304" pitchFamily="18" charset="0"/>
                  </a:rPr>
                  <a:t>Another way of stating Newton's First Law of motion:</a:t>
                </a:r>
                <a:r>
                  <a:rPr lang="en-US" dirty="0">
                    <a:solidFill>
                      <a:srgbClr val="000000"/>
                    </a:solidFill>
                    <a:latin typeface="Times New Roman" panose="02020603050405020304" pitchFamily="18" charset="0"/>
                  </a:rPr>
                  <a:t> </a:t>
                </a:r>
              </a:p>
              <a:p>
                <a:pPr marL="0" lvl="0" indent="0" algn="ctr">
                  <a:buNone/>
                </a:pPr>
                <a:endParaRPr lang="en-US" b="1" i="1" dirty="0" smtClean="0">
                  <a:solidFill>
                    <a:srgbClr val="000000"/>
                  </a:solidFill>
                  <a:latin typeface="Times New Roman" panose="02020603050405020304" pitchFamily="18" charset="0"/>
                </a:endParaRPr>
              </a:p>
              <a:p>
                <a:pPr marL="0" lvl="0" indent="0" algn="ctr">
                  <a:buNone/>
                </a:pPr>
                <a:endParaRPr lang="en-US" b="1" i="1" dirty="0" smtClean="0">
                  <a:solidFill>
                    <a:srgbClr val="000000"/>
                  </a:solidFill>
                  <a:latin typeface="Times New Roman" panose="02020603050405020304" pitchFamily="18" charset="0"/>
                </a:endParaRPr>
              </a:p>
              <a:p>
                <a:pPr marL="0" lvl="0" indent="0" algn="ctr">
                  <a:buNone/>
                </a:pPr>
                <a:endParaRPr lang="en-US" b="1" i="1" dirty="0">
                  <a:solidFill>
                    <a:srgbClr val="000000"/>
                  </a:solidFill>
                  <a:latin typeface="Times New Roman" panose="02020603050405020304" pitchFamily="18" charset="0"/>
                </a:endParaRPr>
              </a:p>
              <a:p>
                <a:pPr lvl="0"/>
                <a:r>
                  <a:rPr lang="en-US" dirty="0" smtClean="0">
                    <a:solidFill>
                      <a:srgbClr val="000000"/>
                    </a:solidFill>
                    <a:latin typeface="Times New Roman" panose="02020603050405020304" pitchFamily="18" charset="0"/>
                  </a:rPr>
                  <a:t>So </a:t>
                </a:r>
                <a:r>
                  <a:rPr lang="en-US" dirty="0">
                    <a:solidFill>
                      <a:srgbClr val="000000"/>
                    </a:solidFill>
                    <a:latin typeface="Times New Roman" panose="02020603050405020304" pitchFamily="18" charset="0"/>
                  </a:rPr>
                  <a:t>with no net force, the object just keeps doing what it is doing. </a:t>
                </a:r>
                <a:endParaRPr lang="en-US" dirty="0" smtClean="0">
                  <a:solidFill>
                    <a:srgbClr val="000000"/>
                  </a:solidFill>
                  <a:latin typeface="Times New Roman" panose="02020603050405020304" pitchFamily="18" charset="0"/>
                </a:endParaRPr>
              </a:p>
              <a:p>
                <a:pPr lvl="0"/>
                <a:r>
                  <a:rPr lang="en-US" sz="3000" b="1" i="1" dirty="0" smtClean="0">
                    <a:solidFill>
                      <a:srgbClr val="FF0000"/>
                    </a:solidFill>
                    <a:latin typeface="Times New Roman" panose="02020603050405020304" pitchFamily="18" charset="0"/>
                  </a:rPr>
                  <a:t>net force</a:t>
                </a:r>
                <a:r>
                  <a:rPr lang="en-US" sz="3000" b="1" dirty="0">
                    <a:solidFill>
                      <a:srgbClr val="FF0000"/>
                    </a:solidFill>
                    <a:latin typeface="Times New Roman" panose="02020603050405020304" pitchFamily="18" charset="0"/>
                  </a:rPr>
                  <a:t> </a:t>
                </a:r>
                <a:r>
                  <a:rPr lang="en-US" dirty="0" smtClean="0">
                    <a:solidFill>
                      <a:srgbClr val="000000"/>
                    </a:solidFill>
                    <a:latin typeface="Times New Roman" panose="02020603050405020304" pitchFamily="18" charset="0"/>
                  </a:rPr>
                  <a:t>means </a:t>
                </a:r>
                <a:r>
                  <a:rPr lang="en-US" b="1" dirty="0">
                    <a:solidFill>
                      <a:srgbClr val="000000"/>
                    </a:solidFill>
                    <a:latin typeface="Times New Roman" panose="02020603050405020304" pitchFamily="18" charset="0"/>
                  </a:rPr>
                  <a:t>the vector sum of total forces acting upon the object</a:t>
                </a:r>
                <a:r>
                  <a:rPr lang="en-US" dirty="0">
                    <a:solidFill>
                      <a:srgbClr val="000000"/>
                    </a:solidFill>
                    <a:latin typeface="Times New Roman" panose="02020603050405020304" pitchFamily="18" charset="0"/>
                  </a:rPr>
                  <a:t> must add up to zero. </a:t>
                </a:r>
                <a:endParaRPr lang="en-US" dirty="0" smtClean="0">
                  <a:solidFill>
                    <a:srgbClr val="000000"/>
                  </a:solidFill>
                  <a:latin typeface="Times New Roman" panose="02020603050405020304" pitchFamily="18" charset="0"/>
                </a:endParaRPr>
              </a:p>
              <a:p>
                <a:pPr marL="0" lv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b="1" i="1" smtClean="0">
                              <a:solidFill>
                                <a:srgbClr val="000000"/>
                              </a:solidFill>
                              <a:latin typeface="Cambria Math" panose="02040503050406030204" pitchFamily="18" charset="0"/>
                            </a:rPr>
                          </m:ctrlPr>
                        </m:naryPr>
                        <m:sub/>
                        <m:sup/>
                        <m:e>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𝑭</m:t>
                              </m:r>
                            </m:e>
                            <m:sub>
                              <m:r>
                                <a:rPr lang="en-US" b="1" i="1" smtClean="0">
                                  <a:solidFill>
                                    <a:srgbClr val="000000"/>
                                  </a:solidFill>
                                  <a:latin typeface="Cambria Math" panose="02040503050406030204" pitchFamily="18" charset="0"/>
                                </a:rPr>
                                <m:t>𝒏𝒆𝒕</m:t>
                              </m:r>
                            </m:sub>
                          </m:sSub>
                        </m:e>
                      </m:nary>
                      <m:r>
                        <a:rPr lang="en-US" b="1" i="1" smtClean="0">
                          <a:solidFill>
                            <a:srgbClr val="000000"/>
                          </a:solidFill>
                          <a:latin typeface="Cambria Math" panose="02040503050406030204" pitchFamily="18" charset="0"/>
                        </a:rPr>
                        <m:t>=</m:t>
                      </m:r>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𝑭</m:t>
                          </m:r>
                        </m:e>
                        <m:sub>
                          <m:r>
                            <a:rPr lang="en-US" b="1" i="1" smtClean="0">
                              <a:solidFill>
                                <a:srgbClr val="000000"/>
                              </a:solidFill>
                              <a:latin typeface="Cambria Math" panose="02040503050406030204" pitchFamily="18" charset="0"/>
                            </a:rPr>
                            <m:t>𝒙</m:t>
                          </m:r>
                        </m:sub>
                      </m:sSub>
                      <m:r>
                        <a:rPr lang="en-US" b="1" i="1" smtClean="0">
                          <a:solidFill>
                            <a:srgbClr val="000000"/>
                          </a:solidFill>
                          <a:latin typeface="Cambria Math" panose="02040503050406030204" pitchFamily="18" charset="0"/>
                        </a:rPr>
                        <m:t>+</m:t>
                      </m:r>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𝑭</m:t>
                          </m:r>
                        </m:e>
                        <m:sub>
                          <m:r>
                            <a:rPr lang="en-US" b="1" i="1" smtClean="0">
                              <a:solidFill>
                                <a:srgbClr val="000000"/>
                              </a:solidFill>
                              <a:latin typeface="Cambria Math" panose="02040503050406030204" pitchFamily="18" charset="0"/>
                            </a:rPr>
                            <m:t>𝒚</m:t>
                          </m:r>
                        </m:sub>
                      </m:sSub>
                      <m:r>
                        <a:rPr lang="en-US" b="1" i="1" smtClean="0">
                          <a:solidFill>
                            <a:srgbClr val="000000"/>
                          </a:solidFill>
                          <a:latin typeface="Cambria Math" panose="02040503050406030204" pitchFamily="18" charset="0"/>
                        </a:rPr>
                        <m:t>+</m:t>
                      </m:r>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𝑭</m:t>
                          </m:r>
                        </m:e>
                        <m:sub>
                          <m:r>
                            <a:rPr lang="en-US" b="1" i="1" smtClean="0">
                              <a:solidFill>
                                <a:srgbClr val="000000"/>
                              </a:solidFill>
                              <a:latin typeface="Cambria Math" panose="02040503050406030204" pitchFamily="18" charset="0"/>
                            </a:rPr>
                            <m:t>𝒛</m:t>
                          </m:r>
                        </m:sub>
                      </m:sSub>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𝟎</m:t>
                      </m:r>
                    </m:oMath>
                  </m:oMathPara>
                </a14:m>
                <a:endParaRPr lang="en-US" b="1" i="1" dirty="0" smtClean="0">
                  <a:solidFill>
                    <a:srgbClr val="000000"/>
                  </a:solidFill>
                  <a:latin typeface="Times New Roman" panose="02020603050405020304" pitchFamily="18" charset="0"/>
                </a:endParaRPr>
              </a:p>
              <a:p>
                <a:pPr lvl="0"/>
                <a:r>
                  <a:rPr lang="en-US" dirty="0" smtClean="0">
                    <a:solidFill>
                      <a:srgbClr val="000000"/>
                    </a:solidFill>
                    <a:latin typeface="Times New Roman" panose="02020603050405020304" pitchFamily="18" charset="0"/>
                  </a:rPr>
                  <a:t>An </a:t>
                </a:r>
                <a:r>
                  <a:rPr lang="en-US" dirty="0">
                    <a:solidFill>
                      <a:srgbClr val="000000"/>
                    </a:solidFill>
                    <a:latin typeface="Times New Roman" panose="02020603050405020304" pitchFamily="18" charset="0"/>
                  </a:rPr>
                  <a:t>object sitting on a floor has </a:t>
                </a:r>
                <a:r>
                  <a:rPr lang="en-US" b="1" i="1" dirty="0">
                    <a:solidFill>
                      <a:srgbClr val="000000"/>
                    </a:solidFill>
                    <a:latin typeface="Times New Roman" panose="02020603050405020304" pitchFamily="18" charset="0"/>
                  </a:rPr>
                  <a:t>a gravitational force pulling it downward</a:t>
                </a:r>
                <a:r>
                  <a:rPr lang="en-US" dirty="0">
                    <a:solidFill>
                      <a:srgbClr val="000000"/>
                    </a:solidFill>
                    <a:latin typeface="Times New Roman" panose="02020603050405020304" pitchFamily="18" charset="0"/>
                  </a:rPr>
                  <a:t>, but there is also a </a:t>
                </a:r>
                <a:r>
                  <a:rPr lang="en-US" b="1" i="1" dirty="0">
                    <a:solidFill>
                      <a:srgbClr val="000000"/>
                    </a:solidFill>
                    <a:latin typeface="Times New Roman" panose="02020603050405020304" pitchFamily="18" charset="0"/>
                  </a:rPr>
                  <a:t>normal force pushing upward </a:t>
                </a:r>
                <a:r>
                  <a:rPr lang="en-US" dirty="0">
                    <a:solidFill>
                      <a:srgbClr val="000000"/>
                    </a:solidFill>
                    <a:latin typeface="Times New Roman" panose="02020603050405020304" pitchFamily="18" charset="0"/>
                  </a:rPr>
                  <a:t>from the floor, so the net force is zero. </a:t>
                </a:r>
                <a:endParaRPr lang="en-US" dirty="0" smtClean="0">
                  <a:solidFill>
                    <a:srgbClr val="000000"/>
                  </a:solidFill>
                  <a:latin typeface="Times New Roman" panose="02020603050405020304" pitchFamily="18" charset="0"/>
                </a:endParaRPr>
              </a:p>
              <a:p>
                <a:pPr marL="0" lvl="0" indent="0">
                  <a:buNone/>
                </a:pPr>
                <a:endParaRPr lang="en-US" dirty="0" smtClean="0">
                  <a:solidFill>
                    <a:srgbClr val="000000"/>
                  </a:solidFill>
                  <a:latin typeface="Times New Roman" panose="02020603050405020304" pitchFamily="18" charset="0"/>
                </a:endParaRPr>
              </a:p>
              <a:p>
                <a:pPr lvl="0"/>
                <a:r>
                  <a:rPr lang="en-US" dirty="0" smtClean="0">
                    <a:solidFill>
                      <a:srgbClr val="000000"/>
                    </a:solidFill>
                    <a:latin typeface="Times New Roman" panose="02020603050405020304" pitchFamily="18" charset="0"/>
                  </a:rPr>
                  <a:t>Therefore</a:t>
                </a:r>
                <a:r>
                  <a:rPr lang="en-US" dirty="0">
                    <a:solidFill>
                      <a:srgbClr val="000000"/>
                    </a:solidFill>
                    <a:latin typeface="Times New Roman" panose="02020603050405020304" pitchFamily="18" charset="0"/>
                  </a:rPr>
                  <a:t>, it doesn‘t move. </a:t>
                </a:r>
                <a:endParaRPr lang="en-US" dirty="0">
                  <a:solidFill>
                    <a:prstClr val="black"/>
                  </a:solidFill>
                </a:endParaRPr>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6172199" y="1188720"/>
                <a:ext cx="5767251" cy="5264331"/>
              </a:xfrm>
              <a:blipFill>
                <a:blip r:embed="rId2"/>
                <a:stretch>
                  <a:fillRect l="-950" t="-2199" r="-179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A4619311-E08C-414D-B88B-27861DABAEC7}"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15</a:t>
            </a:fld>
            <a:endParaRPr lang="en-US"/>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9982200" y="5280908"/>
            <a:ext cx="1748246" cy="1172143"/>
          </a:xfrm>
          <a:prstGeom prst="rect">
            <a:avLst/>
          </a:prstGeom>
        </p:spPr>
      </p:pic>
      <p:sp>
        <p:nvSpPr>
          <p:cNvPr id="9" name="TextBox 8"/>
          <p:cNvSpPr txBox="1"/>
          <p:nvPr/>
        </p:nvSpPr>
        <p:spPr>
          <a:xfrm>
            <a:off x="6544490" y="1528554"/>
            <a:ext cx="5185956" cy="116853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0" algn="ctr"/>
            <a:r>
              <a:rPr lang="en-US" sz="1600" b="1" i="1" dirty="0" smtClean="0">
                <a:solidFill>
                  <a:srgbClr val="000000"/>
                </a:solidFill>
                <a:latin typeface="Times New Roman" panose="02020603050405020304" pitchFamily="18" charset="0"/>
              </a:rPr>
              <a:t>A body that is acted on by no net force moves at a constant velocity (which may be zero) and zero acceleration</a:t>
            </a:r>
            <a:r>
              <a:rPr lang="en-US" sz="1600" b="1" dirty="0" smtClean="0">
                <a:solidFill>
                  <a:srgbClr val="000000"/>
                </a:solidFill>
                <a:latin typeface="Times New Roman" panose="02020603050405020304" pitchFamily="18" charset="0"/>
              </a:rPr>
              <a:t>. </a:t>
            </a:r>
            <a:endParaRPr lang="en-US" sz="1600" b="1" dirty="0">
              <a:solidFill>
                <a:srgbClr val="000000"/>
              </a:solidFill>
              <a:latin typeface="Times New Roman" panose="02020603050405020304" pitchFamily="18" charset="0"/>
            </a:endParaRPr>
          </a:p>
        </p:txBody>
      </p:sp>
      <p:sp>
        <p:nvSpPr>
          <p:cNvPr id="10" name="TextBox 9"/>
          <p:cNvSpPr txBox="1"/>
          <p:nvPr/>
        </p:nvSpPr>
        <p:spPr>
          <a:xfrm>
            <a:off x="255879" y="1410988"/>
            <a:ext cx="5763921" cy="1687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i="1" dirty="0" smtClean="0">
                <a:solidFill>
                  <a:schemeClr val="bg1"/>
                </a:solidFill>
                <a:latin typeface="Times New Roman" panose="02020603050405020304" pitchFamily="18" charset="0"/>
              </a:rPr>
              <a:t>“Every body continues in its state of rest or of uniform motion in a straight line unless it is compelled to change that state by forces impressed upon it.” </a:t>
            </a:r>
          </a:p>
        </p:txBody>
      </p:sp>
    </p:spTree>
    <p:extLst>
      <p:ext uri="{BB962C8B-B14F-4D97-AF65-F5344CB8AC3E}">
        <p14:creationId xmlns:p14="http://schemas.microsoft.com/office/powerpoint/2010/main" val="2135510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4589"/>
          </a:xfrm>
        </p:spPr>
        <p:txBody>
          <a:bodyPr>
            <a:normAutofit fontScale="90000"/>
          </a:bodyPr>
          <a:lstStyle/>
          <a:p>
            <a:r>
              <a:rPr lang="en-US" b="1" dirty="0">
                <a:solidFill>
                  <a:srgbClr val="000000"/>
                </a:solidFill>
                <a:latin typeface="Times New Roman" panose="02020603050405020304" pitchFamily="18" charset="0"/>
              </a:rPr>
              <a:t>Newton's Second law of Motion: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20230"/>
                <a:ext cx="10515600" cy="5236119"/>
              </a:xfrm>
            </p:spPr>
            <p:txBody>
              <a:bodyPr>
                <a:normAutofit fontScale="92500" lnSpcReduction="20000"/>
              </a:bodyPr>
              <a:lstStyle/>
              <a:p>
                <a:r>
                  <a:rPr lang="en-US" b="1" i="1" dirty="0" smtClean="0">
                    <a:solidFill>
                      <a:srgbClr val="FF0000"/>
                    </a:solidFill>
                    <a:latin typeface="Times New Roman" panose="02020603050405020304" pitchFamily="18" charset="0"/>
                  </a:rPr>
                  <a:t>States that </a:t>
                </a:r>
              </a:p>
              <a:p>
                <a:pPr marL="0" indent="0" algn="ctr">
                  <a:buNone/>
                </a:pPr>
                <a:r>
                  <a:rPr lang="en-US" i="1" dirty="0" smtClean="0">
                    <a:solidFill>
                      <a:srgbClr val="000000"/>
                    </a:solidFill>
                    <a:latin typeface="Times New Roman" panose="02020603050405020304" pitchFamily="18" charset="0"/>
                  </a:rPr>
                  <a:t>“The </a:t>
                </a:r>
                <a:r>
                  <a:rPr lang="en-US" i="1" dirty="0">
                    <a:solidFill>
                      <a:srgbClr val="000000"/>
                    </a:solidFill>
                    <a:latin typeface="Times New Roman" panose="02020603050405020304" pitchFamily="18" charset="0"/>
                  </a:rPr>
                  <a:t>acceleration acquired by a point particle is </a:t>
                </a:r>
                <a:r>
                  <a:rPr lang="en-US" b="1" i="1" dirty="0">
                    <a:solidFill>
                      <a:srgbClr val="000000"/>
                    </a:solidFill>
                    <a:latin typeface="Times New Roman" panose="02020603050405020304" pitchFamily="18" charset="0"/>
                  </a:rPr>
                  <a:t>directly proportional </a:t>
                </a:r>
                <a:r>
                  <a:rPr lang="en-US" i="1" dirty="0">
                    <a:solidFill>
                      <a:srgbClr val="000000"/>
                    </a:solidFill>
                    <a:latin typeface="Times New Roman" panose="02020603050405020304" pitchFamily="18" charset="0"/>
                  </a:rPr>
                  <a:t>to the </a:t>
                </a:r>
                <a:r>
                  <a:rPr lang="en-US" b="1" i="1" dirty="0">
                    <a:solidFill>
                      <a:srgbClr val="000000"/>
                    </a:solidFill>
                    <a:latin typeface="Times New Roman" panose="02020603050405020304" pitchFamily="18" charset="0"/>
                  </a:rPr>
                  <a:t>net force acting on the particle </a:t>
                </a:r>
                <a:r>
                  <a:rPr lang="en-US" i="1" dirty="0">
                    <a:solidFill>
                      <a:srgbClr val="000000"/>
                    </a:solidFill>
                    <a:latin typeface="Times New Roman" panose="02020603050405020304" pitchFamily="18" charset="0"/>
                  </a:rPr>
                  <a:t>and </a:t>
                </a:r>
                <a:r>
                  <a:rPr lang="en-US" b="1" i="1" dirty="0">
                    <a:solidFill>
                      <a:srgbClr val="000000"/>
                    </a:solidFill>
                    <a:latin typeface="Times New Roman" panose="02020603050405020304" pitchFamily="18" charset="0"/>
                  </a:rPr>
                  <a:t>inversely proportional to its mass and the </a:t>
                </a:r>
                <a:r>
                  <a:rPr lang="en-US" b="1" i="1" dirty="0" smtClean="0">
                    <a:solidFill>
                      <a:srgbClr val="000000"/>
                    </a:solidFill>
                    <a:latin typeface="Times New Roman" panose="02020603050405020304" pitchFamily="18" charset="0"/>
                  </a:rPr>
                  <a:t>acceleration </a:t>
                </a:r>
                <a:r>
                  <a:rPr lang="en-US" i="1" dirty="0">
                    <a:solidFill>
                      <a:srgbClr val="000000"/>
                    </a:solidFill>
                    <a:latin typeface="Times New Roman" panose="02020603050405020304" pitchFamily="18" charset="0"/>
                  </a:rPr>
                  <a:t>is always in the direction of the net </a:t>
                </a:r>
                <a:r>
                  <a:rPr lang="en-US" i="1" dirty="0" smtClean="0">
                    <a:solidFill>
                      <a:srgbClr val="000000"/>
                    </a:solidFill>
                    <a:latin typeface="Times New Roman" panose="02020603050405020304" pitchFamily="18" charset="0"/>
                  </a:rPr>
                  <a:t>force”. </a:t>
                </a:r>
              </a:p>
              <a:p>
                <a:r>
                  <a:rPr lang="en-US" i="1" dirty="0" smtClean="0">
                    <a:solidFill>
                      <a:srgbClr val="FF0000"/>
                    </a:solidFill>
                    <a:latin typeface="Times New Roman" panose="02020603050405020304" pitchFamily="18" charset="0"/>
                    <a:cs typeface="Times New Roman" panose="02020603050405020304" pitchFamily="18" charset="0"/>
                  </a:rPr>
                  <a:t>Mathematically </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𝑎</m:t>
                      </m:r>
                      <m:r>
                        <a:rPr lang="en-US" b="0" i="1" smtClean="0">
                          <a:solidFill>
                            <a:schemeClr val="tx1"/>
                          </a:solidFill>
                          <a:latin typeface="Cambria Math" panose="02040503050406030204" pitchFamily="18" charset="0"/>
                          <a:cs typeface="Times New Roman" panose="02020603050405020304" pitchFamily="18" charset="0"/>
                        </a:rPr>
                        <m:t>∝</m:t>
                      </m:r>
                      <m:f>
                        <m:fPr>
                          <m:ctrlPr>
                            <a:rPr lang="en-US" b="0" i="1" smtClean="0">
                              <a:solidFill>
                                <a:schemeClr val="tx1"/>
                              </a:solidFill>
                              <a:latin typeface="Cambria Math" panose="02040503050406030204" pitchFamily="18" charset="0"/>
                              <a:cs typeface="Times New Roman" panose="02020603050405020304" pitchFamily="18" charset="0"/>
                            </a:rPr>
                          </m:ctrlPr>
                        </m:fPr>
                        <m:num>
                          <m:r>
                            <m:rPr>
                              <m:nor/>
                            </m:rPr>
                            <a:rPr lang="en-US" i="1" dirty="0">
                              <a:solidFill>
                                <a:schemeClr val="tx1"/>
                              </a:solidFill>
                              <a:latin typeface="Times New Roman" panose="02020603050405020304" pitchFamily="18" charset="0"/>
                            </a:rPr>
                            <m:t>Σ</m:t>
                          </m:r>
                          <m:r>
                            <m:rPr>
                              <m:nor/>
                            </m:rPr>
                            <a:rPr lang="en-US" b="1" i="1" dirty="0">
                              <a:solidFill>
                                <a:schemeClr val="tx1"/>
                              </a:solidFill>
                              <a:latin typeface="Times New Roman" panose="02020603050405020304" pitchFamily="18" charset="0"/>
                            </a:rPr>
                            <m:t>F</m:t>
                          </m:r>
                        </m:num>
                        <m:den>
                          <m:r>
                            <a:rPr lang="en-US" b="0" i="1" smtClean="0">
                              <a:solidFill>
                                <a:schemeClr val="tx1"/>
                              </a:solidFill>
                              <a:latin typeface="Cambria Math" panose="02040503050406030204" pitchFamily="18" charset="0"/>
                              <a:cs typeface="Times New Roman" panose="02020603050405020304" pitchFamily="18" charset="0"/>
                            </a:rPr>
                            <m:t>𝑚</m:t>
                          </m:r>
                        </m:den>
                      </m:f>
                    </m:oMath>
                  </m:oMathPara>
                </a14:m>
                <a:endParaRPr lang="en-US" i="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i="1" dirty="0" smtClean="0">
                  <a:solidFill>
                    <a:srgbClr val="FF0000"/>
                  </a:solidFill>
                  <a:latin typeface="Times New Roman" panose="02020603050405020304" pitchFamily="18" charset="0"/>
                  <a:cs typeface="Times New Roman" panose="02020603050405020304" pitchFamily="18" charset="0"/>
                </a:endParaRPr>
              </a:p>
              <a:p>
                <a:pPr marL="0" lvl="0" indent="0">
                  <a:buNone/>
                </a:pPr>
                <a14:m>
                  <m:oMathPara xmlns:m="http://schemas.openxmlformats.org/officeDocument/2006/math">
                    <m:oMathParaPr>
                      <m:jc m:val="centerGroup"/>
                    </m:oMathParaPr>
                    <m:oMath xmlns:m="http://schemas.openxmlformats.org/officeDocument/2006/math">
                      <m:r>
                        <m:rPr>
                          <m:nor/>
                        </m:rPr>
                        <a:rPr lang="en-US" i="1" dirty="0">
                          <a:solidFill>
                            <a:srgbClr val="000000"/>
                          </a:solidFill>
                          <a:latin typeface="Times New Roman" panose="02020603050405020304" pitchFamily="18" charset="0"/>
                        </a:rPr>
                        <m:t>Σ</m:t>
                      </m:r>
                      <m:r>
                        <m:rPr>
                          <m:nor/>
                        </m:rPr>
                        <a:rPr lang="en-US" b="1" i="1" dirty="0">
                          <a:solidFill>
                            <a:srgbClr val="000000"/>
                          </a:solidFill>
                          <a:latin typeface="Times New Roman" panose="02020603050405020304" pitchFamily="18" charset="0"/>
                        </a:rPr>
                        <m:t>F</m:t>
                      </m:r>
                      <m:r>
                        <a:rPr lang="en-US" i="1">
                          <a:solidFill>
                            <a:srgbClr val="00B0F0"/>
                          </a:solidFill>
                          <a:latin typeface="Cambria Math" panose="02040503050406030204" pitchFamily="18" charset="0"/>
                        </a:rPr>
                        <m:t>=</m:t>
                      </m:r>
                      <m:r>
                        <a:rPr lang="en-US" b="0" i="1" smtClean="0">
                          <a:solidFill>
                            <a:srgbClr val="00B0F0"/>
                          </a:solidFill>
                          <a:latin typeface="Cambria Math" panose="02040503050406030204" pitchFamily="18" charset="0"/>
                        </a:rPr>
                        <m:t>𝑚𝑎</m:t>
                      </m:r>
                      <m:r>
                        <a:rPr lang="en-US" b="0" i="1" smtClean="0">
                          <a:solidFill>
                            <a:srgbClr val="00B0F0"/>
                          </a:solidFill>
                          <a:latin typeface="Cambria Math" panose="02040503050406030204" pitchFamily="18" charset="0"/>
                        </a:rPr>
                        <m:t> </m:t>
                      </m:r>
                    </m:oMath>
                  </m:oMathPara>
                </a14:m>
                <a:endParaRPr lang="en-US" dirty="0">
                  <a:solidFill>
                    <a:srgbClr val="00B0F0"/>
                  </a:solidFill>
                  <a:latin typeface="Times New Roman" panose="02020603050405020304" pitchFamily="18" charset="0"/>
                </a:endParaRPr>
              </a:p>
              <a:p>
                <a:r>
                  <a:rPr lang="en-US" dirty="0">
                    <a:solidFill>
                      <a:srgbClr val="000000"/>
                    </a:solidFill>
                    <a:latin typeface="Times New Roman" panose="02020603050405020304" pitchFamily="18" charset="0"/>
                  </a:rPr>
                  <a:t>Where </a:t>
                </a:r>
                <a:endParaRPr lang="en-US" dirty="0" smtClean="0">
                  <a:solidFill>
                    <a:srgbClr val="000000"/>
                  </a:solidFill>
                  <a:latin typeface="Times New Roman" panose="02020603050405020304" pitchFamily="18" charset="0"/>
                </a:endParaRPr>
              </a:p>
              <a:p>
                <a:pPr lvl="1"/>
                <a:r>
                  <a:rPr lang="en-US" i="1" dirty="0" smtClean="0">
                    <a:solidFill>
                      <a:srgbClr val="000000"/>
                    </a:solidFill>
                    <a:latin typeface="Times New Roman" panose="02020603050405020304" pitchFamily="18" charset="0"/>
                  </a:rPr>
                  <a:t>Σ</a:t>
                </a:r>
                <a:r>
                  <a:rPr lang="en-US" b="1" i="1" dirty="0" smtClean="0">
                    <a:solidFill>
                      <a:srgbClr val="000000"/>
                    </a:solidFill>
                    <a:latin typeface="Times New Roman" panose="02020603050405020304" pitchFamily="18" charset="0"/>
                  </a:rPr>
                  <a:t>F= </a:t>
                </a:r>
                <a:r>
                  <a:rPr lang="en-US" dirty="0">
                    <a:solidFill>
                      <a:srgbClr val="000000"/>
                    </a:solidFill>
                    <a:latin typeface="Times New Roman" panose="02020603050405020304" pitchFamily="18" charset="0"/>
                  </a:rPr>
                  <a:t>is the net force acting on the particle, </a:t>
                </a:r>
                <a:endParaRPr lang="en-US" dirty="0" smtClean="0">
                  <a:solidFill>
                    <a:srgbClr val="000000"/>
                  </a:solidFill>
                  <a:latin typeface="Times New Roman" panose="02020603050405020304" pitchFamily="18" charset="0"/>
                </a:endParaRPr>
              </a:p>
              <a:p>
                <a:pPr lvl="1"/>
                <a:r>
                  <a:rPr lang="en-US" i="1" dirty="0">
                    <a:solidFill>
                      <a:srgbClr val="000000"/>
                    </a:solidFill>
                    <a:latin typeface="Times New Roman" panose="02020603050405020304" pitchFamily="18" charset="0"/>
                  </a:rPr>
                  <a:t>m</a:t>
                </a:r>
                <a:r>
                  <a:rPr lang="en-US" i="1"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is the mass of the particle and </a:t>
                </a:r>
                <a:endParaRPr lang="en-US" dirty="0" smtClean="0">
                  <a:solidFill>
                    <a:srgbClr val="000000"/>
                  </a:solidFill>
                  <a:latin typeface="Times New Roman" panose="02020603050405020304" pitchFamily="18" charset="0"/>
                </a:endParaRPr>
              </a:p>
              <a:p>
                <a:pPr lvl="1"/>
                <a:r>
                  <a:rPr lang="en-US" b="1" i="1" dirty="0">
                    <a:solidFill>
                      <a:srgbClr val="000000"/>
                    </a:solidFill>
                    <a:latin typeface="Times New Roman" panose="02020603050405020304" pitchFamily="18" charset="0"/>
                  </a:rPr>
                  <a:t>a</a:t>
                </a:r>
                <a:r>
                  <a:rPr lang="en-US" b="1" i="1" dirty="0" smtClean="0">
                    <a:solidFill>
                      <a:srgbClr val="000000"/>
                    </a:solidFill>
                    <a:latin typeface="Times New Roman" panose="02020603050405020304" pitchFamily="18" charset="0"/>
                  </a:rPr>
                  <a:t>=</a:t>
                </a:r>
                <a:r>
                  <a:rPr lang="en-US" dirty="0" smtClean="0">
                    <a:solidFill>
                      <a:srgbClr val="000000"/>
                    </a:solidFill>
                    <a:latin typeface="Times New Roman" panose="02020603050405020304" pitchFamily="18" charset="0"/>
                  </a:rPr>
                  <a:t>is </a:t>
                </a:r>
                <a:r>
                  <a:rPr lang="en-US" dirty="0">
                    <a:solidFill>
                      <a:srgbClr val="000000"/>
                    </a:solidFill>
                    <a:latin typeface="Times New Roman" panose="02020603050405020304" pitchFamily="18" charset="0"/>
                  </a:rPr>
                  <a:t>the acceleration of the particle. </a:t>
                </a:r>
                <a:endParaRPr lang="en-US" dirty="0" smtClean="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when the </a:t>
                </a:r>
                <a:r>
                  <a:rPr lang="en-US" b="1" i="1" dirty="0">
                    <a:solidFill>
                      <a:srgbClr val="000000"/>
                    </a:solidFill>
                    <a:latin typeface="Times New Roman" panose="02020603050405020304" pitchFamily="18" charset="0"/>
                  </a:rPr>
                  <a:t>net forces on an object sum up to zero</a:t>
                </a:r>
                <a:r>
                  <a:rPr lang="en-US" dirty="0">
                    <a:solidFill>
                      <a:srgbClr val="000000"/>
                    </a:solidFill>
                    <a:latin typeface="Times New Roman" panose="02020603050405020304" pitchFamily="18" charset="0"/>
                  </a:rPr>
                  <a:t>, we achieve the state defined in </a:t>
                </a:r>
                <a:r>
                  <a:rPr lang="en-US" b="1" i="1" dirty="0">
                    <a:solidFill>
                      <a:srgbClr val="FF0000"/>
                    </a:solidFill>
                    <a:latin typeface="Times New Roman" panose="02020603050405020304" pitchFamily="18" charset="0"/>
                  </a:rPr>
                  <a:t>Newton's First Law</a:t>
                </a:r>
                <a:r>
                  <a:rPr lang="en-US" dirty="0">
                    <a:solidFill>
                      <a:srgbClr val="000000"/>
                    </a:solidFill>
                    <a:latin typeface="Times New Roman" panose="02020603050405020304" pitchFamily="18" charset="0"/>
                  </a:rPr>
                  <a:t>: the net </a:t>
                </a:r>
                <a:r>
                  <a:rPr lang="en-US" b="1" i="1" dirty="0">
                    <a:solidFill>
                      <a:srgbClr val="000000"/>
                    </a:solidFill>
                    <a:latin typeface="Times New Roman" panose="02020603050405020304" pitchFamily="18" charset="0"/>
                  </a:rPr>
                  <a:t>acceleration must be zero</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20230"/>
                <a:ext cx="10515600" cy="5236119"/>
              </a:xfrm>
              <a:blipFill>
                <a:blip r:embed="rId2"/>
                <a:stretch>
                  <a:fillRect l="-928" t="-3143" r="-1043" b="-1281"/>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fld id="{669AB41F-79EF-4765-9FC7-3429E587F36C}" type="datetime1">
              <a:rPr lang="en-US" smtClean="0"/>
              <a:t>13-Jan-20</a:t>
            </a:fld>
            <a:endParaRPr lang="en-US"/>
          </a:p>
        </p:txBody>
      </p:sp>
      <p:sp>
        <p:nvSpPr>
          <p:cNvPr id="6" name="Footer Placeholder 5"/>
          <p:cNvSpPr>
            <a:spLocks noGrp="1"/>
          </p:cNvSpPr>
          <p:nvPr>
            <p:ph type="ftr" sz="quarter" idx="11"/>
          </p:nvPr>
        </p:nvSpPr>
        <p:spPr/>
        <p:txBody>
          <a:bodyPr/>
          <a:lstStyle/>
          <a:p>
            <a:r>
              <a:rPr lang="en-US" smtClean="0"/>
              <a:t>General physics(phys1011) slide by Mrs.Jifar</a:t>
            </a:r>
            <a:endParaRPr lang="en-US"/>
          </a:p>
        </p:txBody>
      </p:sp>
      <p:sp>
        <p:nvSpPr>
          <p:cNvPr id="7" name="Slide Number Placeholder 6"/>
          <p:cNvSpPr>
            <a:spLocks noGrp="1"/>
          </p:cNvSpPr>
          <p:nvPr>
            <p:ph type="sldNum" sz="quarter" idx="12"/>
          </p:nvPr>
        </p:nvSpPr>
        <p:spPr/>
        <p:txBody>
          <a:bodyPr/>
          <a:lstStyle/>
          <a:p>
            <a:fld id="{6E646E9D-FDE0-4923-A883-46AC221E7923}" type="slidenum">
              <a:rPr lang="en-US" smtClean="0"/>
              <a:t>16</a:t>
            </a:fld>
            <a:endParaRPr lang="en-US"/>
          </a:p>
        </p:txBody>
      </p:sp>
    </p:spTree>
    <p:extLst>
      <p:ext uri="{BB962C8B-B14F-4D97-AF65-F5344CB8AC3E}">
        <p14:creationId xmlns:p14="http://schemas.microsoft.com/office/powerpoint/2010/main" val="2960695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74"/>
            <a:ext cx="10515600" cy="588464"/>
          </a:xfrm>
        </p:spPr>
        <p:txBody>
          <a:bodyPr>
            <a:normAutofit fontScale="90000"/>
          </a:bodyPr>
          <a:lstStyle/>
          <a:p>
            <a:pPr algn="ctr"/>
            <a:r>
              <a:rPr lang="en-US" dirty="0" smtClean="0"/>
              <a:t>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18011" y="1080725"/>
                <a:ext cx="5368835" cy="4928190"/>
              </a:xfrm>
            </p:spPr>
            <p:txBody>
              <a:bodyPr>
                <a:normAutofit fontScale="62500" lnSpcReduction="20000"/>
              </a:bodyPr>
              <a:lstStyle/>
              <a:p>
                <a:r>
                  <a:rPr lang="en-US" dirty="0" smtClean="0">
                    <a:solidFill>
                      <a:srgbClr val="000000"/>
                    </a:solidFill>
                    <a:latin typeface="Times New Roman" panose="02020603050405020304" pitchFamily="18" charset="0"/>
                  </a:rPr>
                  <a:t>If the object is already moving, it will continue to move at a constant velocity, </a:t>
                </a:r>
              </a:p>
              <a:p>
                <a:pPr lvl="1"/>
                <a:r>
                  <a:rPr lang="en-US" dirty="0" smtClean="0">
                    <a:solidFill>
                      <a:srgbClr val="000000"/>
                    </a:solidFill>
                    <a:latin typeface="Times New Roman" panose="02020603050405020304" pitchFamily="18" charset="0"/>
                  </a:rPr>
                  <a:t>but </a:t>
                </a:r>
                <a:r>
                  <a:rPr lang="en-US" dirty="0">
                    <a:solidFill>
                      <a:srgbClr val="000000"/>
                    </a:solidFill>
                    <a:latin typeface="Times New Roman" panose="02020603050405020304" pitchFamily="18" charset="0"/>
                  </a:rPr>
                  <a:t>that </a:t>
                </a:r>
                <a:r>
                  <a:rPr lang="en-US" b="1" dirty="0">
                    <a:solidFill>
                      <a:srgbClr val="000000"/>
                    </a:solidFill>
                    <a:latin typeface="Times New Roman" panose="02020603050405020304" pitchFamily="18" charset="0"/>
                  </a:rPr>
                  <a:t>velocity will not change until a net force </a:t>
                </a:r>
                <a:r>
                  <a:rPr lang="en-US" dirty="0">
                    <a:solidFill>
                      <a:srgbClr val="000000"/>
                    </a:solidFill>
                    <a:latin typeface="Times New Roman" panose="02020603050405020304" pitchFamily="18" charset="0"/>
                  </a:rPr>
                  <a:t>is introduced.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Obviously, </a:t>
                </a:r>
                <a:r>
                  <a:rPr lang="en-US" dirty="0">
                    <a:solidFill>
                      <a:srgbClr val="000000"/>
                    </a:solidFill>
                    <a:latin typeface="Times New Roman" panose="02020603050405020304" pitchFamily="18" charset="0"/>
                  </a:rPr>
                  <a:t>an object at rest will not move at all without a net force</a:t>
                </a:r>
                <a:r>
                  <a:rPr lang="en-US" dirty="0" smtClean="0">
                    <a:solidFill>
                      <a:srgbClr val="000000"/>
                    </a:solidFill>
                    <a:latin typeface="Times New Roman" panose="02020603050405020304" pitchFamily="18" charset="0"/>
                  </a:rPr>
                  <a:t>.</a:t>
                </a:r>
              </a:p>
              <a:p>
                <a:pPr marL="0" indent="0">
                  <a:buNone/>
                </a:pPr>
                <a:endParaRPr lang="en-US" dirty="0">
                  <a:solidFill>
                    <a:srgbClr val="000000"/>
                  </a:solidFill>
                  <a:latin typeface="Times New Roman" panose="02020603050405020304" pitchFamily="18" charset="0"/>
                </a:endParaRPr>
              </a:p>
              <a:p>
                <a:pPr marL="0" indent="0">
                  <a:buNone/>
                </a:pPr>
                <a:r>
                  <a:rPr lang="en-US" b="1" dirty="0" smtClean="0">
                    <a:solidFill>
                      <a:srgbClr val="000000"/>
                    </a:solidFill>
                    <a:latin typeface="Times New Roman" panose="02020603050405020304" pitchFamily="18" charset="0"/>
                  </a:rPr>
                  <a:t>Example</a:t>
                </a:r>
              </a:p>
              <a:p>
                <a:pPr marL="514350" indent="-514350">
                  <a:buAutoNum type="arabicPeriod"/>
                </a:pPr>
                <a:r>
                  <a:rPr lang="en-US" dirty="0" smtClean="0">
                    <a:solidFill>
                      <a:srgbClr val="000000"/>
                    </a:solidFill>
                    <a:latin typeface="Times New Roman" panose="02020603050405020304" pitchFamily="18" charset="0"/>
                  </a:rPr>
                  <a:t>A </a:t>
                </a:r>
                <a:r>
                  <a:rPr lang="en-US" dirty="0">
                    <a:solidFill>
                      <a:srgbClr val="000000"/>
                    </a:solidFill>
                    <a:latin typeface="Times New Roman" panose="02020603050405020304" pitchFamily="18" charset="0"/>
                  </a:rPr>
                  <a:t>box with a mass of 40 kg sits at rest on a frictionless tile floor. With your foot, you apply a 20 N force in a horizontal direction. What is the acceleration of the box? </a:t>
                </a:r>
                <a:endParaRPr lang="en-US" dirty="0" smtClean="0">
                  <a:solidFill>
                    <a:srgbClr val="000000"/>
                  </a:solidFill>
                  <a:latin typeface="Times New Roman" panose="02020603050405020304" pitchFamily="18" charset="0"/>
                </a:endParaRPr>
              </a:p>
              <a:p>
                <a:pPr marL="514350" indent="-514350">
                  <a:buAutoNum type="arabicPeriod"/>
                </a:pPr>
                <a:r>
                  <a:rPr lang="en-US" dirty="0">
                    <a:solidFill>
                      <a:srgbClr val="000000"/>
                    </a:solidFill>
                    <a:latin typeface="Times New Roman" panose="02020603050405020304" pitchFamily="18" charset="0"/>
                  </a:rPr>
                  <a:t>A 3kg object undergoes an acceleration given </a:t>
                </a:r>
                <a:r>
                  <a:rPr lang="en-US" dirty="0" smtClean="0">
                    <a:solidFill>
                      <a:srgbClr val="000000"/>
                    </a:solidFill>
                    <a:latin typeface="Times New Roman" panose="02020603050405020304" pitchFamily="18" charset="0"/>
                  </a:rPr>
                  <a:t>by </a:t>
                </a:r>
                <a14:m>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𝑎</m:t>
                        </m:r>
                      </m:e>
                    </m:acc>
                    <m:r>
                      <a:rPr lang="en-US" b="0" i="1" smtClean="0">
                        <a:solidFill>
                          <a:srgbClr val="000000"/>
                        </a:solidFill>
                        <a:latin typeface="Cambria Math" panose="02040503050406030204" pitchFamily="18" charset="0"/>
                      </a:rPr>
                      <m:t>=(2</m:t>
                    </m:r>
                    <m:acc>
                      <m:accPr>
                        <m:chr m:val="̂"/>
                        <m:ctrlPr>
                          <a:rPr lang="en-US" b="0"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𝑖</m:t>
                        </m:r>
                      </m:e>
                    </m:acc>
                    <m:r>
                      <a:rPr lang="en-US" b="0" i="1" smtClean="0">
                        <a:solidFill>
                          <a:srgbClr val="000000"/>
                        </a:solidFill>
                        <a:latin typeface="Cambria Math" panose="02040503050406030204" pitchFamily="18" charset="0"/>
                      </a:rPr>
                      <m:t>+5</m:t>
                    </m:r>
                    <m:acc>
                      <m:accPr>
                        <m:chr m:val="̂"/>
                        <m:ctrlPr>
                          <a:rPr lang="en-US" b="0"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𝑗</m:t>
                        </m:r>
                      </m:e>
                    </m:acc>
                    <m:r>
                      <a:rPr lang="en-US" b="0" i="1" smtClean="0">
                        <a:solidFill>
                          <a:srgbClr val="000000"/>
                        </a:solidFill>
                        <a:latin typeface="Cambria Math" panose="02040503050406030204" pitchFamily="18" charset="0"/>
                      </a:rPr>
                      <m:t>)</m:t>
                    </m:r>
                    <m:f>
                      <m:fPr>
                        <m:type m:val="skw"/>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𝑚</m:t>
                        </m:r>
                      </m:num>
                      <m:den>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𝑠</m:t>
                            </m:r>
                          </m:e>
                          <m:sup>
                            <m:r>
                              <a:rPr lang="en-US" b="0" i="1" smtClean="0">
                                <a:solidFill>
                                  <a:srgbClr val="000000"/>
                                </a:solidFill>
                                <a:latin typeface="Cambria Math" panose="02040503050406030204" pitchFamily="18" charset="0"/>
                              </a:rPr>
                              <m:t>2</m:t>
                            </m:r>
                          </m:sup>
                        </m:sSup>
                      </m:den>
                    </m:f>
                  </m:oMath>
                </a14:m>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Find the magnitude of the resultant </a:t>
                </a:r>
                <a:r>
                  <a:rPr lang="en-US" dirty="0" smtClean="0">
                    <a:solidFill>
                      <a:srgbClr val="000000"/>
                    </a:solidFill>
                    <a:latin typeface="Times New Roman" panose="02020603050405020304" pitchFamily="18" charset="0"/>
                  </a:rPr>
                  <a:t>force.</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18011" y="1080725"/>
                <a:ext cx="5368835" cy="4928190"/>
              </a:xfrm>
              <a:blipFill>
                <a:blip r:embed="rId2"/>
                <a:stretch>
                  <a:fillRect l="-1023" t="-21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5786847" y="1080725"/>
                <a:ext cx="6178730" cy="5275625"/>
              </a:xfrm>
            </p:spPr>
            <p:txBody>
              <a:bodyPr>
                <a:normAutofit fontScale="62500" lnSpcReduction="20000"/>
              </a:bodyPr>
              <a:lstStyle/>
              <a:p>
                <a:pPr marL="0" indent="0">
                  <a:buNone/>
                </a:pPr>
                <a:r>
                  <a:rPr lang="en-US" dirty="0" smtClean="0">
                    <a:latin typeface="Times New Roman" panose="02020603050405020304" pitchFamily="18" charset="0"/>
                    <a:cs typeface="Times New Roman" panose="02020603050405020304" pitchFamily="18" charset="0"/>
                  </a:rPr>
                  <a:t>3. A </a:t>
                </a:r>
                <a:r>
                  <a:rPr lang="en-US" dirty="0">
                    <a:latin typeface="Times New Roman" panose="02020603050405020304" pitchFamily="18" charset="0"/>
                    <a:cs typeface="Times New Roman" panose="02020603050405020304" pitchFamily="18" charset="0"/>
                  </a:rPr>
                  <a:t>hockey puck having a mass of 0.30 kg slides on the frictionless, horizontal surface of an ice rink. Two hockey sticks strike the puck simultaneously, exerting the forces on the puck shown in Figure </a:t>
                </a:r>
                <a:r>
                  <a:rPr lang="en-US" dirty="0" smtClean="0">
                    <a:latin typeface="Times New Roman" panose="02020603050405020304" pitchFamily="18" charset="0"/>
                    <a:cs typeface="Times New Roman" panose="02020603050405020304" pitchFamily="18" charset="0"/>
                  </a:rPr>
                  <a:t>below. The </a:t>
                </a:r>
                <a:r>
                  <a:rPr lang="en-US" dirty="0">
                    <a:latin typeface="Times New Roman" panose="02020603050405020304" pitchFamily="18" charset="0"/>
                    <a:cs typeface="Times New Roman" panose="02020603050405020304" pitchFamily="18" charset="0"/>
                  </a:rPr>
                  <a:t>force </a:t>
                </a:r>
                <a14:m>
                  <m:oMath xmlns:m="http://schemas.openxmlformats.org/officeDocument/2006/math">
                    <m:sSub>
                      <m:sSubPr>
                        <m:ctrlPr>
                          <a:rPr lang="en-US" b="1" i="1">
                            <a:latin typeface="Cambria Math" panose="02040503050406030204" pitchFamily="18" charset="0"/>
                            <a:cs typeface="Times New Roman" panose="02020603050405020304" pitchFamily="18" charset="0"/>
                          </a:rPr>
                        </m:ctrlPr>
                      </m:sSubPr>
                      <m:e>
                        <m:acc>
                          <m:accPr>
                            <m:chr m:val="⃗"/>
                            <m:ctrlPr>
                              <a:rPr lang="en-US" b="1" i="1">
                                <a:latin typeface="Cambria Math" panose="02040503050406030204" pitchFamily="18" charset="0"/>
                                <a:cs typeface="Times New Roman" panose="02020603050405020304" pitchFamily="18" charset="0"/>
                              </a:rPr>
                            </m:ctrlPr>
                          </m:accPr>
                          <m:e>
                            <m:r>
                              <a:rPr lang="en-US" b="1" i="1">
                                <a:latin typeface="Cambria Math" panose="02040503050406030204" pitchFamily="18" charset="0"/>
                                <a:cs typeface="Times New Roman" panose="02020603050405020304" pitchFamily="18" charset="0"/>
                              </a:rPr>
                              <m:t>𝑭</m:t>
                            </m:r>
                          </m:e>
                        </m:acc>
                      </m:e>
                      <m:sub>
                        <m:r>
                          <a:rPr lang="en-US" b="1" i="1">
                            <a:latin typeface="Cambria Math" panose="02040503050406030204" pitchFamily="18" charset="0"/>
                            <a:cs typeface="Times New Roman" panose="02020603050405020304" pitchFamily="18" charset="0"/>
                          </a:rPr>
                          <m:t>𝟏</m:t>
                        </m:r>
                      </m:sub>
                    </m:sSub>
                  </m:oMath>
                </a14:m>
                <a:r>
                  <a:rPr lang="en-US" dirty="0">
                    <a:latin typeface="Times New Roman" panose="02020603050405020304" pitchFamily="18" charset="0"/>
                    <a:cs typeface="Times New Roman" panose="02020603050405020304" pitchFamily="18" charset="0"/>
                  </a:rPr>
                  <a:t>has a magnitude of 5N, and is directed at </a:t>
                </a:r>
                <a14:m>
                  <m:oMath xmlns:m="http://schemas.openxmlformats.org/officeDocument/2006/math">
                    <m:r>
                      <a:rPr lang="en-US" i="1">
                        <a:latin typeface="Cambria Math" panose="02040503050406030204" pitchFamily="18" charset="0"/>
                        <a:cs typeface="Times New Roman" panose="02020603050405020304" pitchFamily="18" charset="0"/>
                      </a:rPr>
                      <m:t>𝜃</m:t>
                    </m:r>
                    <m:r>
                      <a:rPr lang="en-US" i="1">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20° below the </a:t>
                </a:r>
                <a:r>
                  <a:rPr lang="en-US" i="1" dirty="0">
                    <a:latin typeface="Times New Roman" panose="02020603050405020304" pitchFamily="18" charset="0"/>
                    <a:cs typeface="Times New Roman" panose="02020603050405020304" pitchFamily="18" charset="0"/>
                  </a:rPr>
                  <a:t>x </a:t>
                </a:r>
                <a:r>
                  <a:rPr lang="en-US" dirty="0">
                    <a:latin typeface="Times New Roman" panose="02020603050405020304" pitchFamily="18" charset="0"/>
                    <a:cs typeface="Times New Roman" panose="02020603050405020304" pitchFamily="18" charset="0"/>
                  </a:rPr>
                  <a:t>axis. The force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acc>
                          <m:accPr>
                            <m:chr m:val="⃗"/>
                            <m:ctrlPr>
                              <a:rPr lang="en-US" b="1" i="1">
                                <a:solidFill>
                                  <a:prstClr val="black"/>
                                </a:solidFill>
                                <a:latin typeface="Cambria Math" panose="02040503050406030204" pitchFamily="18" charset="0"/>
                                <a:cs typeface="Times New Roman" panose="02020603050405020304" pitchFamily="18" charset="0"/>
                              </a:rPr>
                            </m:ctrlPr>
                          </m:accPr>
                          <m:e>
                            <m:r>
                              <a:rPr lang="en-US" b="1" i="1">
                                <a:solidFill>
                                  <a:prstClr val="black"/>
                                </a:solidFill>
                                <a:latin typeface="Cambria Math" panose="02040503050406030204" pitchFamily="18" charset="0"/>
                                <a:cs typeface="Times New Roman" panose="02020603050405020304" pitchFamily="18" charset="0"/>
                              </a:rPr>
                              <m:t>𝑭</m:t>
                            </m:r>
                          </m:e>
                        </m:acc>
                      </m:e>
                      <m:sub>
                        <m:r>
                          <a:rPr lang="en-US" b="1" i="1">
                            <a:solidFill>
                              <a:prstClr val="black"/>
                            </a:solidFill>
                            <a:latin typeface="Cambria Math" panose="02040503050406030204" pitchFamily="18" charset="0"/>
                            <a:cs typeface="Times New Roman" panose="02020603050405020304" pitchFamily="18" charset="0"/>
                          </a:rPr>
                          <m:t>𝟐</m:t>
                        </m:r>
                      </m:sub>
                    </m:sSub>
                  </m:oMath>
                </a14:m>
                <a:r>
                  <a:rPr lang="en-US" b="1" i="0" u="none" strike="noStrike"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has a magnitude of 8N and its direction is </a:t>
                </a:r>
                <a14:m>
                  <m:oMath xmlns:m="http://schemas.openxmlformats.org/officeDocument/2006/math">
                    <m:r>
                      <a:rPr lang="en-US" i="1">
                        <a:latin typeface="Cambria Math" panose="02040503050406030204" pitchFamily="18" charset="0"/>
                        <a:cs typeface="Times New Roman" panose="02020603050405020304" pitchFamily="18" charset="0"/>
                      </a:rPr>
                      <m:t>𝜙</m:t>
                    </m:r>
                    <m:r>
                      <a:rPr lang="en-US" i="1">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60° above the </a:t>
                </a:r>
                <a:r>
                  <a:rPr lang="en-US" i="1" dirty="0">
                    <a:latin typeface="Times New Roman" panose="02020603050405020304" pitchFamily="18" charset="0"/>
                    <a:cs typeface="Times New Roman" panose="02020603050405020304" pitchFamily="18" charset="0"/>
                  </a:rPr>
                  <a:t>x </a:t>
                </a:r>
                <a:r>
                  <a:rPr lang="en-US" dirty="0">
                    <a:latin typeface="Times New Roman" panose="02020603050405020304" pitchFamily="18" charset="0"/>
                    <a:cs typeface="Times New Roman" panose="02020603050405020304" pitchFamily="18" charset="0"/>
                  </a:rPr>
                  <a:t>axis. Determine both the magnitude and the direction of the puck’s acceleration </a:t>
                </a:r>
                <a:endParaRPr lang="en-US" dirty="0" smtClean="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Hint.(</a:t>
                </a:r>
                <a14:m>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r>
                          <a:rPr lang="en-US" b="0" i="1" smtClean="0">
                            <a:latin typeface="Cambria Math" panose="02040503050406030204" pitchFamily="18" charset="0"/>
                          </a:rPr>
                          <m:t>𝑥</m:t>
                        </m:r>
                      </m:sub>
                    </m:sSub>
                  </m:oMath>
                </a14:m>
                <a:r>
                  <a:rPr lang="en-US" dirty="0" smtClean="0"/>
                  <a:t> and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𝑦</m:t>
                            </m:r>
                          </m:sub>
                        </m:sSub>
                      </m:e>
                    </m:nary>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r>
                          <a:rPr lang="en-US" b="0" i="1" smtClean="0">
                            <a:latin typeface="Cambria Math" panose="02040503050406030204" pitchFamily="18" charset="0"/>
                          </a:rPr>
                          <m:t>𝑦</m:t>
                        </m:r>
                      </m:sub>
                    </m:sSub>
                  </m:oMath>
                </a14:m>
                <a:r>
                  <a:rPr lang="en-US" dirty="0" smtClean="0"/>
                  <a:t>,</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𝑎</m:t>
                            </m:r>
                          </m:e>
                        </m:acc>
                      </m:e>
                      <m:sub>
                        <m:r>
                          <a:rPr lang="en-US" b="0" i="1" dirty="0" smtClean="0">
                            <a:latin typeface="Cambria Math" panose="02040503050406030204" pitchFamily="18" charset="0"/>
                          </a:rPr>
                          <m:t>𝑥</m:t>
                        </m:r>
                      </m:sub>
                    </m:sSub>
                    <m:r>
                      <a:rPr lang="en-US" b="0" i="1" dirty="0" smtClean="0">
                        <a:latin typeface="Cambria Math" panose="02040503050406030204" pitchFamily="18" charset="0"/>
                      </a:rPr>
                      <m:t>=</m:t>
                    </m:r>
                    <m:box>
                      <m:boxPr>
                        <m:ctrlPr>
                          <a:rPr lang="en-US" b="0" i="1" dirty="0" smtClean="0">
                            <a:latin typeface="Cambria Math" panose="02040503050406030204" pitchFamily="18" charset="0"/>
                          </a:rPr>
                        </m:ctrlPr>
                      </m:boxPr>
                      <m:e>
                        <m:argPr>
                          <m:argSz m:val="-1"/>
                        </m:argPr>
                        <m:f>
                          <m:fPr>
                            <m:ctrlPr>
                              <a:rPr lang="en-US" b="0" i="1" dirty="0" smtClean="0">
                                <a:latin typeface="Cambria Math" panose="02040503050406030204" pitchFamily="18" charset="0"/>
                              </a:rPr>
                            </m:ctrlPr>
                          </m:fPr>
                          <m:num>
                            <m:nary>
                              <m:naryPr>
                                <m:chr m:val="∑"/>
                                <m:subHide m:val="on"/>
                                <m:supHide m:val="on"/>
                                <m:ctrlPr>
                                  <a:rPr lang="en-US" sz="2900" i="1">
                                    <a:solidFill>
                                      <a:prstClr val="black"/>
                                    </a:solidFill>
                                    <a:latin typeface="Cambria Math" panose="02040503050406030204" pitchFamily="18" charset="0"/>
                                  </a:rPr>
                                </m:ctrlPr>
                              </m:naryPr>
                              <m:sub/>
                              <m:sup/>
                              <m:e>
                                <m:sSub>
                                  <m:sSubPr>
                                    <m:ctrlPr>
                                      <a:rPr lang="en-US" sz="2900" i="1">
                                        <a:solidFill>
                                          <a:prstClr val="black"/>
                                        </a:solidFill>
                                        <a:latin typeface="Cambria Math" panose="02040503050406030204" pitchFamily="18" charset="0"/>
                                      </a:rPr>
                                    </m:ctrlPr>
                                  </m:sSubPr>
                                  <m:e>
                                    <m:r>
                                      <a:rPr lang="en-US" sz="2900" i="1">
                                        <a:solidFill>
                                          <a:prstClr val="black"/>
                                        </a:solidFill>
                                        <a:latin typeface="Cambria Math" panose="02040503050406030204" pitchFamily="18" charset="0"/>
                                      </a:rPr>
                                      <m:t>𝐹</m:t>
                                    </m:r>
                                  </m:e>
                                  <m:sub>
                                    <m:r>
                                      <a:rPr lang="en-US" sz="2900" b="0" i="1" smtClean="0">
                                        <a:solidFill>
                                          <a:prstClr val="black"/>
                                        </a:solidFill>
                                        <a:latin typeface="Cambria Math" panose="02040503050406030204" pitchFamily="18" charset="0"/>
                                      </a:rPr>
                                      <m:t>𝑥</m:t>
                                    </m:r>
                                  </m:sub>
                                </m:sSub>
                              </m:e>
                            </m:nary>
                          </m:num>
                          <m:den>
                            <m:r>
                              <a:rPr lang="en-US" b="0" i="1" dirty="0" smtClean="0">
                                <a:latin typeface="Cambria Math" panose="02040503050406030204" pitchFamily="18" charset="0"/>
                              </a:rPr>
                              <m:t>𝑚</m:t>
                            </m:r>
                          </m:den>
                        </m:f>
                      </m:e>
                    </m:box>
                  </m:oMath>
                </a14:m>
                <a:r>
                  <a:rPr lang="en-US" dirty="0" smtClean="0"/>
                  <a:t>,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𝑎</m:t>
                            </m:r>
                          </m:e>
                        </m:acc>
                      </m:e>
                      <m:sub>
                        <m:r>
                          <a:rPr lang="en-US" b="0" i="1" dirty="0" smtClean="0">
                            <a:latin typeface="Cambria Math" panose="02040503050406030204" pitchFamily="18" charset="0"/>
                          </a:rPr>
                          <m:t>𝑦</m:t>
                        </m:r>
                      </m:sub>
                    </m:sSub>
                    <m:r>
                      <a:rPr lang="en-US" b="0" i="1" dirty="0" smtClean="0">
                        <a:latin typeface="Cambria Math" panose="02040503050406030204" pitchFamily="18" charset="0"/>
                      </a:rPr>
                      <m:t>=</m:t>
                    </m:r>
                    <m:box>
                      <m:boxPr>
                        <m:ctrlPr>
                          <a:rPr lang="en-US" b="0" i="1" dirty="0" smtClean="0">
                            <a:latin typeface="Cambria Math" panose="02040503050406030204" pitchFamily="18" charset="0"/>
                          </a:rPr>
                        </m:ctrlPr>
                      </m:boxPr>
                      <m:e>
                        <m:argPr>
                          <m:argSz m:val="-1"/>
                        </m:argPr>
                        <m:f>
                          <m:fPr>
                            <m:ctrlPr>
                              <a:rPr lang="en-US" b="0" i="1" dirty="0" smtClean="0">
                                <a:latin typeface="Cambria Math" panose="02040503050406030204" pitchFamily="18" charset="0"/>
                              </a:rPr>
                            </m:ctrlPr>
                          </m:fPr>
                          <m:num>
                            <m:nary>
                              <m:naryPr>
                                <m:chr m:val="∑"/>
                                <m:subHide m:val="on"/>
                                <m:supHide m:val="on"/>
                                <m:ctrlPr>
                                  <a:rPr lang="en-US" sz="2900" i="1">
                                    <a:solidFill>
                                      <a:prstClr val="black"/>
                                    </a:solidFill>
                                    <a:latin typeface="Cambria Math" panose="02040503050406030204" pitchFamily="18" charset="0"/>
                                  </a:rPr>
                                </m:ctrlPr>
                              </m:naryPr>
                              <m:sub/>
                              <m:sup/>
                              <m:e>
                                <m:sSub>
                                  <m:sSubPr>
                                    <m:ctrlPr>
                                      <a:rPr lang="en-US" sz="2900" i="1">
                                        <a:solidFill>
                                          <a:prstClr val="black"/>
                                        </a:solidFill>
                                        <a:latin typeface="Cambria Math" panose="02040503050406030204" pitchFamily="18" charset="0"/>
                                      </a:rPr>
                                    </m:ctrlPr>
                                  </m:sSubPr>
                                  <m:e>
                                    <m:r>
                                      <a:rPr lang="en-US" sz="2900" i="1">
                                        <a:solidFill>
                                          <a:prstClr val="black"/>
                                        </a:solidFill>
                                        <a:latin typeface="Cambria Math" panose="02040503050406030204" pitchFamily="18" charset="0"/>
                                      </a:rPr>
                                      <m:t>𝐹</m:t>
                                    </m:r>
                                  </m:e>
                                  <m:sub>
                                    <m:r>
                                      <a:rPr lang="en-US" sz="2900" b="0" i="1" smtClean="0">
                                        <a:solidFill>
                                          <a:prstClr val="black"/>
                                        </a:solidFill>
                                        <a:latin typeface="Cambria Math" panose="02040503050406030204" pitchFamily="18" charset="0"/>
                                      </a:rPr>
                                      <m:t>𝑦</m:t>
                                    </m:r>
                                  </m:sub>
                                </m:sSub>
                              </m:e>
                            </m:nary>
                          </m:num>
                          <m:den>
                            <m:r>
                              <a:rPr lang="en-US" b="0" i="1" dirty="0" smtClean="0">
                                <a:latin typeface="Cambria Math" panose="02040503050406030204" pitchFamily="18" charset="0"/>
                              </a:rPr>
                              <m:t>𝑚</m:t>
                            </m:r>
                          </m:den>
                        </m:f>
                      </m:e>
                    </m:box>
                  </m:oMath>
                </a14:m>
                <a:r>
                  <a:rPr lang="en-US" dirty="0" smtClean="0"/>
                  <a:t>)</a:t>
                </a:r>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5786847" y="1080725"/>
                <a:ext cx="6178730" cy="5275625"/>
              </a:xfrm>
              <a:blipFill>
                <a:blip r:embed="rId3"/>
                <a:stretch>
                  <a:fillRect l="-789" t="-1963" r="-296" b="-577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17</a:t>
            </a:fld>
            <a:endParaRPr lang="en-US"/>
          </a:p>
        </p:txBody>
      </p:sp>
      <p:pic>
        <p:nvPicPr>
          <p:cNvPr id="8" name="Picture 7"/>
          <p:cNvPicPr>
            <a:picLocks noChangeAspect="1"/>
          </p:cNvPicPr>
          <p:nvPr/>
        </p:nvPicPr>
        <p:blipFill>
          <a:blip r:embed="rId4"/>
          <a:stretch>
            <a:fillRect/>
          </a:stretch>
        </p:blipFill>
        <p:spPr>
          <a:xfrm>
            <a:off x="6873240" y="2510384"/>
            <a:ext cx="3474720" cy="2685686"/>
          </a:xfrm>
          <a:prstGeom prst="rect">
            <a:avLst/>
          </a:prstGeom>
        </p:spPr>
      </p:pic>
    </p:spTree>
    <p:extLst>
      <p:ext uri="{BB962C8B-B14F-4D97-AF65-F5344CB8AC3E}">
        <p14:creationId xmlns:p14="http://schemas.microsoft.com/office/powerpoint/2010/main" val="1228923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835"/>
          </a:xfrm>
        </p:spPr>
        <p:txBody>
          <a:bodyPr>
            <a:normAutofit fontScale="90000"/>
          </a:bodyPr>
          <a:lstStyle/>
          <a:p>
            <a:r>
              <a:rPr lang="en-US" b="1" dirty="0" smtClean="0">
                <a:solidFill>
                  <a:srgbClr val="000000"/>
                </a:solidFill>
                <a:latin typeface="Times New Roman" panose="02020603050405020304" pitchFamily="18" charset="0"/>
              </a:rPr>
              <a:t>Newton's Third law of Motion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822960"/>
                <a:ext cx="10813869" cy="5630091"/>
              </a:xfrm>
            </p:spPr>
            <p:txBody>
              <a:bodyPr>
                <a:normAutofit fontScale="92500" lnSpcReduction="10000"/>
              </a:bodyPr>
              <a:lstStyle/>
              <a:p>
                <a:r>
                  <a:rPr lang="en-US" b="1" i="1" dirty="0" smtClean="0">
                    <a:solidFill>
                      <a:srgbClr val="FF0000"/>
                    </a:solidFill>
                    <a:latin typeface="Times New Roman" panose="02020603050405020304" pitchFamily="18" charset="0"/>
                  </a:rPr>
                  <a:t>States </a:t>
                </a:r>
                <a:r>
                  <a:rPr lang="en-US" b="1" i="1" dirty="0">
                    <a:solidFill>
                      <a:srgbClr val="FF0000"/>
                    </a:solidFill>
                    <a:latin typeface="Times New Roman" panose="02020603050405020304" pitchFamily="18" charset="0"/>
                  </a:rPr>
                  <a:t>that </a:t>
                </a:r>
                <a:r>
                  <a:rPr lang="en-US" dirty="0" smtClean="0">
                    <a:solidFill>
                      <a:srgbClr val="000000"/>
                    </a:solidFill>
                    <a:latin typeface="Times New Roman" panose="02020603050405020304" pitchFamily="18" charset="0"/>
                  </a:rPr>
                  <a:t>―</a:t>
                </a:r>
              </a:p>
              <a:p>
                <a:pPr marL="0" indent="0" algn="ctr">
                  <a:buNone/>
                </a:pPr>
                <a:r>
                  <a:rPr lang="en-US" dirty="0" smtClean="0">
                    <a:solidFill>
                      <a:srgbClr val="000000"/>
                    </a:solidFill>
                    <a:latin typeface="Times New Roman" panose="02020603050405020304" pitchFamily="18" charset="0"/>
                  </a:rPr>
                  <a:t>“For </a:t>
                </a:r>
                <a:r>
                  <a:rPr lang="en-US" dirty="0">
                    <a:solidFill>
                      <a:srgbClr val="000000"/>
                    </a:solidFill>
                    <a:latin typeface="Times New Roman" panose="02020603050405020304" pitchFamily="18" charset="0"/>
                  </a:rPr>
                  <a:t>every action there is always an equal and opposite </a:t>
                </a:r>
                <a:r>
                  <a:rPr lang="en-US" dirty="0" smtClean="0">
                    <a:solidFill>
                      <a:srgbClr val="000000"/>
                    </a:solidFill>
                    <a:latin typeface="Times New Roman" panose="02020603050405020304" pitchFamily="18" charset="0"/>
                  </a:rPr>
                  <a:t>reaction”.</a:t>
                </a:r>
              </a:p>
              <a:p>
                <a:r>
                  <a:rPr lang="en-US" sz="3200" b="1" i="1" dirty="0" smtClean="0">
                    <a:solidFill>
                      <a:srgbClr val="FF0000"/>
                    </a:solidFill>
                    <a:latin typeface="Times New Roman" panose="02020603050405020304" pitchFamily="18" charset="0"/>
                  </a:rPr>
                  <a:t>To </a:t>
                </a:r>
                <a:r>
                  <a:rPr lang="en-US" sz="3200" b="1" i="1" dirty="0">
                    <a:solidFill>
                      <a:srgbClr val="FF0000"/>
                    </a:solidFill>
                    <a:latin typeface="Times New Roman" panose="02020603050405020304" pitchFamily="18" charset="0"/>
                  </a:rPr>
                  <a:t>understand this law</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Consider two </a:t>
                </a:r>
                <a:r>
                  <a:rPr lang="en-US" dirty="0">
                    <a:solidFill>
                      <a:srgbClr val="000000"/>
                    </a:solidFill>
                    <a:latin typeface="Times New Roman" panose="02020603050405020304" pitchFamily="18" charset="0"/>
                  </a:rPr>
                  <a:t>bodies </a:t>
                </a:r>
                <a:r>
                  <a:rPr lang="en-US" b="1" i="1" dirty="0">
                    <a:solidFill>
                      <a:srgbClr val="000000"/>
                    </a:solidFill>
                    <a:latin typeface="Times New Roman" panose="02020603050405020304" pitchFamily="18" charset="0"/>
                  </a:rPr>
                  <a:t>A </a:t>
                </a:r>
                <a:r>
                  <a:rPr lang="en-US" dirty="0">
                    <a:solidFill>
                      <a:srgbClr val="000000"/>
                    </a:solidFill>
                    <a:latin typeface="Times New Roman" panose="02020603050405020304" pitchFamily="18" charset="0"/>
                  </a:rPr>
                  <a:t>and </a:t>
                </a:r>
                <a:r>
                  <a:rPr lang="en-US" b="1" i="1" dirty="0">
                    <a:solidFill>
                      <a:srgbClr val="000000"/>
                    </a:solidFill>
                    <a:latin typeface="Times New Roman" panose="02020603050405020304" pitchFamily="18" charset="0"/>
                  </a:rPr>
                  <a:t>B</a:t>
                </a:r>
                <a:r>
                  <a:rPr lang="en-US" i="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that are interacting and let </a:t>
                </a:r>
                <a:r>
                  <a:rPr lang="en-US" b="1" i="1" dirty="0">
                    <a:solidFill>
                      <a:srgbClr val="000000"/>
                    </a:solidFill>
                    <a:latin typeface="Times New Roman" panose="02020603050405020304" pitchFamily="18" charset="0"/>
                  </a:rPr>
                  <a:t>F</a:t>
                </a:r>
                <a:r>
                  <a:rPr lang="en-US" sz="1200" b="1" i="1" u="none" strike="noStrike" baseline="0" dirty="0" smtClean="0">
                    <a:solidFill>
                      <a:srgbClr val="000000"/>
                    </a:solidFill>
                    <a:latin typeface="Times New Roman" panose="02020603050405020304" pitchFamily="18" charset="0"/>
                  </a:rPr>
                  <a:t>BA </a:t>
                </a:r>
                <a:r>
                  <a:rPr lang="en-US" dirty="0">
                    <a:solidFill>
                      <a:srgbClr val="000000"/>
                    </a:solidFill>
                    <a:latin typeface="Times New Roman" panose="02020603050405020304" pitchFamily="18" charset="0"/>
                  </a:rPr>
                  <a:t>is the force applied on body </a:t>
                </a:r>
                <a:r>
                  <a:rPr lang="en-US" b="1" i="1" dirty="0">
                    <a:solidFill>
                      <a:srgbClr val="000000"/>
                    </a:solidFill>
                    <a:latin typeface="Times New Roman" panose="02020603050405020304" pitchFamily="18" charset="0"/>
                  </a:rPr>
                  <a:t>A </a:t>
                </a:r>
                <a:r>
                  <a:rPr lang="en-US" dirty="0">
                    <a:solidFill>
                      <a:srgbClr val="000000"/>
                    </a:solidFill>
                    <a:latin typeface="Times New Roman" panose="02020603050405020304" pitchFamily="18" charset="0"/>
                  </a:rPr>
                  <a:t>by body </a:t>
                </a:r>
                <a:r>
                  <a:rPr lang="en-US" b="1" i="1" dirty="0">
                    <a:solidFill>
                      <a:srgbClr val="000000"/>
                    </a:solidFill>
                    <a:latin typeface="Times New Roman" panose="02020603050405020304" pitchFamily="18" charset="0"/>
                  </a:rPr>
                  <a:t>B</a:t>
                </a:r>
                <a:r>
                  <a:rPr lang="en-US" i="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and </a:t>
                </a:r>
                <a:r>
                  <a:rPr lang="en-US" b="1" i="1" dirty="0">
                    <a:solidFill>
                      <a:srgbClr val="000000"/>
                    </a:solidFill>
                    <a:latin typeface="Times New Roman" panose="02020603050405020304" pitchFamily="18" charset="0"/>
                  </a:rPr>
                  <a:t>F</a:t>
                </a:r>
                <a:r>
                  <a:rPr lang="en-US" sz="1200" b="1" i="1" u="none" strike="noStrike" baseline="0" dirty="0" smtClean="0">
                    <a:solidFill>
                      <a:srgbClr val="000000"/>
                    </a:solidFill>
                    <a:latin typeface="Times New Roman" panose="02020603050405020304" pitchFamily="18" charset="0"/>
                  </a:rPr>
                  <a:t>AB </a:t>
                </a:r>
                <a:r>
                  <a:rPr lang="en-US" dirty="0">
                    <a:solidFill>
                      <a:srgbClr val="000000"/>
                    </a:solidFill>
                    <a:latin typeface="Times New Roman" panose="02020603050405020304" pitchFamily="18" charset="0"/>
                  </a:rPr>
                  <a:t>is the force applied on body </a:t>
                </a:r>
                <a:r>
                  <a:rPr lang="en-US" b="1" i="1" dirty="0">
                    <a:solidFill>
                      <a:srgbClr val="000000"/>
                    </a:solidFill>
                    <a:latin typeface="Times New Roman" panose="02020603050405020304" pitchFamily="18" charset="0"/>
                  </a:rPr>
                  <a:t>B</a:t>
                </a:r>
                <a:r>
                  <a:rPr lang="en-US" i="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by body </a:t>
                </a:r>
                <a:r>
                  <a:rPr lang="en-US" b="1" i="1" dirty="0">
                    <a:solidFill>
                      <a:srgbClr val="000000"/>
                    </a:solidFill>
                    <a:latin typeface="Times New Roman" panose="02020603050405020304" pitchFamily="18" charset="0"/>
                  </a:rPr>
                  <a:t>A</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These </a:t>
                </a:r>
                <a:r>
                  <a:rPr lang="en-US" dirty="0">
                    <a:solidFill>
                      <a:srgbClr val="000000"/>
                    </a:solidFill>
                    <a:latin typeface="Times New Roman" panose="02020603050405020304" pitchFamily="18" charset="0"/>
                  </a:rPr>
                  <a:t>forces will be </a:t>
                </a:r>
                <a:r>
                  <a:rPr lang="en-US" b="1" i="1" dirty="0">
                    <a:solidFill>
                      <a:srgbClr val="000000"/>
                    </a:solidFill>
                    <a:latin typeface="Times New Roman" panose="02020603050405020304" pitchFamily="18" charset="0"/>
                  </a:rPr>
                  <a:t>equal in magnitude </a:t>
                </a:r>
                <a:r>
                  <a:rPr lang="en-US" i="1" dirty="0">
                    <a:solidFill>
                      <a:srgbClr val="000000"/>
                    </a:solidFill>
                    <a:latin typeface="Times New Roman" panose="02020603050405020304" pitchFamily="18" charset="0"/>
                  </a:rPr>
                  <a:t>and</a:t>
                </a:r>
                <a:r>
                  <a:rPr lang="en-US" b="1" i="1" dirty="0">
                    <a:solidFill>
                      <a:srgbClr val="000000"/>
                    </a:solidFill>
                    <a:latin typeface="Times New Roman" panose="02020603050405020304" pitchFamily="18" charset="0"/>
                  </a:rPr>
                  <a:t> opposite in direction</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In </a:t>
                </a:r>
                <a:r>
                  <a:rPr lang="en-US" dirty="0">
                    <a:solidFill>
                      <a:srgbClr val="000000"/>
                    </a:solidFill>
                    <a:latin typeface="Times New Roman" panose="02020603050405020304" pitchFamily="18" charset="0"/>
                  </a:rPr>
                  <a:t>mathematical terms, it is expressed as: </a:t>
                </a:r>
                <a:endParaRPr lang="en-US" dirty="0" smtClean="0">
                  <a:solidFill>
                    <a:srgbClr val="000000"/>
                  </a:solidFill>
                  <a:latin typeface="Times New Roman" panose="020206030504050203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1" smtClean="0">
                              <a:solidFill>
                                <a:srgbClr val="FF0000"/>
                              </a:solidFill>
                              <a:latin typeface="Cambria Math" panose="02040503050406030204" pitchFamily="18" charset="0"/>
                            </a:rPr>
                            <m:t>𝑭</m:t>
                          </m:r>
                        </m:e>
                        <m:sub>
                          <m:r>
                            <a:rPr lang="en-US" sz="2800" b="1" i="1" smtClean="0">
                              <a:solidFill>
                                <a:srgbClr val="FF0000"/>
                              </a:solidFill>
                              <a:latin typeface="Cambria Math" panose="02040503050406030204" pitchFamily="18" charset="0"/>
                            </a:rPr>
                            <m:t>𝑩𝑨</m:t>
                          </m:r>
                        </m:sub>
                      </m:sSub>
                      <m:r>
                        <a:rPr lang="en-US" sz="2800" b="1" i="1" smtClean="0">
                          <a:solidFill>
                            <a:srgbClr val="FF0000"/>
                          </a:solidFill>
                          <a:latin typeface="Cambria Math" panose="02040503050406030204" pitchFamily="18" charset="0"/>
                        </a:rPr>
                        <m:t>=</m:t>
                      </m:r>
                      <m:sSub>
                        <m:sSubPr>
                          <m:ctrlPr>
                            <a:rPr lang="en-US" sz="2800" b="1" i="1" smtClean="0">
                              <a:solidFill>
                                <a:srgbClr val="FF0000"/>
                              </a:solidFill>
                              <a:latin typeface="Cambria Math" panose="02040503050406030204" pitchFamily="18" charset="0"/>
                            </a:rPr>
                          </m:ctrlPr>
                        </m:sSubPr>
                        <m:e>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𝑭</m:t>
                          </m:r>
                        </m:e>
                        <m:sub>
                          <m:r>
                            <a:rPr lang="en-US" sz="2800" b="1" i="1" smtClean="0">
                              <a:solidFill>
                                <a:srgbClr val="FF0000"/>
                              </a:solidFill>
                              <a:latin typeface="Cambria Math" panose="02040503050406030204" pitchFamily="18" charset="0"/>
                            </a:rPr>
                            <m:t>𝑨𝑩</m:t>
                          </m:r>
                        </m:sub>
                      </m:sSub>
                      <m:r>
                        <a:rPr lang="en-US" sz="2800" b="1" i="1" smtClean="0">
                          <a:solidFill>
                            <a:srgbClr val="FF0000"/>
                          </a:solidFill>
                          <a:latin typeface="Cambria Math" panose="02040503050406030204" pitchFamily="18" charset="0"/>
                        </a:rPr>
                        <m:t> </m:t>
                      </m:r>
                      <m:r>
                        <a:rPr lang="en-US" sz="2800" b="1" i="1" smtClean="0">
                          <a:solidFill>
                            <a:srgbClr val="FF0000"/>
                          </a:solidFill>
                          <a:latin typeface="Cambria Math" panose="02040503050406030204" pitchFamily="18" charset="0"/>
                        </a:rPr>
                        <m:t>𝒐𝒓</m:t>
                      </m:r>
                      <m:sSub>
                        <m:sSubPr>
                          <m:ctrlPr>
                            <a:rPr lang="en-US" sz="2800" b="1" i="1" smtClean="0">
                              <a:solidFill>
                                <a:srgbClr val="FF0000"/>
                              </a:solidFill>
                              <a:latin typeface="Cambria Math" panose="02040503050406030204" pitchFamily="18" charset="0"/>
                            </a:rPr>
                          </m:ctrlPr>
                        </m:sSubPr>
                        <m:e>
                          <m:sSub>
                            <m:sSubPr>
                              <m:ctrlPr>
                                <a:rPr lang="en-US" sz="2800" b="1" i="1" smtClean="0">
                                  <a:solidFill>
                                    <a:srgbClr val="FF0000"/>
                                  </a:solidFill>
                                  <a:latin typeface="Cambria Math" panose="02040503050406030204" pitchFamily="18" charset="0"/>
                                </a:rPr>
                              </m:ctrlPr>
                            </m:sSubPr>
                            <m:e>
                              <m:r>
                                <a:rPr lang="en-US" sz="2800" b="1" i="1" smtClean="0">
                                  <a:solidFill>
                                    <a:srgbClr val="FF0000"/>
                                  </a:solidFill>
                                  <a:latin typeface="Cambria Math" panose="02040503050406030204" pitchFamily="18" charset="0"/>
                                </a:rPr>
                                <m:t>𝑭</m:t>
                              </m:r>
                            </m:e>
                            <m:sub>
                              <m:r>
                                <a:rPr lang="en-US" sz="2800" b="1" i="1" smtClean="0">
                                  <a:solidFill>
                                    <a:srgbClr val="FF0000"/>
                                  </a:solidFill>
                                  <a:latin typeface="Cambria Math" panose="02040503050406030204" pitchFamily="18" charset="0"/>
                                </a:rPr>
                                <m:t>𝑨𝑩</m:t>
                              </m:r>
                            </m:sub>
                          </m:sSub>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𝑭</m:t>
                          </m:r>
                        </m:e>
                        <m:sub>
                          <m:r>
                            <a:rPr lang="en-US" sz="2800" b="1" i="1" smtClean="0">
                              <a:solidFill>
                                <a:srgbClr val="FF0000"/>
                              </a:solidFill>
                              <a:latin typeface="Cambria Math" panose="02040503050406030204" pitchFamily="18" charset="0"/>
                            </a:rPr>
                            <m:t>𝑩𝑨</m:t>
                          </m:r>
                        </m:sub>
                      </m:sSub>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𝟎</m:t>
                      </m:r>
                    </m:oMath>
                  </m:oMathPara>
                </a14:m>
                <a:endParaRPr lang="en-US" sz="2800" b="1" dirty="0" smtClean="0">
                  <a:solidFill>
                    <a:srgbClr val="FF0000"/>
                  </a:solidFill>
                  <a:latin typeface="Times New Roman" panose="02020603050405020304" pitchFamily="18" charset="0"/>
                </a:endParaRPr>
              </a:p>
              <a:p>
                <a:r>
                  <a:rPr lang="en-US" sz="2400" b="0" i="0" u="none" strike="noStrike" baseline="0" dirty="0" smtClean="0">
                    <a:solidFill>
                      <a:srgbClr val="000000"/>
                    </a:solidFill>
                    <a:latin typeface="Times New Roman" panose="02020603050405020304" pitchFamily="18" charset="0"/>
                  </a:rPr>
                  <a:t>This is not the same thing as having a </a:t>
                </a:r>
                <a:r>
                  <a:rPr lang="en-US" sz="2400" b="1" i="1" u="none" strike="noStrike" baseline="0" dirty="0" smtClean="0">
                    <a:solidFill>
                      <a:srgbClr val="000000"/>
                    </a:solidFill>
                    <a:latin typeface="Times New Roman" panose="02020603050405020304" pitchFamily="18" charset="0"/>
                  </a:rPr>
                  <a:t>net force is zero</a:t>
                </a:r>
                <a:r>
                  <a:rPr lang="en-US" sz="2400" b="0" i="0" u="none" strike="noStrike" baseline="0" dirty="0" smtClean="0">
                    <a:solidFill>
                      <a:srgbClr val="000000"/>
                    </a:solidFill>
                    <a:latin typeface="Times New Roman" panose="02020603050405020304" pitchFamily="18" charset="0"/>
                  </a:rPr>
                  <a:t>, however. </a:t>
                </a:r>
              </a:p>
              <a:p>
                <a:r>
                  <a:rPr lang="en-US" sz="2400" b="0" i="0" u="none" strike="noStrike" baseline="0" dirty="0" smtClean="0">
                    <a:solidFill>
                      <a:srgbClr val="000000"/>
                    </a:solidFill>
                    <a:latin typeface="Times New Roman" panose="02020603050405020304" pitchFamily="18" charset="0"/>
                  </a:rPr>
                  <a:t>Action and reaction forces are not treated the same as the forces acting on stationary object, normal force and weight of the object. </a:t>
                </a:r>
              </a:p>
              <a:p>
                <a:r>
                  <a:rPr lang="en-US" sz="2400" b="1" dirty="0" smtClean="0">
                    <a:solidFill>
                      <a:srgbClr val="FF0000"/>
                    </a:solidFill>
                    <a:latin typeface="Times New Roman" panose="02020603050405020304" pitchFamily="18" charset="0"/>
                  </a:rPr>
                  <a:t>Notes that:-</a:t>
                </a:r>
              </a:p>
              <a:p>
                <a:pPr lvl="1"/>
                <a:r>
                  <a:rPr lang="en-US" sz="2000" b="0" i="0" u="none" strike="noStrike" baseline="0" dirty="0" smtClean="0">
                    <a:solidFill>
                      <a:srgbClr val="000000"/>
                    </a:solidFill>
                    <a:latin typeface="Times New Roman" panose="02020603050405020304" pitchFamily="18" charset="0"/>
                  </a:rPr>
                  <a:t>Action and reaction forces are always exist in pair </a:t>
                </a:r>
                <a:endParaRPr lang="en-US" sz="2000" dirty="0">
                  <a:solidFill>
                    <a:srgbClr val="000000"/>
                  </a:solidFill>
                  <a:latin typeface="Wingdings" panose="05000000000000000000" pitchFamily="2" charset="2"/>
                </a:endParaRPr>
              </a:p>
              <a:p>
                <a:pPr lvl="1"/>
                <a:r>
                  <a:rPr lang="en-US" sz="2000" b="0" i="0" u="none" strike="noStrike" baseline="0" dirty="0" smtClean="0">
                    <a:solidFill>
                      <a:srgbClr val="000000"/>
                    </a:solidFill>
                    <a:latin typeface="Times New Roman" panose="02020603050405020304" pitchFamily="18" charset="0"/>
                  </a:rPr>
                  <a:t>A single isolated force cannot exist </a:t>
                </a:r>
                <a:endParaRPr lang="en-US" sz="2000" dirty="0">
                  <a:solidFill>
                    <a:srgbClr val="000000"/>
                  </a:solidFill>
                  <a:latin typeface="Wingdings" panose="05000000000000000000" pitchFamily="2" charset="2"/>
                </a:endParaRPr>
              </a:p>
              <a:p>
                <a:pPr lvl="1"/>
                <a:r>
                  <a:rPr lang="en-US" sz="2000" b="0" i="0" u="none" strike="noStrike" baseline="0" dirty="0" smtClean="0">
                    <a:solidFill>
                      <a:srgbClr val="000000"/>
                    </a:solidFill>
                    <a:latin typeface="Times New Roman" panose="02020603050405020304" pitchFamily="18" charset="0"/>
                  </a:rPr>
                  <a:t>Action and reaction forces act on different objects </a:t>
                </a:r>
                <a:endParaRPr lang="en-US" sz="2000" dirty="0" smtClean="0">
                  <a:latin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822960"/>
                <a:ext cx="10813869" cy="5630091"/>
              </a:xfrm>
              <a:blipFill>
                <a:blip r:embed="rId2"/>
                <a:stretch>
                  <a:fillRect l="-1127" t="-2381" r="-45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18</a:t>
            </a:fld>
            <a:endParaRPr lang="en-US"/>
          </a:p>
        </p:txBody>
      </p:sp>
    </p:spTree>
    <p:extLst>
      <p:ext uri="{BB962C8B-B14F-4D97-AF65-F5344CB8AC3E}">
        <p14:creationId xmlns:p14="http://schemas.microsoft.com/office/powerpoint/2010/main" val="3402308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53332"/>
          </a:xfrm>
        </p:spPr>
        <p:txBody>
          <a:bodyPr>
            <a:normAutofit fontScale="90000"/>
          </a:bodyPr>
          <a:lstStyle/>
          <a:p>
            <a:r>
              <a:rPr lang="en-US" b="1" dirty="0" smtClean="0">
                <a:solidFill>
                  <a:srgbClr val="000000"/>
                </a:solidFill>
                <a:latin typeface="Cambria" panose="02040503050406030204" pitchFamily="18" charset="0"/>
              </a:rPr>
              <a:t>Exercise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849087"/>
                <a:ext cx="10853057" cy="5507264"/>
              </a:xfrm>
            </p:spPr>
            <p:txBody>
              <a:bodyPr>
                <a:normAutofit fontScale="77500" lnSpcReduction="20000"/>
              </a:bodyPr>
              <a:lstStyle/>
              <a:p>
                <a:pPr marL="514350" indent="-514350">
                  <a:buFont typeface="+mj-lt"/>
                  <a:buAutoNum type="arabicPeriod"/>
                </a:pPr>
                <a:r>
                  <a:rPr lang="en-US" dirty="0" smtClean="0">
                    <a:solidFill>
                      <a:srgbClr val="000000"/>
                    </a:solidFill>
                    <a:latin typeface="Cambria" panose="02040503050406030204" pitchFamily="18" charset="0"/>
                  </a:rPr>
                  <a:t>Find </a:t>
                </a:r>
                <a:r>
                  <a:rPr lang="en-US" dirty="0">
                    <a:solidFill>
                      <a:srgbClr val="000000"/>
                    </a:solidFill>
                    <a:latin typeface="Cambria" panose="02040503050406030204" pitchFamily="18" charset="0"/>
                  </a:rPr>
                  <a:t>the force needed to accelerate a mass of 40kg from velocity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𝑣</m:t>
                        </m:r>
                      </m:e>
                      <m:sub>
                        <m:r>
                          <a:rPr lang="en-US" b="0" i="1" smtClean="0">
                            <a:solidFill>
                              <a:srgbClr val="000000"/>
                            </a:solidFill>
                            <a:latin typeface="Cambria Math" panose="02040503050406030204" pitchFamily="18" charset="0"/>
                          </a:rPr>
                          <m:t>𝑖</m:t>
                        </m:r>
                      </m:sub>
                    </m:sSub>
                    <m:r>
                      <a:rPr lang="en-US" b="0" i="1" smtClean="0">
                        <a:solidFill>
                          <a:srgbClr val="000000"/>
                        </a:solidFill>
                        <a:latin typeface="Cambria Math" panose="02040503050406030204" pitchFamily="18" charset="0"/>
                      </a:rPr>
                      <m:t>=</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4</m:t>
                        </m:r>
                        <m:acc>
                          <m:accPr>
                            <m:chr m:val="̂"/>
                            <m:ctrlPr>
                              <a:rPr lang="en-US" b="0"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𝑖</m:t>
                            </m:r>
                          </m:e>
                        </m:acc>
                        <m:r>
                          <a:rPr lang="en-US" b="0" i="1" smtClean="0">
                            <a:solidFill>
                              <a:srgbClr val="000000"/>
                            </a:solidFill>
                            <a:latin typeface="Cambria Math" panose="02040503050406030204" pitchFamily="18" charset="0"/>
                          </a:rPr>
                          <m:t>−5</m:t>
                        </m:r>
                        <m:acc>
                          <m:accPr>
                            <m:chr m:val="̂"/>
                            <m:ctrlPr>
                              <a:rPr lang="en-US" b="0"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𝑗</m:t>
                            </m:r>
                          </m:e>
                        </m:acc>
                        <m:r>
                          <a:rPr lang="en-US" b="0" i="1" smtClean="0">
                            <a:solidFill>
                              <a:srgbClr val="000000"/>
                            </a:solidFill>
                            <a:latin typeface="Cambria Math" panose="02040503050406030204" pitchFamily="18" charset="0"/>
                          </a:rPr>
                          <m:t>+3</m:t>
                        </m:r>
                        <m:acc>
                          <m:accPr>
                            <m:chr m:val="̂"/>
                            <m:ctrlPr>
                              <a:rPr lang="en-US" b="0"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𝑘</m:t>
                            </m:r>
                          </m:e>
                        </m:acc>
                      </m:e>
                    </m:d>
                    <m:r>
                      <a:rPr lang="en-US" b="0" i="1" smtClean="0">
                        <a:solidFill>
                          <a:srgbClr val="000000"/>
                        </a:solidFill>
                        <a:latin typeface="Cambria Math" panose="02040503050406030204" pitchFamily="18" charset="0"/>
                      </a:rPr>
                      <m:t>𝑚</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oMath>
                </a14:m>
                <a:r>
                  <a:rPr lang="en-US" dirty="0" smtClean="0">
                    <a:solidFill>
                      <a:srgbClr val="000000"/>
                    </a:solidFill>
                    <a:latin typeface="Cambria" panose="02040503050406030204" pitchFamily="18" charset="0"/>
                  </a:rPr>
                  <a:t> to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b="0" i="1" smtClean="0">
                            <a:solidFill>
                              <a:srgbClr val="000000"/>
                            </a:solidFill>
                            <a:latin typeface="Cambria Math" panose="02040503050406030204" pitchFamily="18" charset="0"/>
                          </a:rPr>
                          <m:t>𝑓</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8</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𝑖</m:t>
                            </m:r>
                          </m:e>
                        </m:acc>
                        <m:r>
                          <a:rPr lang="en-US" b="0" i="1" smtClean="0">
                            <a:solidFill>
                              <a:srgbClr val="000000"/>
                            </a:solidFill>
                            <a:latin typeface="Cambria Math" panose="02040503050406030204" pitchFamily="18" charset="0"/>
                          </a:rPr>
                          <m:t>+3</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𝑗</m:t>
                            </m:r>
                          </m:e>
                        </m:acc>
                        <m:r>
                          <a:rPr lang="en-US" b="0" i="1" smtClean="0">
                            <a:solidFill>
                              <a:srgbClr val="000000"/>
                            </a:solidFill>
                            <a:latin typeface="Cambria Math" panose="02040503050406030204" pitchFamily="18" charset="0"/>
                          </a:rPr>
                          <m:t>−5</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𝑘</m:t>
                            </m:r>
                          </m:e>
                        </m:acc>
                      </m:e>
                    </m:d>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oMath>
                </a14:m>
                <a:r>
                  <a:rPr lang="en-US" dirty="0" smtClean="0">
                    <a:solidFill>
                      <a:srgbClr val="000000"/>
                    </a:solidFill>
                    <a:latin typeface="Cambria" panose="02040503050406030204" pitchFamily="18" charset="0"/>
                  </a:rPr>
                  <a:t> in 10s.</a:t>
                </a:r>
              </a:p>
              <a:p>
                <a:pPr marL="514350" indent="-514350">
                  <a:buFont typeface="+mj-lt"/>
                  <a:buAutoNum type="arabicPeriod"/>
                </a:pPr>
                <a:endParaRPr lang="en-US" dirty="0">
                  <a:solidFill>
                    <a:srgbClr val="000000"/>
                  </a:solidFill>
                  <a:latin typeface="Cambria" panose="02040503050406030204" pitchFamily="18" charset="0"/>
                </a:endParaRPr>
              </a:p>
              <a:p>
                <a:pPr marL="514350" indent="-514350">
                  <a:buFont typeface="+mj-lt"/>
                  <a:buAutoNum type="arabicPeriod"/>
                </a:pPr>
                <a:r>
                  <a:rPr lang="en-US" dirty="0" smtClean="0">
                    <a:solidFill>
                      <a:srgbClr val="000000"/>
                    </a:solidFill>
                    <a:latin typeface="Cambria" panose="02040503050406030204" pitchFamily="18" charset="0"/>
                  </a:rPr>
                  <a:t>If </a:t>
                </a:r>
                <a:r>
                  <a:rPr lang="en-US" dirty="0">
                    <a:solidFill>
                      <a:srgbClr val="000000"/>
                    </a:solidFill>
                    <a:latin typeface="Cambria" panose="02040503050406030204" pitchFamily="18" charset="0"/>
                  </a:rPr>
                  <a:t>a man weighs 900N on earth, what is his weight on Jupiter where the acceleration due to gravity is </a:t>
                </a:r>
                <a14:m>
                  <m:oMath xmlns:m="http://schemas.openxmlformats.org/officeDocument/2006/math">
                    <m:r>
                      <a:rPr lang="en-US" i="1" dirty="0" smtClean="0">
                        <a:solidFill>
                          <a:srgbClr val="000000"/>
                        </a:solidFill>
                        <a:latin typeface="Cambria Math" panose="02040503050406030204" pitchFamily="18" charset="0"/>
                      </a:rPr>
                      <m:t>25.9</m:t>
                    </m:r>
                    <m:r>
                      <a:rPr lang="en-US" i="1" dirty="0" smtClean="0">
                        <a:solidFill>
                          <a:srgbClr val="000000"/>
                        </a:solidFill>
                        <a:latin typeface="Cambria Math" panose="02040503050406030204" pitchFamily="18" charset="0"/>
                      </a:rPr>
                      <m:t>𝑚</m:t>
                    </m:r>
                    <m:r>
                      <a:rPr lang="en-US" i="1" dirty="0" smtClean="0">
                        <a:solidFill>
                          <a:srgbClr val="000000"/>
                        </a:solidFill>
                        <a:latin typeface="Cambria Math" panose="02040503050406030204" pitchFamily="18" charset="0"/>
                      </a:rPr>
                      <m:t>/</m:t>
                    </m:r>
                    <m:sSup>
                      <m:sSupPr>
                        <m:ctrlPr>
                          <a:rPr lang="en-US" i="1" dirty="0" smtClean="0">
                            <a:solidFill>
                              <a:srgbClr val="000000"/>
                            </a:solidFill>
                            <a:latin typeface="Cambria Math" panose="02040503050406030204" pitchFamily="18" charset="0"/>
                          </a:rPr>
                        </m:ctrlPr>
                      </m:sSupPr>
                      <m:e>
                        <m:r>
                          <a:rPr lang="en-US" b="0" i="1" dirty="0" smtClean="0">
                            <a:solidFill>
                              <a:srgbClr val="000000"/>
                            </a:solidFill>
                            <a:latin typeface="Cambria Math" panose="02040503050406030204" pitchFamily="18" charset="0"/>
                          </a:rPr>
                          <m:t>𝑠</m:t>
                        </m:r>
                      </m:e>
                      <m:sup>
                        <m:r>
                          <a:rPr lang="en-US" i="1" dirty="0" smtClean="0">
                            <a:solidFill>
                              <a:srgbClr val="000000"/>
                            </a:solidFill>
                            <a:latin typeface="Cambria Math" panose="02040503050406030204" pitchFamily="18" charset="0"/>
                          </a:rPr>
                          <m:t>2</m:t>
                        </m:r>
                      </m:sup>
                    </m:sSup>
                  </m:oMath>
                </a14:m>
                <a:r>
                  <a:rPr lang="en-US" dirty="0" smtClean="0">
                    <a:solidFill>
                      <a:srgbClr val="000000"/>
                    </a:solidFill>
                    <a:latin typeface="Cambria" panose="02040503050406030204" pitchFamily="18" charset="0"/>
                  </a:rPr>
                  <a:t>?</a:t>
                </a:r>
              </a:p>
              <a:p>
                <a:pPr marL="0" indent="0">
                  <a:buNone/>
                </a:pPr>
                <a:r>
                  <a:rPr lang="en-US" b="1" i="1" u="sng" dirty="0" smtClean="0">
                    <a:solidFill>
                      <a:srgbClr val="000000"/>
                    </a:solidFill>
                    <a:latin typeface="Cambria" panose="02040503050406030204" pitchFamily="18" charset="0"/>
                  </a:rPr>
                  <a:t>So/n </a:t>
                </a:r>
              </a:p>
              <a:p>
                <a:pPr marL="0" indent="0">
                  <a:buNone/>
                </a:pPr>
                <a:r>
                  <a:rPr lang="en-US" i="1" dirty="0" smtClean="0">
                    <a:solidFill>
                      <a:srgbClr val="000000"/>
                    </a:solidFill>
                    <a:latin typeface="Times New Roman" panose="02020603050405020304" pitchFamily="18" charset="0"/>
                    <a:cs typeface="Times New Roman" panose="02020603050405020304" pitchFamily="18" charset="0"/>
                  </a:rPr>
                  <a:t>First </a:t>
                </a:r>
              </a:p>
              <a:p>
                <a:pPr marL="0" indent="0">
                  <a:buNone/>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𝑔</m:t>
                      </m:r>
                      <m:r>
                        <a:rPr lang="en-US" b="0" i="1" dirty="0" smtClean="0">
                          <a:solidFill>
                            <a:srgbClr val="000000"/>
                          </a:solidFill>
                          <a:latin typeface="Cambria Math" panose="02040503050406030204" pitchFamily="18" charset="0"/>
                        </a:rPr>
                        <m:t>=</m:t>
                      </m:r>
                      <m:f>
                        <m:fPr>
                          <m:ctrlPr>
                            <a:rPr lang="en-US" i="1" dirty="0" smtClean="0">
                              <a:solidFill>
                                <a:srgbClr val="000000"/>
                              </a:solidFill>
                              <a:latin typeface="Cambria Math" panose="02040503050406030204" pitchFamily="18" charset="0"/>
                            </a:rPr>
                          </m:ctrlPr>
                        </m:fPr>
                        <m:num>
                          <m:sSub>
                            <m:sSubPr>
                              <m:ctrlPr>
                                <a:rPr lang="en-US"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𝑔</m:t>
                              </m:r>
                            </m:e>
                            <m:sub>
                              <m:r>
                                <a:rPr lang="en-US" b="0" i="1" dirty="0" smtClean="0">
                                  <a:solidFill>
                                    <a:srgbClr val="000000"/>
                                  </a:solidFill>
                                  <a:latin typeface="Cambria Math" panose="02040503050406030204" pitchFamily="18" charset="0"/>
                                </a:rPr>
                                <m:t>𝐽</m:t>
                              </m:r>
                            </m:sub>
                          </m:sSub>
                        </m:num>
                        <m:den>
                          <m:sSub>
                            <m:sSubPr>
                              <m:ctrlPr>
                                <a:rPr lang="en-US"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𝑔</m:t>
                              </m:r>
                            </m:e>
                            <m:sub>
                              <m:r>
                                <a:rPr lang="en-US" b="0" i="1" dirty="0" smtClean="0">
                                  <a:solidFill>
                                    <a:srgbClr val="000000"/>
                                  </a:solidFill>
                                  <a:latin typeface="Cambria Math" panose="02040503050406030204" pitchFamily="18" charset="0"/>
                                </a:rPr>
                                <m:t>𝐸</m:t>
                              </m:r>
                            </m:sub>
                          </m:sSub>
                        </m:den>
                      </m:f>
                      <m:r>
                        <a:rPr lang="en-US" b="0" i="1" dirty="0" smtClean="0">
                          <a:solidFill>
                            <a:srgbClr val="000000"/>
                          </a:solidFill>
                          <a:latin typeface="Cambria Math" panose="02040503050406030204" pitchFamily="18" charset="0"/>
                        </a:rPr>
                        <m:t>=</m:t>
                      </m:r>
                      <m:f>
                        <m:fPr>
                          <m:ctrlPr>
                            <a:rPr lang="en-US" i="1" dirty="0" smtClean="0">
                              <a:solidFill>
                                <a:srgbClr val="000000"/>
                              </a:solidFill>
                              <a:latin typeface="Cambria Math" panose="02040503050406030204" pitchFamily="18" charset="0"/>
                            </a:rPr>
                          </m:ctrlPr>
                        </m:fPr>
                        <m:num>
                          <m:r>
                            <a:rPr lang="en-US" b="0" i="1" dirty="0">
                              <a:solidFill>
                                <a:srgbClr val="000000"/>
                              </a:solidFill>
                              <a:latin typeface="Cambria Math" panose="02040503050406030204" pitchFamily="18" charset="0"/>
                            </a:rPr>
                            <m:t>25.9</m:t>
                          </m:r>
                          <m:r>
                            <m:rPr>
                              <m:nor/>
                            </m:rPr>
                            <a:rPr lang="en-US" i="1" dirty="0">
                              <a:solidFill>
                                <a:prstClr val="black"/>
                              </a:solidFill>
                              <a:latin typeface="Times New Roman" panose="02020603050405020304" pitchFamily="18" charset="0"/>
                              <a:cs typeface="Times New Roman" panose="02020603050405020304" pitchFamily="18" charset="0"/>
                            </a:rPr>
                            <m:t> </m:t>
                          </m:r>
                        </m:num>
                        <m:den>
                          <m:r>
                            <a:rPr lang="en-US" b="0" i="1" dirty="0" smtClean="0">
                              <a:solidFill>
                                <a:srgbClr val="000000"/>
                              </a:solidFill>
                              <a:latin typeface="Cambria Math" panose="02040503050406030204" pitchFamily="18" charset="0"/>
                            </a:rPr>
                            <m:t>9.8</m:t>
                          </m:r>
                        </m:den>
                      </m:f>
                      <m:r>
                        <a:rPr lang="en-US" b="0" i="1" dirty="0" smtClean="0">
                          <a:solidFill>
                            <a:srgbClr val="000000"/>
                          </a:solidFill>
                          <a:latin typeface="Cambria Math" panose="02040503050406030204" pitchFamily="18" charset="0"/>
                        </a:rPr>
                        <m:t>=2.64</m:t>
                      </m:r>
                    </m:oMath>
                  </m:oMathPara>
                </a14:m>
                <a:endParaRPr lang="en-US" i="1" dirty="0" smtClean="0">
                  <a:latin typeface="Times New Roman" panose="02020603050405020304" pitchFamily="18" charset="0"/>
                  <a:cs typeface="Times New Roman" panose="02020603050405020304" pitchFamily="18" charset="0"/>
                </a:endParaRPr>
              </a:p>
              <a:p>
                <a:pPr marL="0" indent="0">
                  <a:buNone/>
                </a:pPr>
                <a:r>
                  <a:rPr lang="en-US" i="1" dirty="0" smtClean="0">
                    <a:latin typeface="Times New Roman" panose="02020603050405020304" pitchFamily="18" charset="0"/>
                    <a:cs typeface="Times New Roman" panose="02020603050405020304" pitchFamily="18" charset="0"/>
                  </a:rPr>
                  <a:t>Then </a:t>
                </a:r>
              </a:p>
              <a:p>
                <a:pPr marL="0" indent="0">
                  <a:buNone/>
                </a:pPr>
                <a14:m>
                  <m:oMathPara xmlns:m="http://schemas.openxmlformats.org/officeDocument/2006/math">
                    <m:oMathParaPr>
                      <m:jc m:val="centerGroup"/>
                    </m:oMathParaPr>
                    <m:oMath xmlns:m="http://schemas.openxmlformats.org/officeDocument/2006/math">
                      <m:sSub>
                        <m:sSubPr>
                          <m:ctrlPr>
                            <a:rPr lang="en-US" i="1" dirty="0">
                              <a:solidFill>
                                <a:srgbClr val="000000"/>
                              </a:solidFill>
                              <a:latin typeface="Cambria Math" panose="02040503050406030204" pitchFamily="18" charset="0"/>
                            </a:rPr>
                          </m:ctrlPr>
                        </m:sSubPr>
                        <m:e>
                          <m:r>
                            <a:rPr lang="en-US" b="0" i="1" dirty="0">
                              <a:solidFill>
                                <a:srgbClr val="000000"/>
                              </a:solidFill>
                              <a:latin typeface="Cambria Math" panose="02040503050406030204" pitchFamily="18" charset="0"/>
                            </a:rPr>
                            <m:t>𝑔</m:t>
                          </m:r>
                        </m:e>
                        <m:sub>
                          <m:r>
                            <a:rPr lang="en-US" b="0" i="1" dirty="0">
                              <a:solidFill>
                                <a:srgbClr val="000000"/>
                              </a:solidFill>
                              <a:latin typeface="Cambria Math" panose="02040503050406030204" pitchFamily="18" charset="0"/>
                            </a:rPr>
                            <m:t>𝐽</m:t>
                          </m:r>
                        </m:sub>
                      </m:sSub>
                      <m:r>
                        <a:rPr lang="en-US" b="0" i="1" dirty="0" smtClean="0">
                          <a:solidFill>
                            <a:srgbClr val="000000"/>
                          </a:solidFill>
                          <a:latin typeface="Cambria Math" panose="02040503050406030204" pitchFamily="18" charset="0"/>
                        </a:rPr>
                        <m:t>=2.64</m:t>
                      </m:r>
                      <m:sSub>
                        <m:sSubPr>
                          <m:ctrlPr>
                            <a:rPr lang="en-US" i="1" dirty="0">
                              <a:solidFill>
                                <a:srgbClr val="000000"/>
                              </a:solidFill>
                              <a:latin typeface="Cambria Math" panose="02040503050406030204" pitchFamily="18" charset="0"/>
                            </a:rPr>
                          </m:ctrlPr>
                        </m:sSubPr>
                        <m:e>
                          <m:r>
                            <a:rPr lang="en-US" b="0" i="1" dirty="0">
                              <a:solidFill>
                                <a:srgbClr val="000000"/>
                              </a:solidFill>
                              <a:latin typeface="Cambria Math" panose="02040503050406030204" pitchFamily="18" charset="0"/>
                            </a:rPr>
                            <m:t>𝑔</m:t>
                          </m:r>
                        </m:e>
                        <m:sub>
                          <m:r>
                            <a:rPr lang="en-US" b="0" i="1" dirty="0" smtClean="0">
                              <a:solidFill>
                                <a:srgbClr val="000000"/>
                              </a:solidFill>
                              <a:latin typeface="Cambria Math" panose="02040503050406030204" pitchFamily="18" charset="0"/>
                            </a:rPr>
                            <m:t>𝐸</m:t>
                          </m:r>
                        </m:sub>
                      </m:sSub>
                    </m:oMath>
                  </m:oMathPara>
                </a14:m>
                <a:endParaRPr lang="en-US" i="1" dirty="0" smtClean="0">
                  <a:solidFill>
                    <a:srgbClr val="000000"/>
                  </a:solidFill>
                  <a:latin typeface="Times New Roman" panose="02020603050405020304" pitchFamily="18" charset="0"/>
                  <a:cs typeface="Times New Roman" panose="02020603050405020304" pitchFamily="18" charset="0"/>
                </a:endParaRPr>
              </a:p>
              <a:p>
                <a:pPr marL="0" indent="0">
                  <a:buNone/>
                </a:pPr>
                <a:r>
                  <a:rPr lang="en-US" i="1" dirty="0" smtClean="0">
                    <a:latin typeface="Times New Roman" panose="02020603050405020304" pitchFamily="18" charset="0"/>
                    <a:cs typeface="Times New Roman" panose="02020603050405020304" pitchFamily="18" charset="0"/>
                  </a:rPr>
                  <a:t>Now </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𝐽</m:t>
                          </m:r>
                        </m:sub>
                      </m:sSub>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i="1" dirty="0">
                              <a:solidFill>
                                <a:srgbClr val="000000"/>
                              </a:solidFill>
                              <a:latin typeface="Cambria Math" panose="02040503050406030204" pitchFamily="18" charset="0"/>
                            </a:rPr>
                          </m:ctrlPr>
                        </m:sSubPr>
                        <m:e>
                          <m:r>
                            <a:rPr lang="en-US" b="0" i="1" dirty="0">
                              <a:solidFill>
                                <a:srgbClr val="000000"/>
                              </a:solidFill>
                              <a:latin typeface="Cambria Math" panose="02040503050406030204" pitchFamily="18" charset="0"/>
                            </a:rPr>
                            <m:t>𝑔</m:t>
                          </m:r>
                        </m:e>
                        <m:sub>
                          <m:r>
                            <a:rPr lang="en-US" b="0" i="1" dirty="0">
                              <a:solidFill>
                                <a:srgbClr val="000000"/>
                              </a:solidFill>
                              <a:latin typeface="Cambria Math" panose="02040503050406030204" pitchFamily="18" charset="0"/>
                            </a:rPr>
                            <m:t>𝐽</m:t>
                          </m:r>
                        </m:sub>
                      </m:sSub>
                    </m:oMath>
                  </m:oMathPara>
                </a14:m>
                <a:endParaRPr lang="en-US" i="1"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𝑚</m:t>
                      </m:r>
                      <m:d>
                        <m:dPr>
                          <m:ctrlPr>
                            <a:rPr lang="en-US" i="1" smtClean="0">
                              <a:latin typeface="Cambria Math" panose="02040503050406030204" pitchFamily="18" charset="0"/>
                            </a:rPr>
                          </m:ctrlPr>
                        </m:dPr>
                        <m:e>
                          <m:r>
                            <a:rPr lang="en-US" b="0" i="1" smtClean="0">
                              <a:latin typeface="Cambria Math" panose="02040503050406030204" pitchFamily="18" charset="0"/>
                            </a:rPr>
                            <m:t>2.64</m:t>
                          </m:r>
                          <m:sSub>
                            <m:sSubPr>
                              <m:ctrlPr>
                                <a:rPr lang="en-US" i="1" dirty="0">
                                  <a:solidFill>
                                    <a:srgbClr val="000000"/>
                                  </a:solidFill>
                                  <a:latin typeface="Cambria Math" panose="02040503050406030204" pitchFamily="18" charset="0"/>
                                </a:rPr>
                              </m:ctrlPr>
                            </m:sSubPr>
                            <m:e>
                              <m:r>
                                <a:rPr lang="en-US" b="0" i="1" dirty="0">
                                  <a:solidFill>
                                    <a:srgbClr val="000000"/>
                                  </a:solidFill>
                                  <a:latin typeface="Cambria Math" panose="02040503050406030204" pitchFamily="18" charset="0"/>
                                </a:rPr>
                                <m:t>𝑔</m:t>
                              </m:r>
                            </m:e>
                            <m:sub>
                              <m:r>
                                <a:rPr lang="en-US" b="0" i="1" dirty="0" smtClean="0">
                                  <a:solidFill>
                                    <a:srgbClr val="000000"/>
                                  </a:solidFill>
                                  <a:latin typeface="Cambria Math" panose="02040503050406030204" pitchFamily="18" charset="0"/>
                                </a:rPr>
                                <m:t>𝐸</m:t>
                              </m:r>
                            </m:sub>
                          </m:sSub>
                        </m:e>
                      </m:d>
                    </m:oMath>
                  </m:oMathPara>
                </a14:m>
                <a:endParaRPr lang="en-US" i="1" dirty="0" smtClean="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𝐽</m:t>
                          </m:r>
                        </m:sub>
                      </m:sSub>
                      <m:r>
                        <a:rPr lang="en-US" b="0" i="1" smtClean="0">
                          <a:latin typeface="Cambria Math" panose="02040503050406030204" pitchFamily="18" charset="0"/>
                        </a:rPr>
                        <m:t>=2.64(</m:t>
                      </m:r>
                      <m:r>
                        <a:rPr lang="en-US" b="0" i="1" smtClean="0">
                          <a:latin typeface="Cambria Math" panose="02040503050406030204" pitchFamily="18" charset="0"/>
                        </a:rPr>
                        <m:t>𝑚</m:t>
                      </m:r>
                      <m:sSub>
                        <m:sSubPr>
                          <m:ctrlPr>
                            <a:rPr lang="en-US" i="1" dirty="0">
                              <a:solidFill>
                                <a:srgbClr val="000000"/>
                              </a:solidFill>
                              <a:latin typeface="Cambria Math" panose="02040503050406030204" pitchFamily="18" charset="0"/>
                            </a:rPr>
                          </m:ctrlPr>
                        </m:sSubPr>
                        <m:e>
                          <m:r>
                            <a:rPr lang="en-US" b="0" i="1" dirty="0">
                              <a:solidFill>
                                <a:srgbClr val="000000"/>
                              </a:solidFill>
                              <a:latin typeface="Cambria Math" panose="02040503050406030204" pitchFamily="18" charset="0"/>
                            </a:rPr>
                            <m:t>𝑔</m:t>
                          </m:r>
                        </m:e>
                        <m:sub>
                          <m:r>
                            <a:rPr lang="en-US" b="0" i="1" dirty="0" smtClean="0">
                              <a:solidFill>
                                <a:srgbClr val="000000"/>
                              </a:solidFill>
                              <a:latin typeface="Cambria Math" panose="02040503050406030204" pitchFamily="18" charset="0"/>
                            </a:rPr>
                            <m:t>𝐸</m:t>
                          </m:r>
                        </m:sub>
                      </m:sSub>
                      <m:r>
                        <a:rPr lang="en-US" b="0" i="1" dirty="0" smtClean="0">
                          <a:solidFill>
                            <a:srgbClr val="000000"/>
                          </a:solidFill>
                          <a:latin typeface="Cambria Math" panose="02040503050406030204" pitchFamily="18" charset="0"/>
                        </a:rPr>
                        <m:t>)</m:t>
                      </m:r>
                    </m:oMath>
                  </m:oMathPara>
                </a14:m>
                <a:endParaRPr lang="en-US" i="1" dirty="0" smtClean="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i="1" u="sng" smtClean="0">
                              <a:latin typeface="Cambria Math" panose="02040503050406030204" pitchFamily="18" charset="0"/>
                            </a:rPr>
                          </m:ctrlPr>
                        </m:sSubPr>
                        <m:e>
                          <m:r>
                            <a:rPr lang="en-US" b="0" i="1" u="sng" smtClean="0">
                              <a:latin typeface="Cambria Math" panose="02040503050406030204" pitchFamily="18" charset="0"/>
                            </a:rPr>
                            <m:t>𝑊</m:t>
                          </m:r>
                        </m:e>
                        <m:sub>
                          <m:r>
                            <a:rPr lang="en-US" b="0" i="1" u="sng" smtClean="0">
                              <a:latin typeface="Cambria Math" panose="02040503050406030204" pitchFamily="18" charset="0"/>
                            </a:rPr>
                            <m:t>𝐽</m:t>
                          </m:r>
                        </m:sub>
                      </m:sSub>
                      <m:r>
                        <a:rPr lang="en-US" b="0" i="1" u="sng" smtClean="0">
                          <a:latin typeface="Cambria Math" panose="02040503050406030204" pitchFamily="18" charset="0"/>
                        </a:rPr>
                        <m:t>=2.64</m:t>
                      </m:r>
                      <m:d>
                        <m:dPr>
                          <m:ctrlPr>
                            <a:rPr lang="en-US" i="1" u="sng" smtClean="0">
                              <a:latin typeface="Cambria Math" panose="02040503050406030204" pitchFamily="18" charset="0"/>
                            </a:rPr>
                          </m:ctrlPr>
                        </m:dPr>
                        <m:e>
                          <m:r>
                            <a:rPr lang="en-US" b="0" i="1" u="sng" smtClean="0">
                              <a:latin typeface="Cambria Math" panose="02040503050406030204" pitchFamily="18" charset="0"/>
                            </a:rPr>
                            <m:t>900</m:t>
                          </m:r>
                          <m:r>
                            <a:rPr lang="en-US" b="0" i="1" u="sng" smtClean="0">
                              <a:latin typeface="Cambria Math" panose="02040503050406030204" pitchFamily="18" charset="0"/>
                            </a:rPr>
                            <m:t>𝑁</m:t>
                          </m:r>
                        </m:e>
                      </m:d>
                      <m:r>
                        <a:rPr lang="en-US" b="0" i="1" u="sng" smtClean="0">
                          <a:latin typeface="Cambria Math" panose="02040503050406030204" pitchFamily="18" charset="0"/>
                        </a:rPr>
                        <m:t>=</m:t>
                      </m:r>
                      <m:r>
                        <a:rPr lang="en-US" b="0" i="1" u="sng" smtClean="0">
                          <a:effectLst>
                            <a:outerShdw blurRad="38100" dist="38100" dir="2700000" algn="tl">
                              <a:srgbClr val="000000">
                                <a:alpha val="43137"/>
                              </a:srgbClr>
                            </a:outerShdw>
                          </a:effectLst>
                          <a:latin typeface="Cambria Math" panose="02040503050406030204" pitchFamily="18" charset="0"/>
                        </a:rPr>
                        <m:t>2376</m:t>
                      </m:r>
                      <m:r>
                        <a:rPr lang="en-US" b="0" i="1" u="sng" smtClean="0">
                          <a:effectLst>
                            <a:outerShdw blurRad="38100" dist="38100" dir="2700000" algn="tl">
                              <a:srgbClr val="000000">
                                <a:alpha val="43137"/>
                              </a:srgbClr>
                            </a:outerShdw>
                          </a:effectLst>
                          <a:latin typeface="Cambria Math" panose="02040503050406030204" pitchFamily="18" charset="0"/>
                        </a:rPr>
                        <m:t>𝑁</m:t>
                      </m:r>
                    </m:oMath>
                  </m:oMathPara>
                </a14:m>
                <a:endParaRPr lang="en-US"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849087"/>
                <a:ext cx="10853057" cy="5507264"/>
              </a:xfrm>
              <a:blipFill>
                <a:blip r:embed="rId2"/>
                <a:stretch>
                  <a:fillRect l="-674" t="-1570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19</a:t>
            </a:fld>
            <a:endParaRPr lang="en-US"/>
          </a:p>
        </p:txBody>
      </p:sp>
    </p:spTree>
    <p:extLst>
      <p:ext uri="{BB962C8B-B14F-4D97-AF65-F5344CB8AC3E}">
        <p14:creationId xmlns:p14="http://schemas.microsoft.com/office/powerpoint/2010/main" val="291037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additive="base">
                                        <p:cTn id="3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Projectile Motion </a:t>
            </a:r>
            <a:endParaRPr lang="en-US" dirty="0">
              <a:latin typeface="Times New Roman" panose="02020603050405020304" pitchFamily="18" charset="0"/>
              <a:cs typeface="Times New Roman" panose="02020603050405020304" pitchFamily="18" charset="0"/>
            </a:endParaRPr>
          </a:p>
        </p:txBody>
      </p:sp>
      <p:pic>
        <p:nvPicPr>
          <p:cNvPr id="15" name="Content Placeholder 14"/>
          <p:cNvPicPr>
            <a:picLocks noGrp="1" noChangeAspect="1"/>
          </p:cNvPicPr>
          <p:nvPr>
            <p:ph idx="1"/>
          </p:nvPr>
        </p:nvPicPr>
        <p:blipFill>
          <a:blip r:embed="rId2">
            <a:lum bright="-40000"/>
          </a:blip>
          <a:stretch>
            <a:fillRect/>
          </a:stretch>
        </p:blipFill>
        <p:spPr>
          <a:xfrm>
            <a:off x="718456" y="543612"/>
            <a:ext cx="10635343" cy="5812738"/>
          </a:xfrm>
          <a:prstGeom prst="rect">
            <a:avLst/>
          </a:prstGeom>
        </p:spPr>
      </p:pic>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2</a:t>
            </a:fld>
            <a:endParaRPr lang="en-US"/>
          </a:p>
        </p:txBody>
      </p:sp>
    </p:spTree>
    <p:extLst>
      <p:ext uri="{BB962C8B-B14F-4D97-AF65-F5344CB8AC3E}">
        <p14:creationId xmlns:p14="http://schemas.microsoft.com/office/powerpoint/2010/main" val="3206722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pPr algn="ctr"/>
            <a:r>
              <a:rPr lang="en-US" b="1" dirty="0"/>
              <a:t>Forces of Friction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7829" y="1071154"/>
                <a:ext cx="11116491" cy="5285196"/>
              </a:xfrm>
            </p:spPr>
            <p:txBody>
              <a:bodyPr>
                <a:normAutofit fontScale="70000" lnSpcReduction="20000"/>
              </a:bodyPr>
              <a:lstStyle/>
              <a:p>
                <a:endParaRPr lang="en-US" b="1" i="1" dirty="0" smtClean="0">
                  <a:solidFill>
                    <a:srgbClr val="FF0000"/>
                  </a:solidFill>
                  <a:latin typeface="Times New Roman" panose="02020603050405020304" pitchFamily="18" charset="0"/>
                </a:endParaRPr>
              </a:p>
              <a:p>
                <a:r>
                  <a:rPr lang="en-US" b="1" i="1" dirty="0" smtClean="0">
                    <a:solidFill>
                      <a:srgbClr val="FF0000"/>
                    </a:solidFill>
                    <a:latin typeface="Times New Roman" panose="02020603050405020304" pitchFamily="18" charset="0"/>
                  </a:rPr>
                  <a:t>Frictional force refers to the </a:t>
                </a:r>
                <a:r>
                  <a:rPr lang="en-US" dirty="0" smtClean="0">
                    <a:solidFill>
                      <a:srgbClr val="000000"/>
                    </a:solidFill>
                    <a:latin typeface="Times New Roman" panose="02020603050405020304" pitchFamily="18" charset="0"/>
                  </a:rPr>
                  <a:t>force generated by two surfaces that are in contact and either at rest or slide against each other. </a:t>
                </a:r>
              </a:p>
              <a:p>
                <a:pPr lvl="1"/>
                <a:r>
                  <a:rPr lang="en-US" dirty="0" smtClean="0">
                    <a:solidFill>
                      <a:srgbClr val="000000"/>
                    </a:solidFill>
                    <a:latin typeface="Times New Roman" panose="02020603050405020304" pitchFamily="18" charset="0"/>
                  </a:rPr>
                  <a:t>These </a:t>
                </a:r>
                <a:r>
                  <a:rPr lang="en-US" dirty="0">
                    <a:solidFill>
                      <a:srgbClr val="000000"/>
                    </a:solidFill>
                    <a:latin typeface="Times New Roman" panose="02020603050405020304" pitchFamily="18" charset="0"/>
                  </a:rPr>
                  <a:t>forces are mainly affected by the surface texture and amount of force impelling them together.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b="1" i="1" dirty="0">
                    <a:solidFill>
                      <a:srgbClr val="000000"/>
                    </a:solidFill>
                    <a:latin typeface="Times New Roman" panose="02020603050405020304" pitchFamily="18" charset="0"/>
                  </a:rPr>
                  <a:t>angle</a:t>
                </a:r>
                <a:r>
                  <a:rPr lang="en-US" dirty="0">
                    <a:solidFill>
                      <a:srgbClr val="000000"/>
                    </a:solidFill>
                    <a:latin typeface="Times New Roman" panose="02020603050405020304" pitchFamily="18" charset="0"/>
                  </a:rPr>
                  <a:t> and </a:t>
                </a:r>
                <a:r>
                  <a:rPr lang="en-US" b="1" i="1" dirty="0">
                    <a:solidFill>
                      <a:srgbClr val="000000"/>
                    </a:solidFill>
                    <a:latin typeface="Times New Roman" panose="02020603050405020304" pitchFamily="18" charset="0"/>
                  </a:rPr>
                  <a:t>position</a:t>
                </a:r>
                <a:r>
                  <a:rPr lang="en-US" dirty="0">
                    <a:solidFill>
                      <a:srgbClr val="000000"/>
                    </a:solidFill>
                    <a:latin typeface="Times New Roman" panose="02020603050405020304" pitchFamily="18" charset="0"/>
                  </a:rPr>
                  <a:t> of the object </a:t>
                </a:r>
                <a:r>
                  <a:rPr lang="en-US" b="1" i="1" dirty="0">
                    <a:solidFill>
                      <a:srgbClr val="000000"/>
                    </a:solidFill>
                    <a:latin typeface="Times New Roman" panose="02020603050405020304" pitchFamily="18" charset="0"/>
                  </a:rPr>
                  <a:t>affect the amount of frictional force</a:t>
                </a:r>
                <a:r>
                  <a:rPr lang="en-US" dirty="0" smtClean="0">
                    <a:solidFill>
                      <a:srgbClr val="000000"/>
                    </a:solidFill>
                    <a:latin typeface="Times New Roman" panose="02020603050405020304" pitchFamily="18" charset="0"/>
                  </a:rPr>
                  <a:t>.</a:t>
                </a:r>
              </a:p>
              <a:p>
                <a:pPr marL="0" indent="0">
                  <a:buNone/>
                </a:pPr>
                <a:r>
                  <a:rPr lang="en-US" dirty="0" smtClean="0">
                    <a:solidFill>
                      <a:srgbClr val="000000"/>
                    </a:solidFill>
                    <a:latin typeface="Times New Roman" panose="02020603050405020304" pitchFamily="18" charset="0"/>
                  </a:rPr>
                  <a:t> </a:t>
                </a:r>
              </a:p>
              <a:p>
                <a:pPr lvl="1"/>
                <a:r>
                  <a:rPr lang="en-US" i="1" dirty="0">
                    <a:solidFill>
                      <a:srgbClr val="000000"/>
                    </a:solidFill>
                    <a:latin typeface="Times New Roman" panose="02020603050405020304" pitchFamily="18" charset="0"/>
                  </a:rPr>
                  <a:t>If an object is placed on a horizontal surface against another object, then the frictional force will be equal to the weight of the object. </a:t>
                </a:r>
                <a:endParaRPr lang="en-US" i="1" dirty="0" smtClean="0">
                  <a:solidFill>
                    <a:srgbClr val="000000"/>
                  </a:solidFill>
                  <a:latin typeface="Times New Roman" panose="02020603050405020304" pitchFamily="18" charset="0"/>
                </a:endParaRPr>
              </a:p>
              <a:p>
                <a:pPr marL="457200" lvl="1" indent="0">
                  <a:buNone/>
                </a:pPr>
                <a:endParaRPr lang="en-US" dirty="0">
                  <a:solidFill>
                    <a:srgbClr val="000000"/>
                  </a:solidFill>
                  <a:latin typeface="Times New Roman" panose="02020603050405020304" pitchFamily="18" charset="0"/>
                </a:endParaRPr>
              </a:p>
              <a:p>
                <a:pPr lvl="1"/>
                <a:r>
                  <a:rPr lang="en-US" i="1" dirty="0" smtClean="0">
                    <a:solidFill>
                      <a:srgbClr val="000000"/>
                    </a:solidFill>
                    <a:latin typeface="Times New Roman" panose="02020603050405020304" pitchFamily="18" charset="0"/>
                  </a:rPr>
                  <a:t>If </a:t>
                </a:r>
                <a:r>
                  <a:rPr lang="en-US" i="1" dirty="0">
                    <a:solidFill>
                      <a:srgbClr val="000000"/>
                    </a:solidFill>
                    <a:latin typeface="Times New Roman" panose="02020603050405020304" pitchFamily="18" charset="0"/>
                  </a:rPr>
                  <a:t>an object is pushed against the surface, then the frictional force will be increased and becomes more than the weight of the object. </a:t>
                </a:r>
                <a:endParaRPr lang="en-US" i="1" dirty="0" smtClean="0">
                  <a:solidFill>
                    <a:srgbClr val="000000"/>
                  </a:solidFill>
                  <a:latin typeface="Times New Roman" panose="02020603050405020304" pitchFamily="18" charset="0"/>
                </a:endParaRPr>
              </a:p>
              <a:p>
                <a:pPr marL="457200" lvl="1" indent="0">
                  <a:buNone/>
                </a:pPr>
                <a:endParaRPr lang="en-US" i="1" dirty="0" smtClean="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Generally </a:t>
                </a:r>
                <a:r>
                  <a:rPr lang="en-US" b="1" i="1" dirty="0">
                    <a:solidFill>
                      <a:srgbClr val="000000"/>
                    </a:solidFill>
                    <a:latin typeface="Times New Roman" panose="02020603050405020304" pitchFamily="18" charset="0"/>
                  </a:rPr>
                  <a:t>friction force is always proportional to the normal force between the two interacting surfaces. </a:t>
                </a:r>
                <a:endParaRPr lang="en-US" b="1" i="1" dirty="0" smtClean="0">
                  <a:solidFill>
                    <a:srgbClr val="000000"/>
                  </a:solidFill>
                  <a:latin typeface="Times New Roman" panose="02020603050405020304" pitchFamily="18" charset="0"/>
                </a:endParaRPr>
              </a:p>
              <a:p>
                <a:r>
                  <a:rPr lang="en-US" b="1" i="1" dirty="0" smtClean="0">
                    <a:solidFill>
                      <a:srgbClr val="00B0F0"/>
                    </a:solidFill>
                    <a:latin typeface="Times New Roman" panose="02020603050405020304" pitchFamily="18" charset="0"/>
                  </a:rPr>
                  <a:t>Mathematically </a:t>
                </a:r>
              </a:p>
              <a:p>
                <a:pPr marL="0" indent="0">
                  <a:buNone/>
                </a:pPr>
                <a14:m>
                  <m:oMathPara xmlns:m="http://schemas.openxmlformats.org/officeDocument/2006/math">
                    <m:oMathParaPr>
                      <m:jc m:val="centerGroup"/>
                    </m:oMathParaPr>
                    <m:oMath xmlns:m="http://schemas.openxmlformats.org/officeDocument/2006/math">
                      <m:sSub>
                        <m:sSubPr>
                          <m:ctrlPr>
                            <a:rPr lang="en-US" sz="3200" b="0" i="1" smtClean="0">
                              <a:solidFill>
                                <a:srgbClr val="FF0000"/>
                              </a:solidFill>
                              <a:latin typeface="Cambria Math" panose="02040503050406030204" pitchFamily="18" charset="0"/>
                            </a:rPr>
                          </m:ctrlPr>
                        </m:sSubPr>
                        <m:e>
                          <m:r>
                            <a:rPr lang="en-US" sz="3200" b="0" i="1" smtClean="0">
                              <a:solidFill>
                                <a:srgbClr val="FF0000"/>
                              </a:solidFill>
                              <a:latin typeface="Cambria Math" panose="02040503050406030204" pitchFamily="18" charset="0"/>
                            </a:rPr>
                            <m:t>𝐹</m:t>
                          </m:r>
                        </m:e>
                        <m:sub>
                          <m:r>
                            <a:rPr lang="en-US" sz="3200" b="0" i="1" smtClean="0">
                              <a:solidFill>
                                <a:srgbClr val="FF0000"/>
                              </a:solidFill>
                              <a:latin typeface="Cambria Math" panose="02040503050406030204" pitchFamily="18" charset="0"/>
                            </a:rPr>
                            <m:t>𝑓𝑟𝑖𝑐𝑡</m:t>
                          </m:r>
                        </m:sub>
                      </m:sSub>
                      <m:r>
                        <a:rPr lang="en-US" sz="3200" b="0" i="1" smtClean="0">
                          <a:solidFill>
                            <a:srgbClr val="FF0000"/>
                          </a:solidFill>
                          <a:latin typeface="Cambria Math" panose="02040503050406030204" pitchFamily="18" charset="0"/>
                        </a:rPr>
                        <m:t>∝</m:t>
                      </m:r>
                      <m:sSub>
                        <m:sSubPr>
                          <m:ctrlPr>
                            <a:rPr lang="en-US" sz="3200" b="0" i="1" smtClean="0">
                              <a:solidFill>
                                <a:srgbClr val="FF0000"/>
                              </a:solidFill>
                              <a:latin typeface="Cambria Math" panose="02040503050406030204" pitchFamily="18" charset="0"/>
                            </a:rPr>
                          </m:ctrlPr>
                        </m:sSubPr>
                        <m:e>
                          <m:r>
                            <a:rPr lang="en-US" sz="3200" b="0" i="1" smtClean="0">
                              <a:solidFill>
                                <a:srgbClr val="FF0000"/>
                              </a:solidFill>
                              <a:latin typeface="Cambria Math" panose="02040503050406030204" pitchFamily="18" charset="0"/>
                            </a:rPr>
                            <m:t>𝐹</m:t>
                          </m:r>
                        </m:e>
                        <m:sub>
                          <m:r>
                            <a:rPr lang="en-US" sz="3200" b="0" i="1" smtClean="0">
                              <a:solidFill>
                                <a:srgbClr val="FF0000"/>
                              </a:solidFill>
                              <a:latin typeface="Cambria Math" panose="02040503050406030204" pitchFamily="18" charset="0"/>
                            </a:rPr>
                            <m:t>𝑛𝑜𝑟𝑚</m:t>
                          </m:r>
                        </m:sub>
                      </m:sSub>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0" i="1" smtClean="0">
                          <a:latin typeface="Cambria Math" panose="02040503050406030204" pitchFamily="18" charset="0"/>
                        </a:rPr>
                        <m:t>𝜇</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𝑁</m:t>
                          </m:r>
                        </m:sub>
                      </m:sSub>
                    </m:oMath>
                  </m:oMathPara>
                </a14:m>
                <a:endParaRPr lang="en-US" b="0" dirty="0" smtClean="0"/>
              </a:p>
              <a:p>
                <a:r>
                  <a:rPr lang="en-US" dirty="0">
                    <a:solidFill>
                      <a:srgbClr val="000000"/>
                    </a:solidFill>
                    <a:latin typeface="Times New Roman" panose="02020603050405020304" pitchFamily="18" charset="0"/>
                  </a:rPr>
                  <a:t>Where the proportionality constant </a:t>
                </a:r>
                <a:r>
                  <a:rPr lang="en-US" b="1" i="1" dirty="0">
                    <a:solidFill>
                      <a:srgbClr val="FF0000"/>
                    </a:solidFill>
                    <a:latin typeface="Times New Roman" panose="02020603050405020304" pitchFamily="18" charset="0"/>
                  </a:rPr>
                  <a:t>μ</a:t>
                </a:r>
                <a:r>
                  <a:rPr lang="en-US" b="1" i="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is the </a:t>
                </a:r>
                <a:r>
                  <a:rPr lang="en-US" b="1" i="1" dirty="0">
                    <a:solidFill>
                      <a:srgbClr val="000000"/>
                    </a:solidFill>
                    <a:latin typeface="Times New Roman" panose="02020603050405020304" pitchFamily="18" charset="0"/>
                  </a:rPr>
                  <a:t>coefficient of friction </a:t>
                </a:r>
                <a:endParaRPr lang="en-US" b="1" i="1"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7829" y="1071154"/>
                <a:ext cx="11116491" cy="5285196"/>
              </a:xfrm>
              <a:blipFill>
                <a:blip r:embed="rId2"/>
                <a:stretch>
                  <a:fillRect l="-493" r="-104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20</a:t>
            </a:fld>
            <a:endParaRPr lang="en-US"/>
          </a:p>
        </p:txBody>
      </p:sp>
    </p:spTree>
    <p:extLst>
      <p:ext uri="{BB962C8B-B14F-4D97-AF65-F5344CB8AC3E}">
        <p14:creationId xmlns:p14="http://schemas.microsoft.com/office/powerpoint/2010/main" val="3487836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2069"/>
            <a:ext cx="10515600" cy="509451"/>
          </a:xfrm>
        </p:spPr>
        <p:txBody>
          <a:bodyPr>
            <a:normAutofit fontScale="90000"/>
          </a:bodyPr>
          <a:lstStyle/>
          <a:p>
            <a:pPr algn="ctr"/>
            <a:r>
              <a:rPr lang="en-US" dirty="0" smtClean="0"/>
              <a:t>Cont…… </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sz="half" idx="1"/>
              </p:nvPr>
            </p:nvSpPr>
            <p:spPr>
              <a:xfrm>
                <a:off x="535577" y="901337"/>
                <a:ext cx="7746273" cy="5275626"/>
              </a:xfrm>
            </p:spPr>
            <p:txBody>
              <a:bodyPr>
                <a:normAutofit fontScale="92500" lnSpcReduction="20000"/>
              </a:bodyPr>
              <a:lstStyle/>
              <a:p>
                <a:r>
                  <a:rPr lang="en-US" sz="2400" i="1" dirty="0" smtClean="0">
                    <a:solidFill>
                      <a:srgbClr val="000000"/>
                    </a:solidFill>
                    <a:latin typeface="Times New Roman" panose="02020603050405020304" pitchFamily="18" charset="0"/>
                  </a:rPr>
                  <a:t>Forces of friction are very important in our everyday lives.  They </a:t>
                </a:r>
                <a:r>
                  <a:rPr lang="en-US" sz="2400" i="1" dirty="0">
                    <a:solidFill>
                      <a:srgbClr val="000000"/>
                    </a:solidFill>
                    <a:latin typeface="Times New Roman" panose="02020603050405020304" pitchFamily="18" charset="0"/>
                  </a:rPr>
                  <a:t>allow us to walk or run and are necessary for the motion of wheeled vehicles. </a:t>
                </a:r>
                <a:endParaRPr lang="en-US" sz="2400" i="1" dirty="0" smtClean="0">
                  <a:solidFill>
                    <a:srgbClr val="000000"/>
                  </a:solidFill>
                  <a:latin typeface="Times New Roman" panose="02020603050405020304" pitchFamily="18" charset="0"/>
                </a:endParaRPr>
              </a:p>
              <a:p>
                <a:pPr marL="0" indent="0">
                  <a:buNone/>
                </a:pPr>
                <a:endParaRPr lang="en-US" sz="2400" i="1" dirty="0" smtClean="0">
                  <a:solidFill>
                    <a:srgbClr val="000000"/>
                  </a:solidFill>
                  <a:latin typeface="Times New Roman" panose="02020603050405020304" pitchFamily="18" charset="0"/>
                </a:endParaRPr>
              </a:p>
              <a:p>
                <a:r>
                  <a:rPr lang="en-US" sz="2400" i="1" dirty="0" smtClean="0">
                    <a:solidFill>
                      <a:srgbClr val="000000"/>
                    </a:solidFill>
                    <a:latin typeface="Times New Roman" panose="02020603050405020304" pitchFamily="18" charset="0"/>
                  </a:rPr>
                  <a:t>Therefore</a:t>
                </a:r>
                <a:r>
                  <a:rPr lang="en-US" sz="2400" i="1" dirty="0">
                    <a:solidFill>
                      <a:srgbClr val="000000"/>
                    </a:solidFill>
                    <a:latin typeface="Times New Roman" panose="02020603050405020304" pitchFamily="18" charset="0"/>
                  </a:rPr>
                  <a:t>, friction forces are categorized in the following manner: </a:t>
                </a:r>
                <a:endParaRPr lang="en-US" sz="2400" i="1" dirty="0" smtClean="0">
                  <a:solidFill>
                    <a:srgbClr val="000000"/>
                  </a:solidFill>
                  <a:latin typeface="Times New Roman" panose="02020603050405020304" pitchFamily="18" charset="0"/>
                </a:endParaRPr>
              </a:p>
              <a:p>
                <a:pPr marL="514350" indent="-514350">
                  <a:buFont typeface="+mj-lt"/>
                  <a:buAutoNum type="alphaLcParenR"/>
                </a:pPr>
                <a:r>
                  <a:rPr lang="en-US" b="1" dirty="0" smtClean="0">
                    <a:solidFill>
                      <a:srgbClr val="000000"/>
                    </a:solidFill>
                    <a:latin typeface="Times New Roman" panose="02020603050405020304" pitchFamily="18" charset="0"/>
                  </a:rPr>
                  <a:t>Static </a:t>
                </a:r>
                <a:r>
                  <a:rPr lang="en-US" b="1" dirty="0">
                    <a:solidFill>
                      <a:srgbClr val="000000"/>
                    </a:solidFill>
                    <a:latin typeface="Times New Roman" panose="02020603050405020304" pitchFamily="18" charset="0"/>
                  </a:rPr>
                  <a:t>friction</a:t>
                </a:r>
                <a:r>
                  <a:rPr lang="en-US" dirty="0">
                    <a:solidFill>
                      <a:srgbClr val="000000"/>
                    </a:solidFill>
                    <a:latin typeface="Times New Roman" panose="02020603050405020304" pitchFamily="18" charset="0"/>
                  </a:rPr>
                  <a:t>: exists between </a:t>
                </a:r>
                <a:r>
                  <a:rPr lang="en-US" sz="2400" b="1" i="1" dirty="0">
                    <a:solidFill>
                      <a:srgbClr val="FF0000"/>
                    </a:solidFill>
                    <a:latin typeface="Times New Roman" panose="02020603050405020304" pitchFamily="18" charset="0"/>
                  </a:rPr>
                  <a:t>two stationary objects in contact to each other.</a:t>
                </a:r>
                <a:r>
                  <a:rPr lang="en-US"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Mathematically static friction is written as </a:t>
                </a:r>
                <a:endParaRPr lang="en-US" sz="2400"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𝒇</m:t>
                          </m:r>
                        </m:e>
                        <m:sub>
                          <m:r>
                            <a:rPr lang="en-US" sz="2400" b="1" i="1" smtClean="0">
                              <a:solidFill>
                                <a:srgbClr val="FF0000"/>
                              </a:solidFill>
                              <a:latin typeface="Cambria Math" panose="02040503050406030204" pitchFamily="18" charset="0"/>
                            </a:rPr>
                            <m:t>𝒔</m:t>
                          </m:r>
                        </m:sub>
                      </m:sSub>
                      <m:r>
                        <a:rPr lang="en-US" sz="2400" b="1" i="1" smtClean="0">
                          <a:solidFill>
                            <a:srgbClr val="FF0000"/>
                          </a:solidFill>
                          <a:latin typeface="Cambria Math" panose="02040503050406030204" pitchFamily="18" charset="0"/>
                        </a:rPr>
                        <m:t>=</m:t>
                      </m:r>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𝒇</m:t>
                          </m:r>
                        </m:e>
                        <m:sub>
                          <m:r>
                            <a:rPr lang="en-US" sz="2400" b="1" i="1">
                              <a:solidFill>
                                <a:srgbClr val="FF0000"/>
                              </a:solidFill>
                              <a:latin typeface="Cambria Math" panose="02040503050406030204" pitchFamily="18" charset="0"/>
                            </a:rPr>
                            <m:t>𝒔</m:t>
                          </m:r>
                        </m:sub>
                      </m:sSub>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𝒎𝒂𝒙</m:t>
                      </m:r>
                      <m:r>
                        <a:rPr lang="en-US" sz="2400" b="1" i="1" smtClean="0">
                          <a:solidFill>
                            <a:srgbClr val="FF0000"/>
                          </a:solidFill>
                          <a:latin typeface="Cambria Math" panose="02040503050406030204" pitchFamily="18" charset="0"/>
                        </a:rPr>
                        <m:t>=</m:t>
                      </m:r>
                      <m:sSub>
                        <m:sSubPr>
                          <m:ctrlPr>
                            <a:rPr lang="en-US" sz="2400" b="1" i="1" smtClean="0">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𝝁</m:t>
                          </m:r>
                        </m:e>
                        <m:sub>
                          <m:r>
                            <a:rPr lang="en-US" sz="2400" b="1" i="1" smtClean="0">
                              <a:solidFill>
                                <a:srgbClr val="FF0000"/>
                              </a:solidFill>
                              <a:latin typeface="Cambria Math" panose="02040503050406030204" pitchFamily="18" charset="0"/>
                            </a:rPr>
                            <m:t>𝒔</m:t>
                          </m:r>
                        </m:sub>
                      </m:sSub>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n-US" sz="2400" b="1" i="1">
                              <a:solidFill>
                                <a:srgbClr val="FF0000"/>
                              </a:solidFill>
                              <a:latin typeface="Cambria Math" panose="02040503050406030204" pitchFamily="18" charset="0"/>
                            </a:rPr>
                            <m:t>𝑵</m:t>
                          </m:r>
                        </m:sub>
                      </m:sSub>
                    </m:oMath>
                  </m:oMathPara>
                </a14:m>
                <a:endParaRPr lang="en-US" sz="2400" dirty="0" smtClean="0">
                  <a:solidFill>
                    <a:srgbClr val="000000"/>
                  </a:solidFill>
                  <a:latin typeface="Times New Roman" panose="02020603050405020304" pitchFamily="18" charset="0"/>
                </a:endParaRPr>
              </a:p>
              <a:p>
                <a:pPr marL="0" indent="0">
                  <a:buNone/>
                </a:pPr>
                <a:r>
                  <a:rPr lang="en-US" sz="2400" dirty="0" smtClean="0">
                    <a:solidFill>
                      <a:srgbClr val="000000"/>
                    </a:solidFill>
                    <a:latin typeface="Times New Roman" panose="02020603050405020304" pitchFamily="18" charset="0"/>
                  </a:rPr>
                  <a:t>           Where </a:t>
                </a:r>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𝝁</m:t>
                        </m:r>
                      </m:e>
                      <m:sub>
                        <m:r>
                          <a:rPr lang="en-US" sz="2400" b="1" i="1" smtClean="0">
                            <a:solidFill>
                              <a:srgbClr val="FF0000"/>
                            </a:solidFill>
                            <a:latin typeface="Cambria Math" panose="02040503050406030204" pitchFamily="18" charset="0"/>
                          </a:rPr>
                          <m:t>𝒔</m:t>
                        </m:r>
                      </m:sub>
                    </m:sSub>
                  </m:oMath>
                </a14:m>
                <a:r>
                  <a:rPr lang="en-US" sz="2400" dirty="0" smtClean="0">
                    <a:solidFill>
                      <a:srgbClr val="000000"/>
                    </a:solidFill>
                    <a:latin typeface="Times New Roman" panose="02020603050405020304" pitchFamily="18" charset="0"/>
                  </a:rPr>
                  <a:t> is coefficient static friction </a:t>
                </a:r>
              </a:p>
              <a:p>
                <a:pPr marL="0" indent="0">
                  <a:buNone/>
                </a:pPr>
                <a:r>
                  <a:rPr lang="en-US" sz="2400" b="1" i="0" u="none" strike="noStrike" baseline="0" dirty="0" smtClean="0">
                    <a:solidFill>
                      <a:srgbClr val="000000"/>
                    </a:solidFill>
                    <a:latin typeface="Times New Roman" panose="02020603050405020304" pitchFamily="18" charset="0"/>
                  </a:rPr>
                  <a:t> b)</a:t>
                </a:r>
                <a:r>
                  <a:rPr lang="en-US" sz="2400" b="1" i="0" u="none" strike="noStrike" dirty="0" smtClean="0">
                    <a:solidFill>
                      <a:srgbClr val="000000"/>
                    </a:solidFill>
                    <a:latin typeface="Times New Roman" panose="02020603050405020304" pitchFamily="18" charset="0"/>
                  </a:rPr>
                  <a:t> </a:t>
                </a:r>
                <a:r>
                  <a:rPr lang="en-US" sz="2400" b="1" i="0" u="none" strike="noStrike" baseline="0" dirty="0" smtClean="0">
                    <a:solidFill>
                      <a:srgbClr val="000000"/>
                    </a:solidFill>
                    <a:latin typeface="Times New Roman" panose="02020603050405020304" pitchFamily="18" charset="0"/>
                  </a:rPr>
                  <a:t>Kinetic friction</a:t>
                </a:r>
                <a:r>
                  <a:rPr lang="en-US" sz="2400" b="0" i="0" u="none" strike="noStrike" baseline="0" dirty="0" smtClean="0">
                    <a:solidFill>
                      <a:srgbClr val="000000"/>
                    </a:solidFill>
                    <a:latin typeface="Times New Roman" panose="02020603050405020304" pitchFamily="18" charset="0"/>
                  </a:rPr>
                  <a:t>: arises when the </a:t>
                </a:r>
                <a:r>
                  <a:rPr lang="en-US" sz="2400" b="1" i="1" u="none" strike="noStrike" baseline="0" dirty="0" smtClean="0">
                    <a:solidFill>
                      <a:srgbClr val="FF0000"/>
                    </a:solidFill>
                    <a:latin typeface="Times New Roman" panose="02020603050405020304" pitchFamily="18" charset="0"/>
                  </a:rPr>
                  <a:t>object is in motion on the surface</a:t>
                </a:r>
                <a:r>
                  <a:rPr lang="en-US" sz="2400" b="0" i="0" u="none" strike="noStrike" baseline="0" dirty="0" smtClean="0">
                    <a:solidFill>
                      <a:srgbClr val="000000"/>
                    </a:solidFill>
                    <a:latin typeface="Times New Roman" panose="02020603050405020304" pitchFamily="18" charset="0"/>
                  </a:rPr>
                  <a:t>. The magnitude of the force of kinetic friction acting between two surfaces is </a:t>
                </a:r>
              </a:p>
              <a:p>
                <a:pPr marL="0" indent="0">
                  <a:buNone/>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𝒇</m:t>
                          </m:r>
                        </m:e>
                        <m:sub>
                          <m:r>
                            <a:rPr lang="en-US" sz="2400" b="1" i="1" smtClean="0">
                              <a:solidFill>
                                <a:srgbClr val="FF0000"/>
                              </a:solidFill>
                              <a:latin typeface="Cambria Math" panose="02040503050406030204" pitchFamily="18" charset="0"/>
                            </a:rPr>
                            <m:t>𝒌</m:t>
                          </m:r>
                        </m:sub>
                      </m:sSub>
                      <m:r>
                        <a:rPr lang="en-US" sz="2400" b="1" i="1" smtClean="0">
                          <a:solidFill>
                            <a:srgbClr val="FF0000"/>
                          </a:solidFill>
                          <a:latin typeface="Cambria Math" panose="02040503050406030204" pitchFamily="18" charset="0"/>
                        </a:rPr>
                        <m:t>=</m:t>
                      </m:r>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𝝁</m:t>
                          </m:r>
                        </m:e>
                        <m:sub>
                          <m:r>
                            <a:rPr lang="en-US" sz="2400" b="1" i="1" smtClean="0">
                              <a:solidFill>
                                <a:srgbClr val="FF0000"/>
                              </a:solidFill>
                              <a:latin typeface="Cambria Math" panose="02040503050406030204" pitchFamily="18" charset="0"/>
                            </a:rPr>
                            <m:t>𝒌</m:t>
                          </m:r>
                        </m:sub>
                      </m:sSub>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𝑭</m:t>
                          </m:r>
                        </m:e>
                        <m:sub>
                          <m:r>
                            <a:rPr lang="en-US" sz="2400" b="1" i="1" smtClean="0">
                              <a:solidFill>
                                <a:srgbClr val="FF0000"/>
                              </a:solidFill>
                              <a:latin typeface="Cambria Math" panose="02040503050406030204" pitchFamily="18" charset="0"/>
                            </a:rPr>
                            <m:t>𝑵</m:t>
                          </m:r>
                        </m:sub>
                      </m:sSub>
                    </m:oMath>
                  </m:oMathPara>
                </a14:m>
                <a:endParaRPr lang="en-US" sz="2400" dirty="0" smtClean="0">
                  <a:solidFill>
                    <a:srgbClr val="000000"/>
                  </a:solidFill>
                  <a:latin typeface="Times New Roman" panose="02020603050405020304" pitchFamily="18" charset="0"/>
                </a:endParaRPr>
              </a:p>
              <a:p>
                <a:pPr marL="0" indent="0">
                  <a:buNone/>
                </a:pPr>
                <a:r>
                  <a:rPr lang="en-US" sz="2400" dirty="0" smtClean="0">
                    <a:solidFill>
                      <a:srgbClr val="000000"/>
                    </a:solidFill>
                    <a:latin typeface="Times New Roman" panose="02020603050405020304" pitchFamily="18" charset="0"/>
                  </a:rPr>
                  <a:t>               Where </a:t>
                </a:r>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𝝁</m:t>
                        </m:r>
                      </m:e>
                      <m:sub>
                        <m:r>
                          <a:rPr lang="en-US" sz="2400" b="1" i="1" smtClean="0">
                            <a:solidFill>
                              <a:srgbClr val="FF0000"/>
                            </a:solidFill>
                            <a:latin typeface="Cambria Math" panose="02040503050406030204" pitchFamily="18" charset="0"/>
                          </a:rPr>
                          <m:t>𝒌</m:t>
                        </m:r>
                      </m:sub>
                    </m:sSub>
                  </m:oMath>
                </a14:m>
                <a:r>
                  <a:rPr lang="en-US" sz="2400" dirty="0" smtClean="0">
                    <a:solidFill>
                      <a:srgbClr val="000000"/>
                    </a:solidFill>
                    <a:latin typeface="Times New Roman" panose="02020603050405020304" pitchFamily="18" charset="0"/>
                  </a:rPr>
                  <a:t> is the coefficient kinetic friction </a:t>
                </a:r>
              </a:p>
              <a:p>
                <a:pPr marL="0" indent="0">
                  <a:buNone/>
                </a:pPr>
                <a:endParaRPr lang="en-US" sz="2400" dirty="0" smtClean="0">
                  <a:solidFill>
                    <a:srgbClr val="000000"/>
                  </a:solidFill>
                  <a:latin typeface="Times New Roman" panose="02020603050405020304" pitchFamily="18" charset="0"/>
                </a:endParaRPr>
              </a:p>
              <a:p>
                <a:pPr marL="514350" indent="-514350">
                  <a:buFont typeface="+mj-lt"/>
                  <a:buAutoNum type="alphaLcParenR"/>
                </a:pPr>
                <a:endParaRPr lang="en-US" sz="2400" dirty="0">
                  <a:solidFill>
                    <a:srgbClr val="000000"/>
                  </a:solidFill>
                  <a:latin typeface="Times New Roman" panose="02020603050405020304" pitchFamily="18" charset="0"/>
                </a:endParaRPr>
              </a:p>
              <a:p>
                <a:pPr marL="514350" indent="-514350">
                  <a:buFont typeface="+mj-lt"/>
                  <a:buAutoNum type="alphaLcParenR"/>
                </a:pPr>
                <a:endParaRPr lang="en-US" sz="2400" dirty="0" smtClean="0">
                  <a:solidFill>
                    <a:srgbClr val="000000"/>
                  </a:solidFill>
                  <a:latin typeface="Times New Roman" panose="02020603050405020304" pitchFamily="18" charset="0"/>
                </a:endParaRPr>
              </a:p>
              <a:p>
                <a:pPr marL="0" indent="0">
                  <a:buNone/>
                </a:pPr>
                <a:endParaRPr lang="en-US" sz="2400" b="1" dirty="0"/>
              </a:p>
            </p:txBody>
          </p:sp>
        </mc:Choice>
        <mc:Fallback xmlns="">
          <p:sp>
            <p:nvSpPr>
              <p:cNvPr id="8" name="Content Placeholder 7"/>
              <p:cNvSpPr>
                <a:spLocks noGrp="1" noRot="1" noChangeAspect="1" noMove="1" noResize="1" noEditPoints="1" noAdjustHandles="1" noChangeArrowheads="1" noChangeShapeType="1" noTextEdit="1"/>
              </p:cNvSpPr>
              <p:nvPr>
                <p:ph sz="half" idx="1"/>
              </p:nvPr>
            </p:nvSpPr>
            <p:spPr>
              <a:xfrm>
                <a:off x="535577" y="901337"/>
                <a:ext cx="7746273" cy="5275626"/>
              </a:xfrm>
              <a:blipFill>
                <a:blip r:embed="rId2"/>
                <a:stretch>
                  <a:fillRect l="-1259" t="-2543" r="-865"/>
                </a:stretch>
              </a:blipFill>
            </p:spPr>
            <p:txBody>
              <a:bodyPr/>
              <a:lstStyle/>
              <a:p>
                <a:r>
                  <a:rPr lang="en-US">
                    <a:noFill/>
                  </a:rPr>
                  <a:t> </a:t>
                </a:r>
              </a:p>
            </p:txBody>
          </p:sp>
        </mc:Fallback>
      </mc:AlternateContent>
      <p:pic>
        <p:nvPicPr>
          <p:cNvPr id="10" name="Content Placeholder 9"/>
          <p:cNvPicPr>
            <a:picLocks noGrp="1" noChangeAspect="1"/>
          </p:cNvPicPr>
          <p:nvPr>
            <p:ph sz="half" idx="2"/>
          </p:nvPr>
        </p:nvPicPr>
        <p:blipFill>
          <a:blip r:embed="rId3"/>
          <a:stretch>
            <a:fillRect/>
          </a:stretch>
        </p:blipFill>
        <p:spPr>
          <a:xfrm>
            <a:off x="8281850" y="901337"/>
            <a:ext cx="3659777" cy="2492918"/>
          </a:xfrm>
          <a:prstGeom prst="rect">
            <a:avLst/>
          </a:prstGeom>
        </p:spPr>
      </p:pic>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21</a:t>
            </a:fld>
            <a:endParaRPr lang="en-US"/>
          </a:p>
        </p:txBody>
      </p:sp>
    </p:spTree>
    <p:extLst>
      <p:ext uri="{BB962C8B-B14F-4D97-AF65-F5344CB8AC3E}">
        <p14:creationId xmlns:p14="http://schemas.microsoft.com/office/powerpoint/2010/main" val="3336611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0086"/>
          </a:xfrm>
        </p:spPr>
        <p:txBody>
          <a:bodyPr>
            <a:normAutofit fontScale="90000"/>
          </a:bodyPr>
          <a:lstStyle/>
          <a:p>
            <a:pPr algn="ctr"/>
            <a:r>
              <a:rPr lang="en-US" dirty="0" smtClean="0"/>
              <a:t>Cont….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875212"/>
                <a:ext cx="10515600" cy="5301751"/>
              </a:xfrm>
            </p:spPr>
            <p:txBody>
              <a:bodyPr>
                <a:normAutofit fontScale="92500" lnSpcReduction="10000"/>
              </a:bodyPr>
              <a:lstStyle/>
              <a:p>
                <a:r>
                  <a:rPr lang="en-US" dirty="0" smtClean="0">
                    <a:solidFill>
                      <a:srgbClr val="000000"/>
                    </a:solidFill>
                    <a:latin typeface="Times New Roman" panose="02020603050405020304" pitchFamily="18" charset="0"/>
                  </a:rPr>
                  <a:t>The values of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𝝁</m:t>
                        </m:r>
                      </m:e>
                      <m:sub>
                        <m:r>
                          <a:rPr lang="en-US" b="1" i="1">
                            <a:solidFill>
                              <a:srgbClr val="FF0000"/>
                            </a:solidFill>
                            <a:latin typeface="Cambria Math" panose="02040503050406030204" pitchFamily="18" charset="0"/>
                          </a:rPr>
                          <m:t>𝒔</m:t>
                        </m:r>
                      </m:sub>
                    </m:sSub>
                  </m:oMath>
                </a14:m>
                <a:r>
                  <a:rPr lang="en-US" dirty="0" smtClean="0">
                    <a:solidFill>
                      <a:srgbClr val="000000"/>
                    </a:solidFill>
                    <a:latin typeface="Times New Roman" panose="02020603050405020304" pitchFamily="18" charset="0"/>
                  </a:rPr>
                  <a:t> and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𝝁</m:t>
                        </m:r>
                      </m:e>
                      <m:sub>
                        <m:r>
                          <a:rPr lang="en-US" b="1" i="1" smtClean="0">
                            <a:solidFill>
                              <a:srgbClr val="FF0000"/>
                            </a:solidFill>
                            <a:latin typeface="Cambria Math" panose="02040503050406030204" pitchFamily="18" charset="0"/>
                          </a:rPr>
                          <m:t>𝒌</m:t>
                        </m:r>
                      </m:sub>
                    </m:sSub>
                  </m:oMath>
                </a14:m>
                <a:r>
                  <a:rPr lang="en-US" dirty="0" smtClean="0">
                    <a:solidFill>
                      <a:srgbClr val="000000"/>
                    </a:solidFill>
                    <a:latin typeface="Times New Roman" panose="02020603050405020304" pitchFamily="18" charset="0"/>
                  </a:rPr>
                  <a:t> depend </a:t>
                </a:r>
                <a:r>
                  <a:rPr lang="en-US" dirty="0">
                    <a:solidFill>
                      <a:srgbClr val="000000"/>
                    </a:solidFill>
                    <a:latin typeface="Times New Roman" panose="02020603050405020304" pitchFamily="18" charset="0"/>
                  </a:rPr>
                  <a:t>on the nature of the surfaces, but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𝝁</m:t>
                        </m:r>
                      </m:e>
                      <m:sub>
                        <m:r>
                          <a:rPr lang="en-US" b="1" i="1" smtClean="0">
                            <a:solidFill>
                              <a:srgbClr val="FF0000"/>
                            </a:solidFill>
                            <a:latin typeface="Cambria Math" panose="02040503050406030204" pitchFamily="18" charset="0"/>
                          </a:rPr>
                          <m:t>𝒌</m:t>
                        </m:r>
                      </m:sub>
                    </m:sSub>
                  </m:oMath>
                </a14:m>
                <a:r>
                  <a:rPr lang="en-US" dirty="0" smtClean="0">
                    <a:solidFill>
                      <a:srgbClr val="000000"/>
                    </a:solidFill>
                    <a:latin typeface="Times New Roman" panose="02020603050405020304" pitchFamily="18" charset="0"/>
                  </a:rPr>
                  <a:t> is </a:t>
                </a:r>
                <a:r>
                  <a:rPr lang="en-US" dirty="0">
                    <a:solidFill>
                      <a:srgbClr val="000000"/>
                    </a:solidFill>
                    <a:latin typeface="Times New Roman" panose="02020603050405020304" pitchFamily="18" charset="0"/>
                  </a:rPr>
                  <a:t>generally less than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𝝁</m:t>
                        </m:r>
                      </m:e>
                      <m:sub>
                        <m:r>
                          <a:rPr lang="en-US" b="1" i="1">
                            <a:solidFill>
                              <a:srgbClr val="FF0000"/>
                            </a:solidFill>
                            <a:latin typeface="Cambria Math" panose="02040503050406030204" pitchFamily="18" charset="0"/>
                          </a:rPr>
                          <m:t>𝒔</m:t>
                        </m:r>
                      </m:sub>
                    </m:sSub>
                    <m:r>
                      <a:rPr lang="en-US" b="1" i="1">
                        <a:solidFill>
                          <a:srgbClr val="FF0000"/>
                        </a:solidFill>
                        <a:latin typeface="Cambria Math" panose="02040503050406030204" pitchFamily="18" charset="0"/>
                      </a:rPr>
                      <m:t> </m:t>
                    </m:r>
                  </m:oMath>
                </a14:m>
                <a:r>
                  <a:rPr lang="en-US" dirty="0" smtClean="0">
                    <a:solidFill>
                      <a:srgbClr val="000000"/>
                    </a:solidFill>
                    <a:latin typeface="Cambria Math" panose="02040503050406030204" pitchFamily="18" charset="0"/>
                  </a:rPr>
                  <a:t>(which implies that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𝒇</m:t>
                        </m:r>
                      </m:e>
                      <m:sub>
                        <m:r>
                          <a:rPr lang="en-US" b="1" i="1" smtClean="0">
                            <a:solidFill>
                              <a:srgbClr val="FF0000"/>
                            </a:solidFill>
                            <a:latin typeface="Cambria Math" panose="02040503050406030204" pitchFamily="18" charset="0"/>
                          </a:rPr>
                          <m:t>𝒌</m:t>
                        </m:r>
                      </m:sub>
                    </m:sSub>
                    <m:r>
                      <a:rPr lang="en-US" b="1" i="1" smtClean="0">
                        <a:solidFill>
                          <a:srgbClr val="FF0000"/>
                        </a:solidFill>
                        <a:latin typeface="Cambria Math" panose="02040503050406030204" pitchFamily="18" charset="0"/>
                        <a:ea typeface="Cambria Math" panose="02040503050406030204" pitchFamily="18" charset="0"/>
                      </a:rPr>
                      <m:t>&lt;</m:t>
                    </m:r>
                    <m:sSub>
                      <m:sSubPr>
                        <m:ctrlPr>
                          <a:rPr lang="en-US" b="1" i="1">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𝒇</m:t>
                        </m:r>
                      </m:e>
                      <m:sub>
                        <m:r>
                          <a:rPr lang="en-US" b="1" i="1">
                            <a:solidFill>
                              <a:srgbClr val="FF0000"/>
                            </a:solidFill>
                            <a:latin typeface="Cambria Math" panose="02040503050406030204" pitchFamily="18" charset="0"/>
                          </a:rPr>
                          <m:t>𝒔</m:t>
                        </m:r>
                      </m:sub>
                    </m:sSub>
                  </m:oMath>
                </a14:m>
                <a:r>
                  <a:rPr lang="en-US" dirty="0">
                    <a:solidFill>
                      <a:srgbClr val="000000"/>
                    </a:solidFill>
                    <a:latin typeface="Cambria Math" panose="02040503050406030204" pitchFamily="18" charset="0"/>
                  </a:rPr>
                  <a:t>)</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Typical </a:t>
                </a:r>
                <a:r>
                  <a:rPr lang="en-US" dirty="0">
                    <a:solidFill>
                      <a:srgbClr val="000000"/>
                    </a:solidFill>
                    <a:latin typeface="Times New Roman" panose="02020603050405020304" pitchFamily="18" charset="0"/>
                  </a:rPr>
                  <a:t>values range from around 0.03 to 1.0. </a:t>
                </a:r>
              </a:p>
              <a:p>
                <a:pPr lvl="1">
                  <a:buFont typeface="Wingdings" panose="05000000000000000000" pitchFamily="2" charset="2"/>
                  <a:buChar char="Ø"/>
                </a:pPr>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direction of the friction force on an object is parallel to the surface with which the object is in contact and opposite to the actual motion (kinetic friction) or the impending motion (static friction) of the object relative to the surface. </a:t>
                </a:r>
              </a:p>
              <a:p>
                <a:pPr lvl="1">
                  <a:buFont typeface="Wingdings" panose="05000000000000000000" pitchFamily="2" charset="2"/>
                  <a:buChar char="Ø"/>
                </a:pPr>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coefficients of friction are nearly independent of the area of contact between the </a:t>
                </a:r>
                <a:r>
                  <a:rPr lang="en-US" dirty="0" smtClean="0">
                    <a:solidFill>
                      <a:srgbClr val="000000"/>
                    </a:solidFill>
                    <a:latin typeface="Times New Roman" panose="02020603050405020304" pitchFamily="18" charset="0"/>
                  </a:rPr>
                  <a:t>surfaces.</a:t>
                </a:r>
              </a:p>
              <a:p>
                <a:pPr marL="0" indent="0">
                  <a:buNone/>
                </a:pPr>
                <a:r>
                  <a:rPr lang="en-US" b="1" dirty="0">
                    <a:solidFill>
                      <a:srgbClr val="000000"/>
                    </a:solidFill>
                    <a:latin typeface="Times New Roman" panose="02020603050405020304" pitchFamily="18" charset="0"/>
                  </a:rPr>
                  <a:t>Example </a:t>
                </a:r>
                <a:endParaRPr lang="en-US" b="1" dirty="0" smtClean="0">
                  <a:solidFill>
                    <a:srgbClr val="000000"/>
                  </a:solidFill>
                  <a:latin typeface="Times New Roman" panose="02020603050405020304" pitchFamily="18" charset="0"/>
                </a:endParaRPr>
              </a:p>
              <a:p>
                <a:pPr marL="0" indent="0">
                  <a:buNone/>
                </a:pPr>
                <a:r>
                  <a:rPr lang="en-US" b="1" dirty="0" smtClean="0">
                    <a:solidFill>
                      <a:srgbClr val="000000"/>
                    </a:solidFill>
                    <a:latin typeface="Times New Roman" panose="02020603050405020304" pitchFamily="18" charset="0"/>
                  </a:rPr>
                  <a:t>1. </a:t>
                </a:r>
                <a:r>
                  <a:rPr lang="en-US" dirty="0" smtClean="0">
                    <a:solidFill>
                      <a:srgbClr val="000000"/>
                    </a:solidFill>
                    <a:latin typeface="Times New Roman" panose="02020603050405020304" pitchFamily="18" charset="0"/>
                  </a:rPr>
                  <a:t>A 25-kg </a:t>
                </a:r>
                <a:r>
                  <a:rPr lang="en-US" dirty="0">
                    <a:solidFill>
                      <a:srgbClr val="000000"/>
                    </a:solidFill>
                    <a:latin typeface="Times New Roman" panose="02020603050405020304" pitchFamily="18" charset="0"/>
                  </a:rPr>
                  <a:t>block is initially at rest on a horizontal surface. A horizontal force of </a:t>
                </a:r>
                <a:r>
                  <a:rPr lang="en-US" dirty="0" smtClean="0">
                    <a:solidFill>
                      <a:srgbClr val="000000"/>
                    </a:solidFill>
                    <a:latin typeface="Times New Roman" panose="02020603050405020304" pitchFamily="18" charset="0"/>
                  </a:rPr>
                  <a:t>75N </a:t>
                </a:r>
                <a:r>
                  <a:rPr lang="en-US" dirty="0">
                    <a:solidFill>
                      <a:srgbClr val="000000"/>
                    </a:solidFill>
                    <a:latin typeface="Times New Roman" panose="02020603050405020304" pitchFamily="18" charset="0"/>
                  </a:rPr>
                  <a:t>is required to set the block in motion. After it is in motion, a horizontal force of </a:t>
                </a:r>
                <a:r>
                  <a:rPr lang="en-US" dirty="0" smtClean="0">
                    <a:solidFill>
                      <a:srgbClr val="000000"/>
                    </a:solidFill>
                    <a:latin typeface="Times New Roman" panose="02020603050405020304" pitchFamily="18" charset="0"/>
                  </a:rPr>
                  <a:t>60N </a:t>
                </a:r>
                <a:r>
                  <a:rPr lang="en-US" dirty="0">
                    <a:solidFill>
                      <a:srgbClr val="000000"/>
                    </a:solidFill>
                    <a:latin typeface="Times New Roman" panose="02020603050405020304" pitchFamily="18" charset="0"/>
                  </a:rPr>
                  <a:t>is required to keep the block moving with constant speed. Find the </a:t>
                </a:r>
                <a:r>
                  <a:rPr lang="en-US" dirty="0" smtClean="0">
                    <a:solidFill>
                      <a:srgbClr val="000000"/>
                    </a:solidFill>
                    <a:latin typeface="Times New Roman" panose="02020603050405020304" pitchFamily="18" charset="0"/>
                  </a:rPr>
                  <a:t>coefficients </a:t>
                </a:r>
                <a:r>
                  <a:rPr lang="en-US" dirty="0">
                    <a:solidFill>
                      <a:srgbClr val="000000"/>
                    </a:solidFill>
                    <a:latin typeface="Times New Roman" panose="02020603050405020304" pitchFamily="18" charset="0"/>
                  </a:rPr>
                  <a:t>of static and kinetic friction from this </a:t>
                </a:r>
                <a:r>
                  <a:rPr lang="en-US" dirty="0" smtClean="0">
                    <a:solidFill>
                      <a:srgbClr val="000000"/>
                    </a:solidFill>
                    <a:latin typeface="Times New Roman" panose="02020603050405020304" pitchFamily="18" charset="0"/>
                  </a:rPr>
                  <a:t>information.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875212"/>
                <a:ext cx="10515600" cy="5301751"/>
              </a:xfrm>
              <a:blipFill>
                <a:blip r:embed="rId2"/>
                <a:stretch>
                  <a:fillRect l="-1043" t="-2647" r="-58" b="-172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22</a:t>
            </a:fld>
            <a:endParaRPr lang="en-US"/>
          </a:p>
        </p:txBody>
      </p:sp>
    </p:spTree>
    <p:extLst>
      <p:ext uri="{BB962C8B-B14F-4D97-AF65-F5344CB8AC3E}">
        <p14:creationId xmlns:p14="http://schemas.microsoft.com/office/powerpoint/2010/main" val="2254949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lstStyle/>
          <a:p>
            <a:r>
              <a:rPr lang="en-US" b="1" dirty="0">
                <a:solidFill>
                  <a:srgbClr val="000000"/>
                </a:solidFill>
                <a:latin typeface="Times New Roman" panose="02020603050405020304" pitchFamily="18" charset="0"/>
              </a:rPr>
              <a:t>Application of Newton’s Laws of Motion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62594"/>
                <a:ext cx="10515600" cy="5014369"/>
              </a:xfrm>
            </p:spPr>
            <p:txBody>
              <a:bodyPr/>
              <a:lstStyle/>
              <a:p>
                <a:r>
                  <a:rPr lang="en-US" dirty="0" smtClean="0">
                    <a:solidFill>
                      <a:srgbClr val="000000"/>
                    </a:solidFill>
                    <a:latin typeface="Times New Roman" panose="02020603050405020304" pitchFamily="18" charset="0"/>
                  </a:rPr>
                  <a:t>We apply Newton‘s laws to objects that are either in equilibrium (</a:t>
                </a:r>
                <a14:m>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𝑎</m:t>
                        </m:r>
                      </m:e>
                    </m:acc>
                    <m:r>
                      <a:rPr lang="en-US" b="0" i="1" smtClean="0">
                        <a:solidFill>
                          <a:srgbClr val="000000"/>
                        </a:solidFill>
                        <a:latin typeface="Cambria Math" panose="02040503050406030204" pitchFamily="18" charset="0"/>
                      </a:rPr>
                      <m:t>=0</m:t>
                    </m:r>
                  </m:oMath>
                </a14:m>
                <a:r>
                  <a:rPr lang="en-US" dirty="0" smtClean="0">
                    <a:solidFill>
                      <a:srgbClr val="000000"/>
                    </a:solidFill>
                    <a:latin typeface="Times New Roman" panose="02020603050405020304" pitchFamily="18" charset="0"/>
                  </a:rPr>
                  <a:t>) </a:t>
                </a:r>
                <a:r>
                  <a:rPr lang="en-US" b="1" i="1" dirty="0" smtClean="0">
                    <a:solidFill>
                      <a:srgbClr val="FF0000"/>
                    </a:solidFill>
                    <a:latin typeface="Times New Roman" panose="02020603050405020304" pitchFamily="18" charset="0"/>
                  </a:rPr>
                  <a:t>Example (Tension force) </a:t>
                </a:r>
                <a:r>
                  <a:rPr lang="en-US" dirty="0" smtClean="0">
                    <a:solidFill>
                      <a:srgbClr val="000000"/>
                    </a:solidFill>
                    <a:latin typeface="Times New Roman" panose="02020603050405020304" pitchFamily="18" charset="0"/>
                  </a:rPr>
                  <a:t>or </a:t>
                </a:r>
                <a:r>
                  <a:rPr lang="en-US" b="1" i="1" dirty="0">
                    <a:solidFill>
                      <a:srgbClr val="000000"/>
                    </a:solidFill>
                    <a:latin typeface="Times New Roman" panose="02020603050405020304" pitchFamily="18" charset="0"/>
                  </a:rPr>
                  <a:t>accelerating along a straight line </a:t>
                </a:r>
                <a:r>
                  <a:rPr lang="en-US" dirty="0">
                    <a:solidFill>
                      <a:srgbClr val="000000"/>
                    </a:solidFill>
                    <a:latin typeface="Times New Roman" panose="02020603050405020304" pitchFamily="18" charset="0"/>
                  </a:rPr>
                  <a:t>under the action of constant external </a:t>
                </a:r>
                <a:r>
                  <a:rPr lang="en-US" dirty="0" smtClean="0">
                    <a:solidFill>
                      <a:srgbClr val="000000"/>
                    </a:solidFill>
                    <a:latin typeface="Times New Roman" panose="02020603050405020304" pitchFamily="18" charset="0"/>
                  </a:rPr>
                  <a:t>forces(</a:t>
                </a:r>
                <a14:m>
                  <m:oMath xmlns:m="http://schemas.openxmlformats.org/officeDocument/2006/math">
                    <m:nary>
                      <m:naryPr>
                        <m:chr m:val="∑"/>
                        <m:subHide m:val="on"/>
                        <m:supHide m:val="on"/>
                        <m:ctrlPr>
                          <a:rPr lang="en-US" i="1" smtClean="0">
                            <a:solidFill>
                              <a:srgbClr val="000000"/>
                            </a:solidFill>
                            <a:latin typeface="Cambria Math" panose="02040503050406030204" pitchFamily="18" charset="0"/>
                          </a:rPr>
                        </m:ctrlPr>
                      </m:naryPr>
                      <m:sub/>
                      <m:sup/>
                      <m:e>
                        <m:r>
                          <a:rPr lang="en-US" b="0" i="1" smtClean="0">
                            <a:solidFill>
                              <a:srgbClr val="000000"/>
                            </a:solidFill>
                            <a:latin typeface="Cambria Math" panose="02040503050406030204" pitchFamily="18" charset="0"/>
                          </a:rPr>
                          <m:t>𝐹</m:t>
                        </m:r>
                      </m:e>
                    </m:nary>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𝑚</m:t>
                    </m:r>
                    <m:acc>
                      <m:accPr>
                        <m:chr m:val="⃗"/>
                        <m:ctrlPr>
                          <a:rPr lang="en-US" b="0"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𝑎</m:t>
                        </m:r>
                      </m:e>
                    </m:acc>
                  </m:oMath>
                </a14:m>
                <a:r>
                  <a:rPr lang="en-US" dirty="0" smtClean="0">
                    <a:solidFill>
                      <a:srgbClr val="000000"/>
                    </a:solidFill>
                    <a:latin typeface="Times New Roman" panose="02020603050405020304" pitchFamily="18" charset="0"/>
                  </a:rPr>
                  <a:t>).Example  </a:t>
                </a:r>
              </a:p>
              <a:p>
                <a:r>
                  <a:rPr lang="en-US" dirty="0">
                    <a:solidFill>
                      <a:srgbClr val="000000"/>
                    </a:solidFill>
                    <a:latin typeface="Times New Roman" panose="02020603050405020304" pitchFamily="18" charset="0"/>
                  </a:rPr>
                  <a:t>when we apply Newton‘s laws to an object, we are interested only in external forces that act on the object.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We </a:t>
                </a:r>
                <a:r>
                  <a:rPr lang="en-US" dirty="0">
                    <a:solidFill>
                      <a:srgbClr val="000000"/>
                    </a:solidFill>
                    <a:latin typeface="Times New Roman" panose="02020603050405020304" pitchFamily="18" charset="0"/>
                  </a:rPr>
                  <a:t>assume that the objects can be modeled as particles so that we need not worry about rotational motion.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We </a:t>
                </a:r>
                <a:r>
                  <a:rPr lang="en-US" dirty="0">
                    <a:solidFill>
                      <a:srgbClr val="000000"/>
                    </a:solidFill>
                    <a:latin typeface="Times New Roman" panose="02020603050405020304" pitchFamily="18" charset="0"/>
                  </a:rPr>
                  <a:t>usually neglect the mass of any ropes, strings, or cables involved. </a:t>
                </a:r>
                <a:endParaRPr lang="en-US" dirty="0" smtClean="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procedure is recommended when </a:t>
                </a:r>
                <a:r>
                  <a:rPr lang="en-US" dirty="0" smtClean="0">
                    <a:solidFill>
                      <a:srgbClr val="000000"/>
                    </a:solidFill>
                    <a:latin typeface="Times New Roman" panose="02020603050405020304" pitchFamily="18" charset="0"/>
                  </a:rPr>
                  <a:t>dealing </a:t>
                </a:r>
                <a:r>
                  <a:rPr lang="en-US" dirty="0">
                    <a:solidFill>
                      <a:srgbClr val="000000"/>
                    </a:solidFill>
                    <a:latin typeface="Times New Roman" panose="02020603050405020304" pitchFamily="18" charset="0"/>
                  </a:rPr>
                  <a:t>with problems involving Newton‘s laws: </a:t>
                </a:r>
                <a:endParaRPr lang="en-US" dirty="0" smtClean="0">
                  <a:solidFill>
                    <a:srgbClr val="000000"/>
                  </a:solidFill>
                  <a:latin typeface="Times New Roman" panose="020206030504050203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62594"/>
                <a:ext cx="10515600" cy="5014369"/>
              </a:xfrm>
              <a:blipFill>
                <a:blip r:embed="rId2"/>
                <a:stretch>
                  <a:fillRect l="-1043" t="-219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23</a:t>
            </a:fld>
            <a:endParaRPr lang="en-US"/>
          </a:p>
        </p:txBody>
      </p:sp>
      <p:sp>
        <p:nvSpPr>
          <p:cNvPr id="7" name="TextBox 6"/>
          <p:cNvSpPr txBox="1"/>
          <p:nvPr/>
        </p:nvSpPr>
        <p:spPr>
          <a:xfrm>
            <a:off x="838200" y="5433020"/>
            <a:ext cx="9836726" cy="1231106"/>
          </a:xfrm>
          <a:prstGeom prst="rect">
            <a:avLst/>
          </a:prstGeom>
          <a:noFill/>
        </p:spPr>
        <p:txBody>
          <a:bodyPr wrap="square" rtlCol="0">
            <a:spAutoFit/>
          </a:bodyPr>
          <a:lstStyle/>
          <a:p>
            <a:r>
              <a:rPr lang="en-US" sz="2000" b="1" i="1" dirty="0" smtClean="0">
                <a:solidFill>
                  <a:srgbClr val="FF0000"/>
                </a:solidFill>
                <a:latin typeface="Times New Roman" panose="02020603050405020304" pitchFamily="18" charset="0"/>
                <a:cs typeface="Times New Roman" panose="02020603050405020304" pitchFamily="18" charset="0"/>
              </a:rPr>
              <a:t>Are a=constant and a=0 the same?</a:t>
            </a:r>
          </a:p>
          <a:p>
            <a:r>
              <a:rPr lang="en-US" b="1" i="1" u="sng" dirty="0" smtClean="0">
                <a:solidFill>
                  <a:srgbClr val="FF0000"/>
                </a:solidFill>
                <a:latin typeface="Times New Roman" panose="02020603050405020304" pitchFamily="18" charset="0"/>
                <a:cs typeface="Times New Roman" panose="02020603050405020304" pitchFamily="18" charset="0"/>
              </a:rPr>
              <a:t>NO</a:t>
            </a:r>
            <a:r>
              <a:rPr lang="en-US" b="1" i="1" u="sng"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Because </a:t>
            </a:r>
            <a:r>
              <a:rPr lang="en-US" b="1" dirty="0">
                <a:latin typeface="Times New Roman" panose="02020603050405020304" pitchFamily="18" charset="0"/>
                <a:cs typeface="Times New Roman" panose="02020603050405020304" pitchFamily="18" charset="0"/>
              </a:rPr>
              <a:t>zero acceleration</a:t>
            </a:r>
            <a:r>
              <a:rPr lang="en-US" dirty="0">
                <a:latin typeface="Times New Roman" panose="02020603050405020304" pitchFamily="18" charset="0"/>
                <a:cs typeface="Times New Roman" panose="02020603050405020304" pitchFamily="18" charset="0"/>
              </a:rPr>
              <a:t> means no change of </a:t>
            </a:r>
            <a:r>
              <a:rPr lang="en-US" b="1" dirty="0">
                <a:latin typeface="Times New Roman" panose="02020603050405020304" pitchFamily="18" charset="0"/>
                <a:cs typeface="Times New Roman" panose="02020603050405020304" pitchFamily="18" charset="0"/>
              </a:rPr>
              <a:t>acceleration</a:t>
            </a:r>
            <a:r>
              <a:rPr lang="en-US" dirty="0">
                <a:latin typeface="Times New Roman" panose="02020603050405020304" pitchFamily="18" charset="0"/>
                <a:cs typeface="Times New Roman" panose="02020603050405020304" pitchFamily="18" charset="0"/>
              </a:rPr>
              <a:t>. That is no increase or decrease of </a:t>
            </a:r>
            <a:r>
              <a:rPr lang="en-US" b="1" dirty="0">
                <a:latin typeface="Times New Roman" panose="02020603050405020304" pitchFamily="18" charset="0"/>
                <a:cs typeface="Times New Roman" panose="02020603050405020304" pitchFamily="18" charset="0"/>
              </a:rPr>
              <a:t>acceleration</a:t>
            </a:r>
            <a:r>
              <a:rPr lang="en-US" dirty="0">
                <a:latin typeface="Times New Roman" panose="02020603050405020304" pitchFamily="18" charset="0"/>
                <a:cs typeface="Times New Roman" panose="02020603050405020304" pitchFamily="18" charset="0"/>
              </a:rPr>
              <a:t> throughout the path. In the other hand </a:t>
            </a:r>
            <a:r>
              <a:rPr lang="en-US" b="1" dirty="0">
                <a:latin typeface="Times New Roman" panose="02020603050405020304" pitchFamily="18" charset="0"/>
                <a:cs typeface="Times New Roman" panose="02020603050405020304" pitchFamily="18" charset="0"/>
              </a:rPr>
              <a:t>constant acceleration</a:t>
            </a:r>
            <a:r>
              <a:rPr lang="en-US" dirty="0">
                <a:latin typeface="Times New Roman" panose="02020603050405020304" pitchFamily="18" charset="0"/>
                <a:cs typeface="Times New Roman" panose="02020603050405020304" pitchFamily="18" charset="0"/>
              </a:rPr>
              <a:t> means </a:t>
            </a:r>
            <a:r>
              <a:rPr lang="en-US" b="1" dirty="0">
                <a:latin typeface="Times New Roman" panose="02020603050405020304" pitchFamily="18" charset="0"/>
                <a:cs typeface="Times New Roman" panose="02020603050405020304" pitchFamily="18" charset="0"/>
              </a:rPr>
              <a:t>constant</a:t>
            </a:r>
            <a:r>
              <a:rPr lang="en-US" dirty="0">
                <a:latin typeface="Times New Roman" panose="02020603050405020304" pitchFamily="18" charset="0"/>
                <a:cs typeface="Times New Roman" panose="02020603050405020304" pitchFamily="18" charset="0"/>
              </a:rPr>
              <a:t> increase or decrease of </a:t>
            </a:r>
            <a:r>
              <a:rPr lang="en-US" b="1" dirty="0">
                <a:latin typeface="Times New Roman" panose="02020603050405020304" pitchFamily="18" charset="0"/>
                <a:cs typeface="Times New Roman" panose="02020603050405020304" pitchFamily="18" charset="0"/>
              </a:rPr>
              <a:t>acceleration</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1662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7469"/>
          </a:xfrm>
        </p:spPr>
        <p:txBody>
          <a:bodyPr>
            <a:normAutofit fontScale="90000"/>
          </a:bodyPr>
          <a:lstStyle/>
          <a:p>
            <a:pPr marL="228600" lvl="0" indent="-228600" algn="ctr">
              <a:spcBef>
                <a:spcPts val="1000"/>
              </a:spcBef>
            </a:pPr>
            <a:r>
              <a:rPr lang="en-US" sz="3600" b="1" i="1" dirty="0" smtClean="0">
                <a:solidFill>
                  <a:srgbClr val="FF0000"/>
                </a:solidFill>
                <a:latin typeface="Times New Roman" panose="02020603050405020304" pitchFamily="18" charset="0"/>
                <a:ea typeface="+mn-ea"/>
                <a:cs typeface="+mn-cs"/>
              </a:rPr>
              <a:t>Procedure is </a:t>
            </a:r>
            <a:r>
              <a:rPr lang="en-US" sz="3600" b="1" i="1" dirty="0">
                <a:solidFill>
                  <a:srgbClr val="FF0000"/>
                </a:solidFill>
                <a:latin typeface="Times New Roman" panose="02020603050405020304" pitchFamily="18" charset="0"/>
                <a:ea typeface="+mn-ea"/>
                <a:cs typeface="+mn-cs"/>
              </a:rPr>
              <a:t>recommended when dealing with problems involving Newton‘s laws</a:t>
            </a:r>
            <a:r>
              <a:rPr lang="en-US" sz="2800" dirty="0">
                <a:solidFill>
                  <a:srgbClr val="000000"/>
                </a:solidFill>
                <a:latin typeface="Times New Roman" panose="02020603050405020304" pitchFamily="18" charset="0"/>
                <a:ea typeface="+mn-ea"/>
                <a:cs typeface="+mn-cs"/>
              </a:rPr>
              <a:t>: </a:t>
            </a:r>
            <a:endParaRPr lang="en-US" dirty="0"/>
          </a:p>
        </p:txBody>
      </p:sp>
      <p:sp>
        <p:nvSpPr>
          <p:cNvPr id="3" name="Content Placeholder 2"/>
          <p:cNvSpPr>
            <a:spLocks noGrp="1"/>
          </p:cNvSpPr>
          <p:nvPr>
            <p:ph idx="1"/>
          </p:nvPr>
        </p:nvSpPr>
        <p:spPr>
          <a:xfrm>
            <a:off x="838200" y="1162594"/>
            <a:ext cx="10515600" cy="5014369"/>
          </a:xfrm>
        </p:spPr>
        <p:txBody>
          <a:bodyPr>
            <a:normAutofit/>
          </a:bodyPr>
          <a:lstStyle/>
          <a:p>
            <a:pPr marL="514350" indent="-514350">
              <a:buFont typeface="+mj-lt"/>
              <a:buAutoNum type="arabicPeriod"/>
            </a:pPr>
            <a:r>
              <a:rPr lang="en-US" dirty="0">
                <a:solidFill>
                  <a:srgbClr val="000000"/>
                </a:solidFill>
                <a:latin typeface="Times New Roman" panose="02020603050405020304" pitchFamily="18" charset="0"/>
              </a:rPr>
              <a:t>Draw a sketch of the situation. </a:t>
            </a:r>
          </a:p>
          <a:p>
            <a:pPr marL="514350" indent="-514350">
              <a:buFont typeface="+mj-lt"/>
              <a:buAutoNum type="arabicPeriod"/>
            </a:pPr>
            <a:r>
              <a:rPr lang="en-US" dirty="0" smtClean="0">
                <a:solidFill>
                  <a:srgbClr val="000000"/>
                </a:solidFill>
                <a:latin typeface="Times New Roman" panose="02020603050405020304" pitchFamily="18" charset="0"/>
              </a:rPr>
              <a:t>Consider </a:t>
            </a:r>
            <a:r>
              <a:rPr lang="en-US" dirty="0">
                <a:solidFill>
                  <a:srgbClr val="000000"/>
                </a:solidFill>
                <a:latin typeface="Times New Roman" panose="02020603050405020304" pitchFamily="18" charset="0"/>
              </a:rPr>
              <a:t>only one object (at a time), and draw a free-body diagram for that body, showing all the forces acting on that body. </a:t>
            </a:r>
            <a:endParaRPr lang="en-US" dirty="0" smtClean="0">
              <a:solidFill>
                <a:srgbClr val="000000"/>
              </a:solidFill>
              <a:latin typeface="Times New Roman" panose="02020603050405020304" pitchFamily="18" charset="0"/>
            </a:endParaRPr>
          </a:p>
          <a:p>
            <a:pPr marL="514350" indent="-514350">
              <a:buFont typeface="+mj-lt"/>
              <a:buAutoNum type="arabicPeriod"/>
            </a:pPr>
            <a:r>
              <a:rPr lang="en-US" dirty="0" smtClean="0">
                <a:solidFill>
                  <a:srgbClr val="000000"/>
                </a:solidFill>
                <a:latin typeface="Times New Roman" panose="02020603050405020304" pitchFamily="18" charset="0"/>
              </a:rPr>
              <a:t>Newton's </a:t>
            </a:r>
            <a:r>
              <a:rPr lang="en-US" dirty="0">
                <a:solidFill>
                  <a:srgbClr val="000000"/>
                </a:solidFill>
                <a:latin typeface="Times New Roman" panose="02020603050405020304" pitchFamily="18" charset="0"/>
              </a:rPr>
              <a:t>second law involves vectors, and it is usually important to resolve vectors into components. Choose an x and y axis in a way that simplifies the calculation. </a:t>
            </a:r>
          </a:p>
          <a:p>
            <a:pPr marL="514350" indent="-514350">
              <a:buFont typeface="+mj-lt"/>
              <a:buAutoNum type="arabicPeriod"/>
            </a:pPr>
            <a:r>
              <a:rPr lang="en-US" dirty="0" smtClean="0">
                <a:solidFill>
                  <a:srgbClr val="000000"/>
                </a:solidFill>
                <a:latin typeface="Times New Roman" panose="02020603050405020304" pitchFamily="18" charset="0"/>
              </a:rPr>
              <a:t>For </a:t>
            </a:r>
            <a:r>
              <a:rPr lang="en-US" dirty="0">
                <a:solidFill>
                  <a:srgbClr val="000000"/>
                </a:solidFill>
                <a:latin typeface="Times New Roman" panose="02020603050405020304" pitchFamily="18" charset="0"/>
              </a:rPr>
              <a:t>each body, Newton's second law can be applied to the x and y components separately. That is the x component of the net force on that body will be related to the x component of that body's acceleration: </a:t>
            </a:r>
            <a:r>
              <a:rPr lang="en-US" i="1" dirty="0" err="1">
                <a:solidFill>
                  <a:srgbClr val="000000"/>
                </a:solidFill>
                <a:latin typeface="Times New Roman" panose="02020603050405020304" pitchFamily="18" charset="0"/>
              </a:rPr>
              <a:t>F</a:t>
            </a:r>
            <a:r>
              <a:rPr lang="en-US" sz="1600" b="0" i="1" u="none" strike="noStrike" baseline="0" dirty="0" err="1" smtClean="0">
                <a:solidFill>
                  <a:srgbClr val="000000"/>
                </a:solidFill>
                <a:latin typeface="Times New Roman" panose="02020603050405020304" pitchFamily="18" charset="0"/>
              </a:rPr>
              <a:t>x</a:t>
            </a:r>
            <a:r>
              <a:rPr lang="en-US" i="1" dirty="0">
                <a:solidFill>
                  <a:srgbClr val="000000"/>
                </a:solidFill>
                <a:latin typeface="Times New Roman" panose="02020603050405020304" pitchFamily="18" charset="0"/>
              </a:rPr>
              <a:t>=ma</a:t>
            </a:r>
            <a:r>
              <a:rPr lang="en-US" sz="1600" b="0" i="1" u="none" strike="noStrike" baseline="0" dirty="0" smtClean="0">
                <a:solidFill>
                  <a:srgbClr val="000000"/>
                </a:solidFill>
                <a:latin typeface="Times New Roman" panose="02020603050405020304" pitchFamily="18" charset="0"/>
              </a:rPr>
              <a:t>x</a:t>
            </a:r>
            <a:r>
              <a:rPr lang="en-US" dirty="0">
                <a:solidFill>
                  <a:srgbClr val="000000"/>
                </a:solidFill>
                <a:latin typeface="Times New Roman" panose="02020603050405020304" pitchFamily="18" charset="0"/>
              </a:rPr>
              <a:t>, and similarly for the y direction. </a:t>
            </a:r>
          </a:p>
          <a:p>
            <a:pPr marL="514350" indent="-514350">
              <a:buFont typeface="+mj-lt"/>
              <a:buAutoNum type="arabicPeriod"/>
            </a:pPr>
            <a:r>
              <a:rPr lang="en-US" dirty="0" smtClean="0">
                <a:solidFill>
                  <a:srgbClr val="000000"/>
                </a:solidFill>
                <a:latin typeface="Times New Roman" panose="02020603050405020304" pitchFamily="18" charset="0"/>
              </a:rPr>
              <a:t>Solve </a:t>
            </a:r>
            <a:r>
              <a:rPr lang="en-US" dirty="0">
                <a:solidFill>
                  <a:srgbClr val="000000"/>
                </a:solidFill>
                <a:latin typeface="Times New Roman" panose="02020603050405020304" pitchFamily="18" charset="0"/>
              </a:rPr>
              <a:t>the equation or equations for the unknown(s). </a:t>
            </a:r>
            <a:endParaRPr lang="en-US" dirty="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24</a:t>
            </a:fld>
            <a:endParaRPr lang="en-US"/>
          </a:p>
        </p:txBody>
      </p:sp>
    </p:spTree>
    <p:extLst>
      <p:ext uri="{BB962C8B-B14F-4D97-AF65-F5344CB8AC3E}">
        <p14:creationId xmlns:p14="http://schemas.microsoft.com/office/powerpoint/2010/main" val="3825515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74"/>
            <a:ext cx="10515600" cy="588464"/>
          </a:xfrm>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Example For System in Equilibrium </a:t>
            </a:r>
            <a:endParaRPr lang="en-US"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953590"/>
                <a:ext cx="10515600" cy="5402760"/>
              </a:xfrm>
            </p:spPr>
            <p:txBody>
              <a:bodyPr>
                <a:normAutofit/>
              </a:bodyPr>
              <a:lstStyle/>
              <a:p>
                <a:pPr marL="514350" indent="-514350">
                  <a:buFont typeface="+mj-lt"/>
                  <a:buAutoNum type="arabicPeriod"/>
                </a:pPr>
                <a:r>
                  <a:rPr lang="en-US" dirty="0" smtClean="0">
                    <a:solidFill>
                      <a:srgbClr val="000000"/>
                    </a:solidFill>
                    <a:latin typeface="Times New Roman" panose="02020603050405020304" pitchFamily="18" charset="0"/>
                  </a:rPr>
                  <a:t>A bag of cement or a traffic light of weight 300 N hangs from three ropes as shown in the figure below. Two of the ropes make angles of 53.0° and 37.0° with the horizontal. If the system is in equilibrium, find the tensions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𝑇</m:t>
                        </m:r>
                      </m:e>
                      <m:sub>
                        <m:r>
                          <a:rPr lang="en-US" b="0" i="1" smtClean="0">
                            <a:solidFill>
                              <a:srgbClr val="000000"/>
                            </a:solidFill>
                            <a:latin typeface="Cambria Math" panose="02040503050406030204" pitchFamily="18" charset="0"/>
                          </a:rPr>
                          <m:t>1</m:t>
                        </m:r>
                      </m:sub>
                    </m:sSub>
                  </m:oMath>
                </a14:m>
                <a:r>
                  <a:rPr lang="en-US" dirty="0" smtClean="0">
                    <a:solidFill>
                      <a:srgbClr val="000000"/>
                    </a:solidFill>
                    <a:latin typeface="Times New Roman" panose="02020603050405020304" pitchFamily="18" charset="0"/>
                  </a:rPr>
                  <a:t>,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𝑇</m:t>
                        </m:r>
                      </m:e>
                      <m:sub>
                        <m:r>
                          <a:rPr lang="en-US" b="0" i="1" smtClean="0">
                            <a:solidFill>
                              <a:srgbClr val="000000"/>
                            </a:solidFill>
                            <a:latin typeface="Cambria Math" panose="02040503050406030204" pitchFamily="18" charset="0"/>
                          </a:rPr>
                          <m:t>2</m:t>
                        </m:r>
                      </m:sub>
                    </m:sSub>
                  </m:oMath>
                </a14:m>
                <a:r>
                  <a:rPr lang="en-US" dirty="0">
                    <a:solidFill>
                      <a:srgbClr val="000000"/>
                    </a:solidFill>
                    <a:latin typeface="Times New Roman" panose="02020603050405020304" pitchFamily="18" charset="0"/>
                  </a:rPr>
                  <a:t>, and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𝑇</m:t>
                        </m:r>
                      </m:e>
                      <m:sub>
                        <m:r>
                          <a:rPr lang="en-US" b="0" i="1" smtClean="0">
                            <a:solidFill>
                              <a:srgbClr val="000000"/>
                            </a:solidFill>
                            <a:latin typeface="Cambria Math" panose="02040503050406030204" pitchFamily="18" charset="0"/>
                          </a:rPr>
                          <m:t>3</m:t>
                        </m:r>
                      </m:sub>
                    </m:sSub>
                  </m:oMath>
                </a14:m>
                <a:r>
                  <a:rPr lang="en-US" dirty="0" smtClean="0">
                    <a:solidFill>
                      <a:srgbClr val="000000"/>
                    </a:solidFill>
                    <a:latin typeface="Times New Roman" panose="02020603050405020304" pitchFamily="18" charset="0"/>
                  </a:rPr>
                  <a:t> in </a:t>
                </a:r>
                <a:r>
                  <a:rPr lang="en-US" dirty="0">
                    <a:solidFill>
                      <a:srgbClr val="000000"/>
                    </a:solidFill>
                    <a:latin typeface="Times New Roman" panose="02020603050405020304" pitchFamily="18" charset="0"/>
                  </a:rPr>
                  <a:t>the </a:t>
                </a:r>
                <a:r>
                  <a:rPr lang="en-US" dirty="0" smtClean="0">
                    <a:solidFill>
                      <a:srgbClr val="000000"/>
                    </a:solidFill>
                    <a:latin typeface="Times New Roman" panose="02020603050405020304" pitchFamily="18" charset="0"/>
                  </a:rPr>
                  <a:t>ropes</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marL="0" indent="0">
                  <a:buNone/>
                </a:pPr>
                <a:endParaRPr lang="en-US" dirty="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pPr marL="0" indent="0">
                  <a:buNone/>
                </a:pPr>
                <a:endParaRPr lang="en-US" dirty="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pPr marL="0" indent="0">
                  <a:buNone/>
                </a:pPr>
                <a:endParaRPr lang="en-US" dirty="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953590"/>
                <a:ext cx="10515600" cy="5402760"/>
              </a:xfrm>
              <a:blipFill>
                <a:blip r:embed="rId2"/>
                <a:stretch>
                  <a:fillRect l="-1043" t="-1917" r="-121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25</a:t>
            </a:fld>
            <a:endParaRPr lang="en-US"/>
          </a:p>
        </p:txBody>
      </p:sp>
      <p:pic>
        <p:nvPicPr>
          <p:cNvPr id="7" name="Picture 6"/>
          <p:cNvPicPr>
            <a:picLocks noChangeAspect="1"/>
          </p:cNvPicPr>
          <p:nvPr/>
        </p:nvPicPr>
        <p:blipFill>
          <a:blip r:embed="rId3"/>
          <a:stretch>
            <a:fillRect/>
          </a:stretch>
        </p:blipFill>
        <p:spPr>
          <a:xfrm>
            <a:off x="1058090" y="2922536"/>
            <a:ext cx="5042263" cy="3109873"/>
          </a:xfrm>
          <a:prstGeom prst="rect">
            <a:avLst/>
          </a:prstGeom>
        </p:spPr>
      </p:pic>
      <p:pic>
        <p:nvPicPr>
          <p:cNvPr id="8" name="Picture 7"/>
          <p:cNvPicPr>
            <a:picLocks noChangeAspect="1"/>
          </p:cNvPicPr>
          <p:nvPr/>
        </p:nvPicPr>
        <p:blipFill>
          <a:blip r:embed="rId4"/>
          <a:stretch>
            <a:fillRect/>
          </a:stretch>
        </p:blipFill>
        <p:spPr>
          <a:xfrm>
            <a:off x="6100354" y="2922536"/>
            <a:ext cx="5253446" cy="3017520"/>
          </a:xfrm>
          <a:prstGeom prst="rect">
            <a:avLst/>
          </a:prstGeom>
        </p:spPr>
      </p:pic>
    </p:spTree>
    <p:extLst>
      <p:ext uri="{BB962C8B-B14F-4D97-AF65-F5344CB8AC3E}">
        <p14:creationId xmlns:p14="http://schemas.microsoft.com/office/powerpoint/2010/main" val="421979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141"/>
            <a:ext cx="10515600" cy="483961"/>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Solution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9452" y="661102"/>
                <a:ext cx="11469187" cy="5184187"/>
              </a:xfrm>
            </p:spPr>
            <p:txBody>
              <a:bodyPr>
                <a:normAutofit fontScale="25000" lnSpcReduction="20000"/>
              </a:bodyPr>
              <a:lstStyle/>
              <a:p>
                <a:pPr marL="0" lvl="0" indent="0">
                  <a:buNone/>
                </a:pPr>
                <a:r>
                  <a:rPr lang="en-US" sz="6400" dirty="0" smtClean="0">
                    <a:solidFill>
                      <a:srgbClr val="000000"/>
                    </a:solidFill>
                    <a:latin typeface="Times New Roman" panose="02020603050405020304" pitchFamily="18" charset="0"/>
                  </a:rPr>
                  <a:t>Since the system is in equilibrium,</a:t>
                </a:r>
                <a14:m>
                  <m:oMath xmlns:m="http://schemas.openxmlformats.org/officeDocument/2006/math">
                    <m:nary>
                      <m:naryPr>
                        <m:chr m:val="∑"/>
                        <m:subHide m:val="on"/>
                        <m:supHide m:val="on"/>
                        <m:ctrlPr>
                          <a:rPr lang="en-US" sz="6400" i="1">
                            <a:solidFill>
                              <a:srgbClr val="000000"/>
                            </a:solidFill>
                            <a:latin typeface="Cambria Math" panose="02040503050406030204" pitchFamily="18" charset="0"/>
                          </a:rPr>
                        </m:ctrlPr>
                      </m:naryPr>
                      <m:sub/>
                      <m:sup/>
                      <m:e>
                        <m:acc>
                          <m:accPr>
                            <m:chr m:val="⃗"/>
                            <m:ctrlPr>
                              <a:rPr lang="en-US" sz="6400" i="1">
                                <a:solidFill>
                                  <a:srgbClr val="000000"/>
                                </a:solidFill>
                                <a:latin typeface="Cambria Math" panose="02040503050406030204" pitchFamily="18" charset="0"/>
                              </a:rPr>
                            </m:ctrlPr>
                          </m:accPr>
                          <m:e>
                            <m:r>
                              <a:rPr lang="en-US" sz="6400" i="1">
                                <a:solidFill>
                                  <a:srgbClr val="000000"/>
                                </a:solidFill>
                                <a:latin typeface="Cambria Math" panose="02040503050406030204" pitchFamily="18" charset="0"/>
                              </a:rPr>
                              <m:t>𝐹</m:t>
                            </m:r>
                          </m:e>
                        </m:acc>
                        <m:r>
                          <a:rPr lang="en-US" sz="6400" i="1">
                            <a:solidFill>
                              <a:srgbClr val="000000"/>
                            </a:solidFill>
                            <a:latin typeface="Cambria Math" panose="02040503050406030204" pitchFamily="18" charset="0"/>
                          </a:rPr>
                          <m:t>=0 </m:t>
                        </m:r>
                        <m:d>
                          <m:dPr>
                            <m:begChr m:val="{"/>
                            <m:endChr m:val=""/>
                            <m:ctrlPr>
                              <a:rPr lang="en-US" sz="6400" i="1">
                                <a:solidFill>
                                  <a:srgbClr val="000000"/>
                                </a:solidFill>
                                <a:latin typeface="Cambria Math" panose="02040503050406030204" pitchFamily="18" charset="0"/>
                              </a:rPr>
                            </m:ctrlPr>
                          </m:dPr>
                          <m:e>
                            <m:nary>
                              <m:naryPr>
                                <m:chr m:val="∑"/>
                                <m:subHide m:val="on"/>
                                <m:supHide m:val="on"/>
                                <m:ctrlPr>
                                  <a:rPr lang="en-US" sz="6400" i="1">
                                    <a:solidFill>
                                      <a:srgbClr val="000000"/>
                                    </a:solidFill>
                                    <a:latin typeface="Cambria Math" panose="02040503050406030204" pitchFamily="18" charset="0"/>
                                  </a:rPr>
                                </m:ctrlPr>
                              </m:naryPr>
                              <m:sub/>
                              <m:sup/>
                              <m:e>
                                <m:sSub>
                                  <m:sSubPr>
                                    <m:ctrlPr>
                                      <a:rPr lang="en-US" sz="6400" i="1">
                                        <a:solidFill>
                                          <a:srgbClr val="000000"/>
                                        </a:solidFill>
                                        <a:latin typeface="Cambria Math" panose="02040503050406030204" pitchFamily="18" charset="0"/>
                                      </a:rPr>
                                    </m:ctrlPr>
                                  </m:sSubPr>
                                  <m:e>
                                    <m:r>
                                      <a:rPr lang="en-US" sz="6400" i="1">
                                        <a:solidFill>
                                          <a:srgbClr val="000000"/>
                                        </a:solidFill>
                                        <a:latin typeface="Cambria Math" panose="02040503050406030204" pitchFamily="18" charset="0"/>
                                      </a:rPr>
                                      <m:t>𝐹</m:t>
                                    </m:r>
                                  </m:e>
                                  <m:sub>
                                    <m:r>
                                      <a:rPr lang="en-US" sz="6400" i="1">
                                        <a:solidFill>
                                          <a:srgbClr val="000000"/>
                                        </a:solidFill>
                                        <a:latin typeface="Cambria Math" panose="02040503050406030204" pitchFamily="18" charset="0"/>
                                      </a:rPr>
                                      <m:t>𝑥</m:t>
                                    </m:r>
                                  </m:sub>
                                </m:sSub>
                                <m:r>
                                  <a:rPr lang="en-US" sz="6400" i="1">
                                    <a:solidFill>
                                      <a:srgbClr val="000000"/>
                                    </a:solidFill>
                                    <a:latin typeface="Cambria Math" panose="02040503050406030204" pitchFamily="18" charset="0"/>
                                  </a:rPr>
                                  <m:t>=0 </m:t>
                                </m:r>
                                <m:r>
                                  <a:rPr lang="en-US" sz="6400" i="1">
                                    <a:solidFill>
                                      <a:srgbClr val="000000"/>
                                    </a:solidFill>
                                    <a:latin typeface="Cambria Math" panose="02040503050406030204" pitchFamily="18" charset="0"/>
                                  </a:rPr>
                                  <m:t>𝑎𝑛𝑑</m:t>
                                </m:r>
                                <m:r>
                                  <a:rPr lang="en-US" sz="6400" i="1">
                                    <a:solidFill>
                                      <a:srgbClr val="000000"/>
                                    </a:solidFill>
                                    <a:latin typeface="Cambria Math" panose="02040503050406030204" pitchFamily="18" charset="0"/>
                                  </a:rPr>
                                  <m:t> </m:t>
                                </m:r>
                                <m:nary>
                                  <m:naryPr>
                                    <m:chr m:val="∑"/>
                                    <m:subHide m:val="on"/>
                                    <m:supHide m:val="on"/>
                                    <m:ctrlPr>
                                      <a:rPr lang="en-US" sz="6400" i="1">
                                        <a:solidFill>
                                          <a:srgbClr val="000000"/>
                                        </a:solidFill>
                                        <a:latin typeface="Cambria Math" panose="02040503050406030204" pitchFamily="18" charset="0"/>
                                      </a:rPr>
                                    </m:ctrlPr>
                                  </m:naryPr>
                                  <m:sub/>
                                  <m:sup/>
                                  <m:e>
                                    <m:sSub>
                                      <m:sSubPr>
                                        <m:ctrlPr>
                                          <a:rPr lang="en-US" sz="6400" i="1">
                                            <a:solidFill>
                                              <a:srgbClr val="000000"/>
                                            </a:solidFill>
                                            <a:latin typeface="Cambria Math" panose="02040503050406030204" pitchFamily="18" charset="0"/>
                                          </a:rPr>
                                        </m:ctrlPr>
                                      </m:sSubPr>
                                      <m:e>
                                        <m:r>
                                          <a:rPr lang="en-US" sz="6400" i="1">
                                            <a:solidFill>
                                              <a:srgbClr val="000000"/>
                                            </a:solidFill>
                                            <a:latin typeface="Cambria Math" panose="02040503050406030204" pitchFamily="18" charset="0"/>
                                          </a:rPr>
                                          <m:t>𝐹</m:t>
                                        </m:r>
                                      </m:e>
                                      <m:sub>
                                        <m:r>
                                          <a:rPr lang="en-US" sz="6400" i="1">
                                            <a:solidFill>
                                              <a:srgbClr val="000000"/>
                                            </a:solidFill>
                                            <a:latin typeface="Cambria Math" panose="02040503050406030204" pitchFamily="18" charset="0"/>
                                          </a:rPr>
                                          <m:t>𝑦</m:t>
                                        </m:r>
                                      </m:sub>
                                    </m:sSub>
                                    <m:r>
                                      <a:rPr lang="en-US" sz="6400" i="1">
                                        <a:solidFill>
                                          <a:srgbClr val="000000"/>
                                        </a:solidFill>
                                        <a:latin typeface="Cambria Math" panose="02040503050406030204" pitchFamily="18" charset="0"/>
                                      </a:rPr>
                                      <m:t>=0</m:t>
                                    </m:r>
                                  </m:e>
                                </m:nary>
                              </m:e>
                            </m:nary>
                          </m:e>
                        </m:d>
                      </m:e>
                    </m:nary>
                  </m:oMath>
                </a14:m>
                <a:endParaRPr lang="en-US" sz="6400" dirty="0">
                  <a:solidFill>
                    <a:srgbClr val="000000"/>
                  </a:solidFill>
                  <a:latin typeface="Times New Roman" panose="02020603050405020304" pitchFamily="18" charset="0"/>
                </a:endParaRPr>
              </a:p>
              <a:p>
                <a:pPr lvl="0"/>
                <a:r>
                  <a:rPr lang="en-US" sz="6400" dirty="0">
                    <a:solidFill>
                      <a:srgbClr val="000000"/>
                    </a:solidFill>
                    <a:latin typeface="Times New Roman" panose="02020603050405020304" pitchFamily="18" charset="0"/>
                  </a:rPr>
                  <a:t>From free body diagram </a:t>
                </a:r>
                <a:r>
                  <a:rPr lang="en-US" sz="6400" dirty="0" smtClean="0">
                    <a:solidFill>
                      <a:srgbClr val="000000"/>
                    </a:solidFill>
                    <a:latin typeface="Times New Roman" panose="02020603050405020304" pitchFamily="18" charset="0"/>
                  </a:rPr>
                  <a:t>(a)</a:t>
                </a:r>
                <a:endParaRPr lang="en-US" sz="6400" dirty="0">
                  <a:solidFill>
                    <a:srgbClr val="000000"/>
                  </a:solidFill>
                  <a:latin typeface="Times New Roman" panose="02020603050405020304" pitchFamily="18" charset="0"/>
                </a:endParaRPr>
              </a:p>
              <a:p>
                <a:pPr marL="0" lv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6400" i="1">
                              <a:solidFill>
                                <a:srgbClr val="000000"/>
                              </a:solidFill>
                              <a:latin typeface="Cambria Math" panose="02040503050406030204" pitchFamily="18" charset="0"/>
                            </a:rPr>
                          </m:ctrlPr>
                        </m:naryPr>
                        <m:sub/>
                        <m:sup/>
                        <m:e>
                          <m:sSub>
                            <m:sSubPr>
                              <m:ctrlPr>
                                <a:rPr lang="en-US" sz="6400" i="1">
                                  <a:solidFill>
                                    <a:srgbClr val="000000"/>
                                  </a:solidFill>
                                  <a:latin typeface="Cambria Math" panose="02040503050406030204" pitchFamily="18" charset="0"/>
                                </a:rPr>
                              </m:ctrlPr>
                            </m:sSubPr>
                            <m:e>
                              <m:r>
                                <a:rPr lang="en-US" sz="6400" i="1">
                                  <a:solidFill>
                                    <a:srgbClr val="000000"/>
                                  </a:solidFill>
                                  <a:latin typeface="Cambria Math" panose="02040503050406030204" pitchFamily="18" charset="0"/>
                                </a:rPr>
                                <m:t>𝐹</m:t>
                              </m:r>
                            </m:e>
                            <m:sub>
                              <m:r>
                                <a:rPr lang="en-US" sz="6400" i="1">
                                  <a:solidFill>
                                    <a:srgbClr val="000000"/>
                                  </a:solidFill>
                                  <a:latin typeface="Cambria Math" panose="02040503050406030204" pitchFamily="18" charset="0"/>
                                </a:rPr>
                                <m:t>𝑥</m:t>
                              </m:r>
                            </m:sub>
                          </m:sSub>
                          <m:r>
                            <a:rPr lang="en-US" sz="6400" i="1">
                              <a:solidFill>
                                <a:srgbClr val="000000"/>
                              </a:solidFill>
                              <a:latin typeface="Cambria Math" panose="02040503050406030204" pitchFamily="18" charset="0"/>
                            </a:rPr>
                            <m:t>=</m:t>
                          </m:r>
                          <m:sSub>
                            <m:sSubPr>
                              <m:ctrlPr>
                                <a:rPr lang="en-US" sz="6400" i="1">
                                  <a:solidFill>
                                    <a:srgbClr val="000000"/>
                                  </a:solidFill>
                                  <a:latin typeface="Cambria Math" panose="02040503050406030204" pitchFamily="18" charset="0"/>
                                </a:rPr>
                              </m:ctrlPr>
                            </m:sSubPr>
                            <m:e>
                              <m:r>
                                <a:rPr lang="en-US" sz="6400" i="1">
                                  <a:solidFill>
                                    <a:srgbClr val="000000"/>
                                  </a:solidFill>
                                  <a:latin typeface="Cambria Math" panose="02040503050406030204" pitchFamily="18" charset="0"/>
                                </a:rPr>
                                <m:t>𝑇</m:t>
                              </m:r>
                            </m:e>
                            <m:sub>
                              <m:r>
                                <a:rPr lang="en-US" sz="6400" i="1">
                                  <a:solidFill>
                                    <a:srgbClr val="000000"/>
                                  </a:solidFill>
                                  <a:latin typeface="Cambria Math" panose="02040503050406030204" pitchFamily="18" charset="0"/>
                                </a:rPr>
                                <m:t>2</m:t>
                              </m:r>
                            </m:sub>
                          </m:sSub>
                          <m:r>
                            <m:rPr>
                              <m:sty m:val="p"/>
                            </m:rPr>
                            <a:rPr lang="en-US" sz="6400" i="1">
                              <a:solidFill>
                                <a:srgbClr val="000000"/>
                              </a:solidFill>
                              <a:latin typeface="Cambria Math" panose="02040503050406030204" pitchFamily="18" charset="0"/>
                            </a:rPr>
                            <m:t>cos</m:t>
                          </m:r>
                          <m:sSup>
                            <m:sSupPr>
                              <m:ctrlPr>
                                <a:rPr lang="en-US" sz="6400" i="1">
                                  <a:solidFill>
                                    <a:srgbClr val="000000"/>
                                  </a:solidFill>
                                  <a:latin typeface="Cambria Math" panose="02040503050406030204" pitchFamily="18" charset="0"/>
                                </a:rPr>
                              </m:ctrlPr>
                            </m:sSupPr>
                            <m:e>
                              <m:r>
                                <a:rPr lang="en-US" sz="6400" i="1">
                                  <a:solidFill>
                                    <a:srgbClr val="000000"/>
                                  </a:solidFill>
                                  <a:latin typeface="Cambria Math" panose="02040503050406030204" pitchFamily="18" charset="0"/>
                                </a:rPr>
                                <m:t>37</m:t>
                              </m:r>
                            </m:e>
                            <m:sup>
                              <m:r>
                                <a:rPr lang="en-US" sz="6400" i="1">
                                  <a:solidFill>
                                    <a:srgbClr val="000000"/>
                                  </a:solidFill>
                                  <a:latin typeface="Cambria Math" panose="02040503050406030204" pitchFamily="18" charset="0"/>
                                </a:rPr>
                                <m:t>0</m:t>
                              </m:r>
                            </m:sup>
                          </m:sSup>
                          <m:r>
                            <a:rPr lang="en-US" sz="6400" i="1">
                              <a:solidFill>
                                <a:srgbClr val="000000"/>
                              </a:solidFill>
                              <a:latin typeface="Cambria Math" panose="02040503050406030204" pitchFamily="18" charset="0"/>
                            </a:rPr>
                            <m:t>−</m:t>
                          </m:r>
                          <m:sSub>
                            <m:sSubPr>
                              <m:ctrlPr>
                                <a:rPr lang="en-US" sz="6400" i="1">
                                  <a:solidFill>
                                    <a:srgbClr val="000000"/>
                                  </a:solidFill>
                                  <a:latin typeface="Cambria Math" panose="02040503050406030204" pitchFamily="18" charset="0"/>
                                </a:rPr>
                              </m:ctrlPr>
                            </m:sSubPr>
                            <m:e>
                              <m:r>
                                <a:rPr lang="en-US" sz="6400" i="1">
                                  <a:solidFill>
                                    <a:srgbClr val="000000"/>
                                  </a:solidFill>
                                  <a:latin typeface="Cambria Math" panose="02040503050406030204" pitchFamily="18" charset="0"/>
                                </a:rPr>
                                <m:t>𝑇</m:t>
                              </m:r>
                            </m:e>
                            <m:sub>
                              <m:r>
                                <a:rPr lang="en-US" sz="6400" i="1">
                                  <a:solidFill>
                                    <a:srgbClr val="000000"/>
                                  </a:solidFill>
                                  <a:latin typeface="Cambria Math" panose="02040503050406030204" pitchFamily="18" charset="0"/>
                                </a:rPr>
                                <m:t>1</m:t>
                              </m:r>
                            </m:sub>
                          </m:sSub>
                          <m:r>
                            <m:rPr>
                              <m:sty m:val="p"/>
                            </m:rPr>
                            <a:rPr lang="en-US" sz="6400" i="1">
                              <a:solidFill>
                                <a:srgbClr val="000000"/>
                              </a:solidFill>
                              <a:latin typeface="Cambria Math" panose="02040503050406030204" pitchFamily="18" charset="0"/>
                            </a:rPr>
                            <m:t>cos</m:t>
                          </m:r>
                          <m:sSup>
                            <m:sSupPr>
                              <m:ctrlPr>
                                <a:rPr lang="en-US" sz="6400" i="1">
                                  <a:solidFill>
                                    <a:srgbClr val="000000"/>
                                  </a:solidFill>
                                  <a:latin typeface="Cambria Math" panose="02040503050406030204" pitchFamily="18" charset="0"/>
                                </a:rPr>
                              </m:ctrlPr>
                            </m:sSupPr>
                            <m:e>
                              <m:r>
                                <a:rPr lang="en-US" sz="6400" i="1">
                                  <a:solidFill>
                                    <a:srgbClr val="000000"/>
                                  </a:solidFill>
                                  <a:latin typeface="Cambria Math" panose="02040503050406030204" pitchFamily="18" charset="0"/>
                                </a:rPr>
                                <m:t>53</m:t>
                              </m:r>
                            </m:e>
                            <m:sup>
                              <m:r>
                                <a:rPr lang="en-US" sz="6400" i="1">
                                  <a:solidFill>
                                    <a:srgbClr val="000000"/>
                                  </a:solidFill>
                                  <a:latin typeface="Cambria Math" panose="02040503050406030204" pitchFamily="18" charset="0"/>
                                </a:rPr>
                                <m:t>0</m:t>
                              </m:r>
                            </m:sup>
                          </m:sSup>
                        </m:e>
                      </m:nary>
                      <m:r>
                        <a:rPr lang="en-US" sz="6400" b="0" i="1" smtClean="0">
                          <a:solidFill>
                            <a:srgbClr val="000000"/>
                          </a:solidFill>
                          <a:latin typeface="Cambria Math" panose="02040503050406030204" pitchFamily="18" charset="0"/>
                        </a:rPr>
                        <m:t>=0</m:t>
                      </m:r>
                    </m:oMath>
                  </m:oMathPara>
                </a14:m>
                <a:endParaRPr lang="en-US" sz="6400" dirty="0" smtClean="0"/>
              </a:p>
              <a:p>
                <a:pPr marL="0" lvl="0" indent="0">
                  <a:buNone/>
                </a:pPr>
                <a14:m>
                  <m:oMathPara xmlns:m="http://schemas.openxmlformats.org/officeDocument/2006/math">
                    <m:oMathParaPr>
                      <m:jc m:val="centerGroup"/>
                    </m:oMathParaPr>
                    <m:oMath xmlns:m="http://schemas.openxmlformats.org/officeDocument/2006/math">
                      <m:sSub>
                        <m:sSubPr>
                          <m:ctrlPr>
                            <a:rPr lang="en-US" sz="6400" b="1" i="1" smtClean="0">
                              <a:solidFill>
                                <a:srgbClr val="FF0000"/>
                              </a:solidFill>
                              <a:latin typeface="Cambria Math" panose="02040503050406030204" pitchFamily="18" charset="0"/>
                            </a:rPr>
                          </m:ctrlPr>
                        </m:sSubPr>
                        <m:e>
                          <m:r>
                            <a:rPr lang="en-US" sz="6400" b="1" i="1" smtClean="0">
                              <a:solidFill>
                                <a:srgbClr val="FF0000"/>
                              </a:solidFill>
                              <a:latin typeface="Cambria Math" panose="02040503050406030204" pitchFamily="18" charset="0"/>
                            </a:rPr>
                            <m:t>𝑻</m:t>
                          </m:r>
                        </m:e>
                        <m:sub>
                          <m:r>
                            <a:rPr lang="en-US" sz="6400" b="1" i="1" smtClean="0">
                              <a:solidFill>
                                <a:srgbClr val="FF0000"/>
                              </a:solidFill>
                              <a:latin typeface="Cambria Math" panose="02040503050406030204" pitchFamily="18" charset="0"/>
                            </a:rPr>
                            <m:t>𝟐</m:t>
                          </m:r>
                        </m:sub>
                      </m:sSub>
                      <m:d>
                        <m:dPr>
                          <m:ctrlPr>
                            <a:rPr lang="en-US" sz="6400" b="1" i="1" smtClean="0">
                              <a:solidFill>
                                <a:srgbClr val="FF0000"/>
                              </a:solidFill>
                              <a:latin typeface="Cambria Math" panose="02040503050406030204" pitchFamily="18" charset="0"/>
                            </a:rPr>
                          </m:ctrlPr>
                        </m:dPr>
                        <m:e>
                          <m:r>
                            <a:rPr lang="en-US" sz="6400" b="1" i="1" smtClean="0">
                              <a:solidFill>
                                <a:srgbClr val="FF0000"/>
                              </a:solidFill>
                              <a:latin typeface="Cambria Math" panose="02040503050406030204" pitchFamily="18" charset="0"/>
                            </a:rPr>
                            <m:t>𝟎</m:t>
                          </m:r>
                          <m:r>
                            <a:rPr lang="en-US" sz="6400" b="1" i="1" smtClean="0">
                              <a:solidFill>
                                <a:srgbClr val="FF0000"/>
                              </a:solidFill>
                              <a:latin typeface="Cambria Math" panose="02040503050406030204" pitchFamily="18" charset="0"/>
                            </a:rPr>
                            <m:t>.</m:t>
                          </m:r>
                          <m:r>
                            <a:rPr lang="en-US" sz="6400" b="1" i="1" smtClean="0">
                              <a:solidFill>
                                <a:srgbClr val="FF0000"/>
                              </a:solidFill>
                              <a:latin typeface="Cambria Math" panose="02040503050406030204" pitchFamily="18" charset="0"/>
                            </a:rPr>
                            <m:t>𝟖</m:t>
                          </m:r>
                        </m:e>
                      </m:d>
                      <m:r>
                        <a:rPr lang="en-US" sz="6400" b="1" i="1" smtClean="0">
                          <a:solidFill>
                            <a:srgbClr val="FF0000"/>
                          </a:solidFill>
                          <a:latin typeface="Cambria Math" panose="02040503050406030204" pitchFamily="18" charset="0"/>
                        </a:rPr>
                        <m:t>=</m:t>
                      </m:r>
                      <m:sSub>
                        <m:sSubPr>
                          <m:ctrlPr>
                            <a:rPr lang="en-US" sz="6400" b="1" i="1" smtClean="0">
                              <a:solidFill>
                                <a:srgbClr val="FF0000"/>
                              </a:solidFill>
                              <a:latin typeface="Cambria Math" panose="02040503050406030204" pitchFamily="18" charset="0"/>
                            </a:rPr>
                          </m:ctrlPr>
                        </m:sSubPr>
                        <m:e>
                          <m:r>
                            <a:rPr lang="en-US" sz="6400" b="1" i="1" smtClean="0">
                              <a:solidFill>
                                <a:srgbClr val="FF0000"/>
                              </a:solidFill>
                              <a:latin typeface="Cambria Math" panose="02040503050406030204" pitchFamily="18" charset="0"/>
                            </a:rPr>
                            <m:t>𝑻</m:t>
                          </m:r>
                        </m:e>
                        <m:sub>
                          <m:r>
                            <a:rPr lang="en-US" sz="6400" b="1" i="1" smtClean="0">
                              <a:solidFill>
                                <a:srgbClr val="FF0000"/>
                              </a:solidFill>
                              <a:latin typeface="Cambria Math" panose="02040503050406030204" pitchFamily="18" charset="0"/>
                            </a:rPr>
                            <m:t>𝟏</m:t>
                          </m:r>
                        </m:sub>
                      </m:sSub>
                      <m:d>
                        <m:dPr>
                          <m:ctrlPr>
                            <a:rPr lang="en-US" sz="6400" b="1" i="1" smtClean="0">
                              <a:solidFill>
                                <a:srgbClr val="FF0000"/>
                              </a:solidFill>
                              <a:latin typeface="Cambria Math" panose="02040503050406030204" pitchFamily="18" charset="0"/>
                            </a:rPr>
                          </m:ctrlPr>
                        </m:dPr>
                        <m:e>
                          <m:r>
                            <a:rPr lang="en-US" sz="6400" b="1" i="1" smtClean="0">
                              <a:solidFill>
                                <a:srgbClr val="FF0000"/>
                              </a:solidFill>
                              <a:latin typeface="Cambria Math" panose="02040503050406030204" pitchFamily="18" charset="0"/>
                            </a:rPr>
                            <m:t>𝟎</m:t>
                          </m:r>
                          <m:r>
                            <a:rPr lang="en-US" sz="6400" b="1" i="1" smtClean="0">
                              <a:solidFill>
                                <a:srgbClr val="FF0000"/>
                              </a:solidFill>
                              <a:latin typeface="Cambria Math" panose="02040503050406030204" pitchFamily="18" charset="0"/>
                            </a:rPr>
                            <m:t>.</m:t>
                          </m:r>
                          <m:r>
                            <a:rPr lang="en-US" sz="6400" b="1" i="1" smtClean="0">
                              <a:solidFill>
                                <a:srgbClr val="FF0000"/>
                              </a:solidFill>
                              <a:latin typeface="Cambria Math" panose="02040503050406030204" pitchFamily="18" charset="0"/>
                            </a:rPr>
                            <m:t>𝟔</m:t>
                          </m:r>
                        </m:e>
                      </m:d>
                    </m:oMath>
                  </m:oMathPara>
                </a14:m>
                <a:endParaRPr lang="en-US" sz="6400" b="1" dirty="0" smtClean="0"/>
              </a:p>
              <a:p>
                <a:pPr marL="0" lv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6400" i="1">
                              <a:solidFill>
                                <a:srgbClr val="000000"/>
                              </a:solidFill>
                              <a:latin typeface="Cambria Math" panose="02040503050406030204" pitchFamily="18" charset="0"/>
                            </a:rPr>
                          </m:ctrlPr>
                        </m:naryPr>
                        <m:sub/>
                        <m:sup/>
                        <m:e>
                          <m:sSub>
                            <m:sSubPr>
                              <m:ctrlPr>
                                <a:rPr lang="en-US" sz="6400" i="1">
                                  <a:solidFill>
                                    <a:srgbClr val="000000"/>
                                  </a:solidFill>
                                  <a:latin typeface="Cambria Math" panose="02040503050406030204" pitchFamily="18" charset="0"/>
                                </a:rPr>
                              </m:ctrlPr>
                            </m:sSubPr>
                            <m:e>
                              <m:r>
                                <a:rPr lang="en-US" sz="6400" i="1">
                                  <a:solidFill>
                                    <a:srgbClr val="000000"/>
                                  </a:solidFill>
                                  <a:latin typeface="Cambria Math" panose="02040503050406030204" pitchFamily="18" charset="0"/>
                                </a:rPr>
                                <m:t>𝐹</m:t>
                              </m:r>
                            </m:e>
                            <m:sub>
                              <m:r>
                                <a:rPr lang="en-US" sz="6400" b="0" i="1" smtClean="0">
                                  <a:solidFill>
                                    <a:srgbClr val="000000"/>
                                  </a:solidFill>
                                  <a:latin typeface="Cambria Math" panose="02040503050406030204" pitchFamily="18" charset="0"/>
                                </a:rPr>
                                <m:t>𝑦</m:t>
                              </m:r>
                            </m:sub>
                          </m:sSub>
                          <m:r>
                            <a:rPr lang="en-US" sz="6400" i="1">
                              <a:solidFill>
                                <a:srgbClr val="000000"/>
                              </a:solidFill>
                              <a:latin typeface="Cambria Math" panose="02040503050406030204" pitchFamily="18" charset="0"/>
                            </a:rPr>
                            <m:t>=</m:t>
                          </m:r>
                          <m:sSub>
                            <m:sSubPr>
                              <m:ctrlPr>
                                <a:rPr lang="en-US" sz="6400" i="1">
                                  <a:solidFill>
                                    <a:srgbClr val="000000"/>
                                  </a:solidFill>
                                  <a:latin typeface="Cambria Math" panose="02040503050406030204" pitchFamily="18" charset="0"/>
                                </a:rPr>
                              </m:ctrlPr>
                            </m:sSubPr>
                            <m:e>
                              <m:r>
                                <a:rPr lang="en-US" sz="6400" i="1">
                                  <a:solidFill>
                                    <a:srgbClr val="000000"/>
                                  </a:solidFill>
                                  <a:latin typeface="Cambria Math" panose="02040503050406030204" pitchFamily="18" charset="0"/>
                                </a:rPr>
                                <m:t>𝑇</m:t>
                              </m:r>
                            </m:e>
                            <m:sub>
                              <m:r>
                                <a:rPr lang="en-US" sz="6400" b="0" i="1" smtClean="0">
                                  <a:solidFill>
                                    <a:srgbClr val="000000"/>
                                  </a:solidFill>
                                  <a:latin typeface="Cambria Math" panose="02040503050406030204" pitchFamily="18" charset="0"/>
                                </a:rPr>
                                <m:t>1</m:t>
                              </m:r>
                            </m:sub>
                          </m:sSub>
                          <m:r>
                            <a:rPr lang="en-US" sz="6400" b="0" i="1" smtClean="0">
                              <a:solidFill>
                                <a:srgbClr val="000000"/>
                              </a:solidFill>
                              <a:latin typeface="Cambria Math" panose="02040503050406030204" pitchFamily="18" charset="0"/>
                            </a:rPr>
                            <m:t>𝑠𝑖𝑛</m:t>
                          </m:r>
                          <m:sSup>
                            <m:sSupPr>
                              <m:ctrlPr>
                                <a:rPr lang="en-US" sz="6400" i="1">
                                  <a:solidFill>
                                    <a:srgbClr val="000000"/>
                                  </a:solidFill>
                                  <a:latin typeface="Cambria Math" panose="02040503050406030204" pitchFamily="18" charset="0"/>
                                </a:rPr>
                              </m:ctrlPr>
                            </m:sSupPr>
                            <m:e>
                              <m:r>
                                <a:rPr lang="en-US" sz="6400" b="0" i="1" smtClean="0">
                                  <a:solidFill>
                                    <a:srgbClr val="000000"/>
                                  </a:solidFill>
                                  <a:latin typeface="Cambria Math" panose="02040503050406030204" pitchFamily="18" charset="0"/>
                                </a:rPr>
                                <m:t>5</m:t>
                              </m:r>
                              <m:r>
                                <a:rPr lang="en-US" sz="6400" i="1">
                                  <a:solidFill>
                                    <a:srgbClr val="000000"/>
                                  </a:solidFill>
                                  <a:latin typeface="Cambria Math" panose="02040503050406030204" pitchFamily="18" charset="0"/>
                                </a:rPr>
                                <m:t>3</m:t>
                              </m:r>
                            </m:e>
                            <m:sup>
                              <m:r>
                                <a:rPr lang="en-US" sz="6400" i="1">
                                  <a:solidFill>
                                    <a:srgbClr val="000000"/>
                                  </a:solidFill>
                                  <a:latin typeface="Cambria Math" panose="02040503050406030204" pitchFamily="18" charset="0"/>
                                </a:rPr>
                                <m:t>0</m:t>
                              </m:r>
                            </m:sup>
                          </m:sSup>
                          <m:r>
                            <a:rPr lang="en-US" sz="6400" b="0" i="1" smtClean="0">
                              <a:solidFill>
                                <a:srgbClr val="000000"/>
                              </a:solidFill>
                              <a:latin typeface="Cambria Math" panose="02040503050406030204" pitchFamily="18" charset="0"/>
                            </a:rPr>
                            <m:t>+</m:t>
                          </m:r>
                          <m:sSub>
                            <m:sSubPr>
                              <m:ctrlPr>
                                <a:rPr lang="en-US" sz="6400" i="1">
                                  <a:solidFill>
                                    <a:srgbClr val="000000"/>
                                  </a:solidFill>
                                  <a:latin typeface="Cambria Math" panose="02040503050406030204" pitchFamily="18" charset="0"/>
                                </a:rPr>
                              </m:ctrlPr>
                            </m:sSubPr>
                            <m:e>
                              <m:r>
                                <a:rPr lang="en-US" sz="6400" i="1">
                                  <a:solidFill>
                                    <a:srgbClr val="000000"/>
                                  </a:solidFill>
                                  <a:latin typeface="Cambria Math" panose="02040503050406030204" pitchFamily="18" charset="0"/>
                                </a:rPr>
                                <m:t>𝑇</m:t>
                              </m:r>
                            </m:e>
                            <m:sub>
                              <m:r>
                                <a:rPr lang="en-US" sz="6400" b="0" i="1" smtClean="0">
                                  <a:solidFill>
                                    <a:srgbClr val="000000"/>
                                  </a:solidFill>
                                  <a:latin typeface="Cambria Math" panose="02040503050406030204" pitchFamily="18" charset="0"/>
                                </a:rPr>
                                <m:t>2</m:t>
                              </m:r>
                            </m:sub>
                          </m:sSub>
                          <m:r>
                            <a:rPr lang="en-US" sz="6400" b="0" i="1" smtClean="0">
                              <a:solidFill>
                                <a:srgbClr val="000000"/>
                              </a:solidFill>
                              <a:latin typeface="Cambria Math" panose="02040503050406030204" pitchFamily="18" charset="0"/>
                            </a:rPr>
                            <m:t>𝑠𝑖𝑛</m:t>
                          </m:r>
                          <m:sSup>
                            <m:sSupPr>
                              <m:ctrlPr>
                                <a:rPr lang="en-US" sz="6400" i="1">
                                  <a:solidFill>
                                    <a:srgbClr val="000000"/>
                                  </a:solidFill>
                                  <a:latin typeface="Cambria Math" panose="02040503050406030204" pitchFamily="18" charset="0"/>
                                </a:rPr>
                              </m:ctrlPr>
                            </m:sSupPr>
                            <m:e>
                              <m:r>
                                <a:rPr lang="en-US" sz="6400" i="1">
                                  <a:solidFill>
                                    <a:srgbClr val="000000"/>
                                  </a:solidFill>
                                  <a:latin typeface="Cambria Math" panose="02040503050406030204" pitchFamily="18" charset="0"/>
                                </a:rPr>
                                <m:t>3</m:t>
                              </m:r>
                              <m:r>
                                <a:rPr lang="en-US" sz="6400" b="0" i="1" smtClean="0">
                                  <a:solidFill>
                                    <a:srgbClr val="000000"/>
                                  </a:solidFill>
                                  <a:latin typeface="Cambria Math" panose="02040503050406030204" pitchFamily="18" charset="0"/>
                                </a:rPr>
                                <m:t>7</m:t>
                              </m:r>
                            </m:e>
                            <m:sup>
                              <m:r>
                                <a:rPr lang="en-US" sz="6400" i="1">
                                  <a:solidFill>
                                    <a:srgbClr val="000000"/>
                                  </a:solidFill>
                                  <a:latin typeface="Cambria Math" panose="02040503050406030204" pitchFamily="18" charset="0"/>
                                </a:rPr>
                                <m:t>0</m:t>
                              </m:r>
                            </m:sup>
                          </m:sSup>
                        </m:e>
                      </m:nary>
                      <m:r>
                        <a:rPr lang="en-US" sz="6400" b="0" i="1" smtClean="0">
                          <a:solidFill>
                            <a:srgbClr val="000000"/>
                          </a:solidFill>
                          <a:latin typeface="Cambria Math" panose="02040503050406030204" pitchFamily="18" charset="0"/>
                        </a:rPr>
                        <m:t>−</m:t>
                      </m:r>
                      <m:sSub>
                        <m:sSubPr>
                          <m:ctrlPr>
                            <a:rPr lang="en-US" sz="6400" b="0" i="1" smtClean="0">
                              <a:solidFill>
                                <a:srgbClr val="000000"/>
                              </a:solidFill>
                              <a:latin typeface="Cambria Math" panose="02040503050406030204" pitchFamily="18" charset="0"/>
                            </a:rPr>
                          </m:ctrlPr>
                        </m:sSubPr>
                        <m:e>
                          <m:r>
                            <a:rPr lang="en-US" sz="6400" b="0" i="1" smtClean="0">
                              <a:solidFill>
                                <a:srgbClr val="000000"/>
                              </a:solidFill>
                              <a:latin typeface="Cambria Math" panose="02040503050406030204" pitchFamily="18" charset="0"/>
                            </a:rPr>
                            <m:t>𝑇</m:t>
                          </m:r>
                        </m:e>
                        <m:sub>
                          <m:r>
                            <a:rPr lang="en-US" sz="6400" b="0" i="1" smtClean="0">
                              <a:solidFill>
                                <a:srgbClr val="000000"/>
                              </a:solidFill>
                              <a:latin typeface="Cambria Math" panose="02040503050406030204" pitchFamily="18" charset="0"/>
                            </a:rPr>
                            <m:t>3</m:t>
                          </m:r>
                        </m:sub>
                      </m:sSub>
                      <m:r>
                        <a:rPr lang="en-US" sz="6400" i="1">
                          <a:solidFill>
                            <a:srgbClr val="000000"/>
                          </a:solidFill>
                          <a:latin typeface="Cambria Math" panose="02040503050406030204" pitchFamily="18" charset="0"/>
                        </a:rPr>
                        <m:t>=0</m:t>
                      </m:r>
                    </m:oMath>
                  </m:oMathPara>
                </a14:m>
                <a:endParaRPr lang="en-US" sz="6400" dirty="0">
                  <a:solidFill>
                    <a:prstClr val="black"/>
                  </a:solidFill>
                </a:endParaRPr>
              </a:p>
              <a:p>
                <a:pPr marL="0" lvl="0" indent="0">
                  <a:buNone/>
                </a:pPr>
                <a14:m>
                  <m:oMathPara xmlns:m="http://schemas.openxmlformats.org/officeDocument/2006/math">
                    <m:oMathParaPr>
                      <m:jc m:val="centerGroup"/>
                    </m:oMathParaPr>
                    <m:oMath xmlns:m="http://schemas.openxmlformats.org/officeDocument/2006/math">
                      <m:sSub>
                        <m:sSubPr>
                          <m:ctrlPr>
                            <a:rPr lang="en-US" sz="6400" b="1" i="1" smtClean="0">
                              <a:solidFill>
                                <a:srgbClr val="FF0000"/>
                              </a:solidFill>
                              <a:latin typeface="Cambria Math" panose="02040503050406030204" pitchFamily="18" charset="0"/>
                            </a:rPr>
                          </m:ctrlPr>
                        </m:sSubPr>
                        <m:e>
                          <m:r>
                            <a:rPr lang="en-US" sz="6400" b="1" i="1">
                              <a:solidFill>
                                <a:srgbClr val="FF0000"/>
                              </a:solidFill>
                              <a:latin typeface="Cambria Math" panose="02040503050406030204" pitchFamily="18" charset="0"/>
                            </a:rPr>
                            <m:t>𝑻</m:t>
                          </m:r>
                        </m:e>
                        <m:sub>
                          <m:r>
                            <a:rPr lang="en-US" sz="6400" b="1" i="1" smtClean="0">
                              <a:solidFill>
                                <a:srgbClr val="FF0000"/>
                              </a:solidFill>
                              <a:latin typeface="Cambria Math" panose="02040503050406030204" pitchFamily="18" charset="0"/>
                            </a:rPr>
                            <m:t>𝟏</m:t>
                          </m:r>
                        </m:sub>
                      </m:sSub>
                      <m:d>
                        <m:dPr>
                          <m:ctrlPr>
                            <a:rPr lang="en-US" sz="6400" b="1" i="1">
                              <a:solidFill>
                                <a:srgbClr val="FF0000"/>
                              </a:solidFill>
                              <a:latin typeface="Cambria Math" panose="02040503050406030204" pitchFamily="18" charset="0"/>
                            </a:rPr>
                          </m:ctrlPr>
                        </m:dPr>
                        <m:e>
                          <m:r>
                            <a:rPr lang="en-US" sz="6400" b="1" i="1">
                              <a:solidFill>
                                <a:srgbClr val="FF0000"/>
                              </a:solidFill>
                              <a:latin typeface="Cambria Math" panose="02040503050406030204" pitchFamily="18" charset="0"/>
                            </a:rPr>
                            <m:t>𝟎</m:t>
                          </m:r>
                          <m:r>
                            <a:rPr lang="en-US" sz="6400" b="1" i="1">
                              <a:solidFill>
                                <a:srgbClr val="FF0000"/>
                              </a:solidFill>
                              <a:latin typeface="Cambria Math" panose="02040503050406030204" pitchFamily="18" charset="0"/>
                            </a:rPr>
                            <m:t>.</m:t>
                          </m:r>
                          <m:r>
                            <a:rPr lang="en-US" sz="6400" b="1" i="1">
                              <a:solidFill>
                                <a:srgbClr val="FF0000"/>
                              </a:solidFill>
                              <a:latin typeface="Cambria Math" panose="02040503050406030204" pitchFamily="18" charset="0"/>
                            </a:rPr>
                            <m:t>𝟖</m:t>
                          </m:r>
                        </m:e>
                      </m:d>
                      <m:r>
                        <a:rPr lang="en-US" sz="6400" b="1" i="1" smtClean="0">
                          <a:solidFill>
                            <a:srgbClr val="FF0000"/>
                          </a:solidFill>
                          <a:latin typeface="Cambria Math" panose="02040503050406030204" pitchFamily="18" charset="0"/>
                        </a:rPr>
                        <m:t>+</m:t>
                      </m:r>
                      <m:sSub>
                        <m:sSubPr>
                          <m:ctrlPr>
                            <a:rPr lang="en-US" sz="6400" b="1" i="1">
                              <a:solidFill>
                                <a:srgbClr val="FF0000"/>
                              </a:solidFill>
                              <a:latin typeface="Cambria Math" panose="02040503050406030204" pitchFamily="18" charset="0"/>
                            </a:rPr>
                          </m:ctrlPr>
                        </m:sSubPr>
                        <m:e>
                          <m:r>
                            <a:rPr lang="en-US" sz="6400" b="1" i="1">
                              <a:solidFill>
                                <a:srgbClr val="FF0000"/>
                              </a:solidFill>
                              <a:latin typeface="Cambria Math" panose="02040503050406030204" pitchFamily="18" charset="0"/>
                            </a:rPr>
                            <m:t>𝑻</m:t>
                          </m:r>
                        </m:e>
                        <m:sub>
                          <m:r>
                            <a:rPr lang="en-US" sz="6400" b="1" i="1" smtClean="0">
                              <a:solidFill>
                                <a:srgbClr val="FF0000"/>
                              </a:solidFill>
                              <a:latin typeface="Cambria Math" panose="02040503050406030204" pitchFamily="18" charset="0"/>
                            </a:rPr>
                            <m:t>𝟐</m:t>
                          </m:r>
                        </m:sub>
                      </m:sSub>
                      <m:d>
                        <m:dPr>
                          <m:ctrlPr>
                            <a:rPr lang="en-US" sz="6400" b="1" i="1">
                              <a:solidFill>
                                <a:srgbClr val="FF0000"/>
                              </a:solidFill>
                              <a:latin typeface="Cambria Math" panose="02040503050406030204" pitchFamily="18" charset="0"/>
                            </a:rPr>
                          </m:ctrlPr>
                        </m:dPr>
                        <m:e>
                          <m:r>
                            <a:rPr lang="en-US" sz="6400" b="1" i="1">
                              <a:solidFill>
                                <a:srgbClr val="FF0000"/>
                              </a:solidFill>
                              <a:latin typeface="Cambria Math" panose="02040503050406030204" pitchFamily="18" charset="0"/>
                            </a:rPr>
                            <m:t>𝟎</m:t>
                          </m:r>
                          <m:r>
                            <a:rPr lang="en-US" sz="6400" b="1" i="1">
                              <a:solidFill>
                                <a:srgbClr val="FF0000"/>
                              </a:solidFill>
                              <a:latin typeface="Cambria Math" panose="02040503050406030204" pitchFamily="18" charset="0"/>
                            </a:rPr>
                            <m:t>.</m:t>
                          </m:r>
                          <m:r>
                            <a:rPr lang="en-US" sz="6400" b="1" i="1">
                              <a:solidFill>
                                <a:srgbClr val="FF0000"/>
                              </a:solidFill>
                              <a:latin typeface="Cambria Math" panose="02040503050406030204" pitchFamily="18" charset="0"/>
                            </a:rPr>
                            <m:t>𝟔</m:t>
                          </m:r>
                        </m:e>
                      </m:d>
                      <m:r>
                        <a:rPr lang="en-US" sz="6400" b="1" i="1" smtClean="0">
                          <a:solidFill>
                            <a:srgbClr val="FF0000"/>
                          </a:solidFill>
                          <a:latin typeface="Cambria Math" panose="02040503050406030204" pitchFamily="18" charset="0"/>
                        </a:rPr>
                        <m:t>=</m:t>
                      </m:r>
                      <m:sSub>
                        <m:sSubPr>
                          <m:ctrlPr>
                            <a:rPr lang="en-US" sz="6400" b="1" i="1" smtClean="0">
                              <a:solidFill>
                                <a:srgbClr val="FF0000"/>
                              </a:solidFill>
                              <a:latin typeface="Cambria Math" panose="02040503050406030204" pitchFamily="18" charset="0"/>
                            </a:rPr>
                          </m:ctrlPr>
                        </m:sSubPr>
                        <m:e>
                          <m:r>
                            <a:rPr lang="en-US" sz="6400" b="1" i="1" smtClean="0">
                              <a:solidFill>
                                <a:srgbClr val="FF0000"/>
                              </a:solidFill>
                              <a:latin typeface="Cambria Math" panose="02040503050406030204" pitchFamily="18" charset="0"/>
                            </a:rPr>
                            <m:t>𝑻</m:t>
                          </m:r>
                        </m:e>
                        <m:sub>
                          <m:r>
                            <a:rPr lang="en-US" sz="6400" b="1" i="1" smtClean="0">
                              <a:solidFill>
                                <a:srgbClr val="FF0000"/>
                              </a:solidFill>
                              <a:latin typeface="Cambria Math" panose="02040503050406030204" pitchFamily="18" charset="0"/>
                            </a:rPr>
                            <m:t>𝟑</m:t>
                          </m:r>
                        </m:sub>
                      </m:sSub>
                    </m:oMath>
                  </m:oMathPara>
                </a14:m>
                <a:endParaRPr lang="en-US" sz="6400" b="1" dirty="0" smtClean="0"/>
              </a:p>
              <a:p>
                <a:pPr lvl="0"/>
                <a:r>
                  <a:rPr lang="en-US" sz="6400" dirty="0">
                    <a:solidFill>
                      <a:srgbClr val="000000"/>
                    </a:solidFill>
                    <a:latin typeface="Times New Roman" panose="02020603050405020304" pitchFamily="18" charset="0"/>
                  </a:rPr>
                  <a:t>From free body diagram </a:t>
                </a:r>
                <a:r>
                  <a:rPr lang="en-US" sz="6400" dirty="0" smtClean="0">
                    <a:solidFill>
                      <a:srgbClr val="000000"/>
                    </a:solidFill>
                    <a:latin typeface="Times New Roman" panose="02020603050405020304" pitchFamily="18" charset="0"/>
                  </a:rPr>
                  <a:t>(b) </a:t>
                </a:r>
                <a14:m>
                  <m:oMath xmlns:m="http://schemas.openxmlformats.org/officeDocument/2006/math">
                    <m:nary>
                      <m:naryPr>
                        <m:chr m:val="∑"/>
                        <m:subHide m:val="on"/>
                        <m:supHide m:val="on"/>
                        <m:ctrlPr>
                          <a:rPr lang="en-US" sz="6400" i="1">
                            <a:solidFill>
                              <a:srgbClr val="000000"/>
                            </a:solidFill>
                            <a:latin typeface="Cambria Math" panose="02040503050406030204" pitchFamily="18" charset="0"/>
                          </a:rPr>
                        </m:ctrlPr>
                      </m:naryPr>
                      <m:sub/>
                      <m:sup/>
                      <m:e>
                        <m:sSub>
                          <m:sSubPr>
                            <m:ctrlPr>
                              <a:rPr lang="en-US" sz="6400" i="1">
                                <a:solidFill>
                                  <a:srgbClr val="000000"/>
                                </a:solidFill>
                                <a:latin typeface="Cambria Math" panose="02040503050406030204" pitchFamily="18" charset="0"/>
                              </a:rPr>
                            </m:ctrlPr>
                          </m:sSubPr>
                          <m:e>
                            <m:r>
                              <a:rPr lang="en-US" sz="6400" i="1">
                                <a:solidFill>
                                  <a:srgbClr val="000000"/>
                                </a:solidFill>
                                <a:latin typeface="Cambria Math" panose="02040503050406030204" pitchFamily="18" charset="0"/>
                              </a:rPr>
                              <m:t>𝐹</m:t>
                            </m:r>
                          </m:e>
                          <m:sub>
                            <m:r>
                              <a:rPr lang="en-US" sz="6400" i="1">
                                <a:solidFill>
                                  <a:srgbClr val="000000"/>
                                </a:solidFill>
                                <a:latin typeface="Cambria Math" panose="02040503050406030204" pitchFamily="18" charset="0"/>
                              </a:rPr>
                              <m:t>𝑦</m:t>
                            </m:r>
                          </m:sub>
                        </m:sSub>
                        <m:r>
                          <a:rPr lang="en-US" sz="6400" i="1">
                            <a:solidFill>
                              <a:srgbClr val="000000"/>
                            </a:solidFill>
                            <a:latin typeface="Cambria Math" panose="02040503050406030204" pitchFamily="18" charset="0"/>
                          </a:rPr>
                          <m:t>=</m:t>
                        </m:r>
                        <m:sSub>
                          <m:sSubPr>
                            <m:ctrlPr>
                              <a:rPr lang="en-US" sz="6400" i="1">
                                <a:solidFill>
                                  <a:srgbClr val="000000"/>
                                </a:solidFill>
                                <a:latin typeface="Cambria Math" panose="02040503050406030204" pitchFamily="18" charset="0"/>
                              </a:rPr>
                            </m:ctrlPr>
                          </m:sSubPr>
                          <m:e>
                            <m:r>
                              <a:rPr lang="en-US" sz="6400" i="1">
                                <a:solidFill>
                                  <a:srgbClr val="000000"/>
                                </a:solidFill>
                                <a:latin typeface="Cambria Math" panose="02040503050406030204" pitchFamily="18" charset="0"/>
                              </a:rPr>
                              <m:t>𝑇</m:t>
                            </m:r>
                          </m:e>
                          <m:sub>
                            <m:r>
                              <a:rPr lang="en-US" sz="6400" b="0" i="1" smtClean="0">
                                <a:solidFill>
                                  <a:srgbClr val="000000"/>
                                </a:solidFill>
                                <a:latin typeface="Cambria Math" panose="02040503050406030204" pitchFamily="18" charset="0"/>
                              </a:rPr>
                              <m:t>3</m:t>
                            </m:r>
                          </m:sub>
                        </m:sSub>
                        <m:r>
                          <a:rPr lang="en-US" sz="6400" b="0" i="1" smtClean="0">
                            <a:solidFill>
                              <a:srgbClr val="000000"/>
                            </a:solidFill>
                            <a:latin typeface="Cambria Math" panose="02040503050406030204" pitchFamily="18" charset="0"/>
                          </a:rPr>
                          <m:t>−</m:t>
                        </m:r>
                        <m:r>
                          <a:rPr lang="en-US" sz="6400" b="0" i="1" smtClean="0">
                            <a:solidFill>
                              <a:srgbClr val="000000"/>
                            </a:solidFill>
                            <a:latin typeface="Cambria Math" panose="02040503050406030204" pitchFamily="18" charset="0"/>
                          </a:rPr>
                          <m:t>𝑊</m:t>
                        </m:r>
                        <m:r>
                          <a:rPr lang="en-US" sz="6400" b="0" i="1" smtClean="0">
                            <a:solidFill>
                              <a:srgbClr val="000000"/>
                            </a:solidFill>
                            <a:latin typeface="Cambria Math" panose="02040503050406030204" pitchFamily="18" charset="0"/>
                          </a:rPr>
                          <m:t>=0</m:t>
                        </m:r>
                      </m:e>
                    </m:nary>
                    <m:r>
                      <a:rPr lang="en-US" sz="6400" i="1" smtClean="0">
                        <a:solidFill>
                          <a:srgbClr val="000000"/>
                        </a:solidFill>
                        <a:latin typeface="Cambria Math" panose="02040503050406030204" pitchFamily="18" charset="0"/>
                        <a:ea typeface="Cambria Math" panose="02040503050406030204" pitchFamily="18" charset="0"/>
                      </a:rPr>
                      <m:t>→</m:t>
                    </m:r>
                    <m:sSub>
                      <m:sSubPr>
                        <m:ctrlPr>
                          <a:rPr lang="en-US" sz="6400" b="1" i="1" smtClean="0">
                            <a:solidFill>
                              <a:srgbClr val="FF0000"/>
                            </a:solidFill>
                            <a:latin typeface="Cambria Math" panose="02040503050406030204" pitchFamily="18" charset="0"/>
                          </a:rPr>
                        </m:ctrlPr>
                      </m:sSubPr>
                      <m:e>
                        <m:r>
                          <a:rPr lang="en-US" sz="6400" b="1" i="1">
                            <a:solidFill>
                              <a:srgbClr val="FF0000"/>
                            </a:solidFill>
                            <a:latin typeface="Cambria Math" panose="02040503050406030204" pitchFamily="18" charset="0"/>
                          </a:rPr>
                          <m:t>𝑻</m:t>
                        </m:r>
                      </m:e>
                      <m:sub>
                        <m:r>
                          <a:rPr lang="en-US" sz="6400" b="1" i="1">
                            <a:solidFill>
                              <a:srgbClr val="FF0000"/>
                            </a:solidFill>
                            <a:latin typeface="Cambria Math" panose="02040503050406030204" pitchFamily="18" charset="0"/>
                          </a:rPr>
                          <m:t>𝟑</m:t>
                        </m:r>
                      </m:sub>
                    </m:sSub>
                    <m:r>
                      <a:rPr lang="en-US" sz="6400" b="1" i="1" smtClean="0">
                        <a:solidFill>
                          <a:srgbClr val="FF0000"/>
                        </a:solidFill>
                        <a:latin typeface="Cambria Math" panose="02040503050406030204" pitchFamily="18" charset="0"/>
                      </a:rPr>
                      <m:t>=</m:t>
                    </m:r>
                    <m:r>
                      <a:rPr lang="en-US" sz="6400" b="1" i="1" smtClean="0">
                        <a:solidFill>
                          <a:srgbClr val="FF0000"/>
                        </a:solidFill>
                        <a:latin typeface="Cambria Math" panose="02040503050406030204" pitchFamily="18" charset="0"/>
                      </a:rPr>
                      <m:t>𝑾</m:t>
                    </m:r>
                    <m:r>
                      <a:rPr lang="en-US" sz="6400" b="1" i="1" smtClean="0">
                        <a:solidFill>
                          <a:srgbClr val="FF0000"/>
                        </a:solidFill>
                        <a:latin typeface="Cambria Math" panose="02040503050406030204" pitchFamily="18" charset="0"/>
                      </a:rPr>
                      <m:t>=</m:t>
                    </m:r>
                    <m:r>
                      <a:rPr lang="en-US" sz="6400" b="1" i="1" smtClean="0">
                        <a:solidFill>
                          <a:srgbClr val="FF0000"/>
                        </a:solidFill>
                        <a:latin typeface="Cambria Math" panose="02040503050406030204" pitchFamily="18" charset="0"/>
                      </a:rPr>
                      <m:t>𝟑𝟎𝟎</m:t>
                    </m:r>
                    <m:r>
                      <a:rPr lang="en-US" sz="6400" b="1" i="1" smtClean="0">
                        <a:solidFill>
                          <a:srgbClr val="FF0000"/>
                        </a:solidFill>
                        <a:latin typeface="Cambria Math" panose="02040503050406030204" pitchFamily="18" charset="0"/>
                      </a:rPr>
                      <m:t>𝑵</m:t>
                    </m:r>
                  </m:oMath>
                </a14:m>
                <a:endParaRPr lang="en-US" sz="6400" b="1" dirty="0">
                  <a:solidFill>
                    <a:srgbClr val="FF0000"/>
                  </a:solidFill>
                  <a:latin typeface="Times New Roman" panose="02020603050405020304" pitchFamily="18" charset="0"/>
                </a:endParaRPr>
              </a:p>
              <a:p>
                <a:r>
                  <a:rPr lang="en-US" sz="6400" b="0" dirty="0" smtClean="0"/>
                  <a:t>Substituting For </a:t>
                </a:r>
                <a14:m>
                  <m:oMath xmlns:m="http://schemas.openxmlformats.org/officeDocument/2006/math">
                    <m:sSub>
                      <m:sSubPr>
                        <m:ctrlPr>
                          <a:rPr lang="en-US" sz="6400" i="1">
                            <a:solidFill>
                              <a:prstClr val="black"/>
                            </a:solidFill>
                            <a:latin typeface="Cambria Math" panose="02040503050406030204" pitchFamily="18" charset="0"/>
                          </a:rPr>
                        </m:ctrlPr>
                      </m:sSubPr>
                      <m:e>
                        <m:r>
                          <a:rPr lang="en-US" sz="6400" i="1">
                            <a:solidFill>
                              <a:prstClr val="black"/>
                            </a:solidFill>
                            <a:latin typeface="Cambria Math" panose="02040503050406030204" pitchFamily="18" charset="0"/>
                          </a:rPr>
                          <m:t>𝑇</m:t>
                        </m:r>
                      </m:e>
                      <m:sub>
                        <m:r>
                          <a:rPr lang="en-US" sz="6400" i="1">
                            <a:solidFill>
                              <a:prstClr val="black"/>
                            </a:solidFill>
                            <a:latin typeface="Cambria Math" panose="02040503050406030204" pitchFamily="18" charset="0"/>
                          </a:rPr>
                          <m:t>3</m:t>
                        </m:r>
                      </m:sub>
                    </m:sSub>
                  </m:oMath>
                </a14:m>
                <a:r>
                  <a:rPr lang="en-US" sz="6400" b="0" dirty="0" smtClean="0"/>
                  <a:t>  </a:t>
                </a:r>
              </a:p>
              <a:p>
                <a:pPr marL="0" indent="0" algn="ctr">
                  <a:buNone/>
                </a:pPr>
                <a:r>
                  <a:rPr lang="en-US" sz="6400" b="0" dirty="0" smtClean="0"/>
                  <a:t> </a:t>
                </a:r>
                <a14:m>
                  <m:oMath xmlns:m="http://schemas.openxmlformats.org/officeDocument/2006/math">
                    <m:sSub>
                      <m:sSubPr>
                        <m:ctrlPr>
                          <a:rPr lang="en-US" sz="6400" b="1" i="1">
                            <a:solidFill>
                              <a:srgbClr val="FF0000"/>
                            </a:solidFill>
                            <a:latin typeface="Cambria Math" panose="02040503050406030204" pitchFamily="18" charset="0"/>
                          </a:rPr>
                        </m:ctrlPr>
                      </m:sSubPr>
                      <m:e>
                        <m:r>
                          <a:rPr lang="en-US" sz="6400" b="1" i="1">
                            <a:solidFill>
                              <a:srgbClr val="FF0000"/>
                            </a:solidFill>
                            <a:latin typeface="Cambria Math" panose="02040503050406030204" pitchFamily="18" charset="0"/>
                          </a:rPr>
                          <m:t>𝑻</m:t>
                        </m:r>
                      </m:e>
                      <m:sub>
                        <m:r>
                          <a:rPr lang="en-US" sz="6400" b="1" i="1">
                            <a:solidFill>
                              <a:srgbClr val="FF0000"/>
                            </a:solidFill>
                            <a:latin typeface="Cambria Math" panose="02040503050406030204" pitchFamily="18" charset="0"/>
                          </a:rPr>
                          <m:t>𝟏</m:t>
                        </m:r>
                      </m:sub>
                    </m:sSub>
                    <m:d>
                      <m:dPr>
                        <m:ctrlPr>
                          <a:rPr lang="en-US" sz="6400" b="1" i="1">
                            <a:solidFill>
                              <a:srgbClr val="FF0000"/>
                            </a:solidFill>
                            <a:latin typeface="Cambria Math" panose="02040503050406030204" pitchFamily="18" charset="0"/>
                          </a:rPr>
                        </m:ctrlPr>
                      </m:dPr>
                      <m:e>
                        <m:r>
                          <a:rPr lang="en-US" sz="6400" b="1" i="1">
                            <a:solidFill>
                              <a:srgbClr val="FF0000"/>
                            </a:solidFill>
                            <a:latin typeface="Cambria Math" panose="02040503050406030204" pitchFamily="18" charset="0"/>
                          </a:rPr>
                          <m:t>𝟎</m:t>
                        </m:r>
                        <m:r>
                          <a:rPr lang="en-US" sz="6400" b="1" i="1">
                            <a:solidFill>
                              <a:srgbClr val="FF0000"/>
                            </a:solidFill>
                            <a:latin typeface="Cambria Math" panose="02040503050406030204" pitchFamily="18" charset="0"/>
                          </a:rPr>
                          <m:t>.</m:t>
                        </m:r>
                        <m:r>
                          <a:rPr lang="en-US" sz="6400" b="1" i="1">
                            <a:solidFill>
                              <a:srgbClr val="FF0000"/>
                            </a:solidFill>
                            <a:latin typeface="Cambria Math" panose="02040503050406030204" pitchFamily="18" charset="0"/>
                          </a:rPr>
                          <m:t>𝟖</m:t>
                        </m:r>
                      </m:e>
                    </m:d>
                    <m:r>
                      <a:rPr lang="en-US" sz="6400" b="1" i="1">
                        <a:solidFill>
                          <a:srgbClr val="FF0000"/>
                        </a:solidFill>
                        <a:latin typeface="Cambria Math" panose="02040503050406030204" pitchFamily="18" charset="0"/>
                      </a:rPr>
                      <m:t>+</m:t>
                    </m:r>
                    <m:sSub>
                      <m:sSubPr>
                        <m:ctrlPr>
                          <a:rPr lang="en-US" sz="6400" b="1" i="1">
                            <a:solidFill>
                              <a:srgbClr val="FF0000"/>
                            </a:solidFill>
                            <a:latin typeface="Cambria Math" panose="02040503050406030204" pitchFamily="18" charset="0"/>
                          </a:rPr>
                        </m:ctrlPr>
                      </m:sSubPr>
                      <m:e>
                        <m:r>
                          <a:rPr lang="en-US" sz="6400" b="1" i="1">
                            <a:solidFill>
                              <a:srgbClr val="FF0000"/>
                            </a:solidFill>
                            <a:latin typeface="Cambria Math" panose="02040503050406030204" pitchFamily="18" charset="0"/>
                          </a:rPr>
                          <m:t>𝑻</m:t>
                        </m:r>
                      </m:e>
                      <m:sub>
                        <m:r>
                          <a:rPr lang="en-US" sz="6400" b="1" i="1">
                            <a:solidFill>
                              <a:srgbClr val="FF0000"/>
                            </a:solidFill>
                            <a:latin typeface="Cambria Math" panose="02040503050406030204" pitchFamily="18" charset="0"/>
                          </a:rPr>
                          <m:t>𝟐</m:t>
                        </m:r>
                      </m:sub>
                    </m:sSub>
                    <m:d>
                      <m:dPr>
                        <m:ctrlPr>
                          <a:rPr lang="en-US" sz="6400" b="1" i="1">
                            <a:solidFill>
                              <a:srgbClr val="FF0000"/>
                            </a:solidFill>
                            <a:latin typeface="Cambria Math" panose="02040503050406030204" pitchFamily="18" charset="0"/>
                          </a:rPr>
                        </m:ctrlPr>
                      </m:dPr>
                      <m:e>
                        <m:r>
                          <a:rPr lang="en-US" sz="6400" b="1" i="1">
                            <a:solidFill>
                              <a:srgbClr val="FF0000"/>
                            </a:solidFill>
                            <a:latin typeface="Cambria Math" panose="02040503050406030204" pitchFamily="18" charset="0"/>
                          </a:rPr>
                          <m:t>𝟎</m:t>
                        </m:r>
                        <m:r>
                          <a:rPr lang="en-US" sz="6400" b="1" i="1">
                            <a:solidFill>
                              <a:srgbClr val="FF0000"/>
                            </a:solidFill>
                            <a:latin typeface="Cambria Math" panose="02040503050406030204" pitchFamily="18" charset="0"/>
                          </a:rPr>
                          <m:t>.</m:t>
                        </m:r>
                        <m:r>
                          <a:rPr lang="en-US" sz="6400" b="1" i="1">
                            <a:solidFill>
                              <a:srgbClr val="FF0000"/>
                            </a:solidFill>
                            <a:latin typeface="Cambria Math" panose="02040503050406030204" pitchFamily="18" charset="0"/>
                          </a:rPr>
                          <m:t>𝟔</m:t>
                        </m:r>
                      </m:e>
                    </m:d>
                    <m:r>
                      <a:rPr lang="en-US" sz="6400" b="1" i="1">
                        <a:solidFill>
                          <a:srgbClr val="FF0000"/>
                        </a:solidFill>
                        <a:latin typeface="Cambria Math" panose="02040503050406030204" pitchFamily="18" charset="0"/>
                      </a:rPr>
                      <m:t>=</m:t>
                    </m:r>
                  </m:oMath>
                </a14:m>
                <a:r>
                  <a:rPr lang="en-US" sz="6400" b="1" dirty="0">
                    <a:solidFill>
                      <a:srgbClr val="FF0000"/>
                    </a:solidFill>
                  </a:rPr>
                  <a:t> </a:t>
                </a:r>
                <a14:m>
                  <m:oMath xmlns:m="http://schemas.openxmlformats.org/officeDocument/2006/math">
                    <m:r>
                      <a:rPr lang="en-US" sz="6400" b="1" i="1">
                        <a:solidFill>
                          <a:srgbClr val="FF0000"/>
                        </a:solidFill>
                        <a:latin typeface="Cambria Math" panose="02040503050406030204" pitchFamily="18" charset="0"/>
                      </a:rPr>
                      <m:t>𝟑𝟎𝟎</m:t>
                    </m:r>
                    <m:r>
                      <a:rPr lang="en-US" sz="6400" b="1" i="1">
                        <a:solidFill>
                          <a:srgbClr val="FF0000"/>
                        </a:solidFill>
                        <a:latin typeface="Cambria Math" panose="02040503050406030204" pitchFamily="18" charset="0"/>
                      </a:rPr>
                      <m:t>𝑵</m:t>
                    </m:r>
                  </m:oMath>
                </a14:m>
                <a:endParaRPr lang="en-US" sz="6400" b="0" dirty="0" smtClean="0"/>
              </a:p>
              <a:p>
                <a:pPr marL="0" indent="0">
                  <a:buNone/>
                </a:pPr>
                <a:r>
                  <a:rPr lang="en-US" sz="6400" dirty="0" smtClean="0"/>
                  <a:t>But </a:t>
                </a:r>
              </a:p>
              <a:p>
                <a:pPr marL="0" indent="0">
                  <a:buNone/>
                </a:pPr>
                <a14:m>
                  <m:oMathPara xmlns:m="http://schemas.openxmlformats.org/officeDocument/2006/math">
                    <m:oMathParaPr>
                      <m:jc m:val="centerGroup"/>
                    </m:oMathParaPr>
                    <m:oMath xmlns:m="http://schemas.openxmlformats.org/officeDocument/2006/math">
                      <m:sSub>
                        <m:sSubPr>
                          <m:ctrlPr>
                            <a:rPr lang="en-US" sz="6400" b="1" i="1">
                              <a:solidFill>
                                <a:srgbClr val="FF0000"/>
                              </a:solidFill>
                              <a:latin typeface="Cambria Math" panose="02040503050406030204" pitchFamily="18" charset="0"/>
                            </a:rPr>
                          </m:ctrlPr>
                        </m:sSubPr>
                        <m:e>
                          <m:r>
                            <a:rPr lang="en-US" sz="6400" b="1" i="1">
                              <a:solidFill>
                                <a:srgbClr val="FF0000"/>
                              </a:solidFill>
                              <a:latin typeface="Cambria Math" panose="02040503050406030204" pitchFamily="18" charset="0"/>
                            </a:rPr>
                            <m:t>𝑻</m:t>
                          </m:r>
                        </m:e>
                        <m:sub>
                          <m:r>
                            <a:rPr lang="en-US" sz="6400" b="1" i="1">
                              <a:solidFill>
                                <a:srgbClr val="FF0000"/>
                              </a:solidFill>
                              <a:latin typeface="Cambria Math" panose="02040503050406030204" pitchFamily="18" charset="0"/>
                            </a:rPr>
                            <m:t>𝟐</m:t>
                          </m:r>
                        </m:sub>
                      </m:sSub>
                      <m:d>
                        <m:dPr>
                          <m:ctrlPr>
                            <a:rPr lang="en-US" sz="6400" b="1" i="1">
                              <a:solidFill>
                                <a:srgbClr val="FF0000"/>
                              </a:solidFill>
                              <a:latin typeface="Cambria Math" panose="02040503050406030204" pitchFamily="18" charset="0"/>
                            </a:rPr>
                          </m:ctrlPr>
                        </m:dPr>
                        <m:e>
                          <m:r>
                            <a:rPr lang="en-US" sz="6400" b="1" i="1">
                              <a:solidFill>
                                <a:srgbClr val="FF0000"/>
                              </a:solidFill>
                              <a:latin typeface="Cambria Math" panose="02040503050406030204" pitchFamily="18" charset="0"/>
                            </a:rPr>
                            <m:t>𝟎</m:t>
                          </m:r>
                          <m:r>
                            <a:rPr lang="en-US" sz="6400" b="1" i="1">
                              <a:solidFill>
                                <a:srgbClr val="FF0000"/>
                              </a:solidFill>
                              <a:latin typeface="Cambria Math" panose="02040503050406030204" pitchFamily="18" charset="0"/>
                            </a:rPr>
                            <m:t>.</m:t>
                          </m:r>
                          <m:r>
                            <a:rPr lang="en-US" sz="6400" b="1" i="1">
                              <a:solidFill>
                                <a:srgbClr val="FF0000"/>
                              </a:solidFill>
                              <a:latin typeface="Cambria Math" panose="02040503050406030204" pitchFamily="18" charset="0"/>
                            </a:rPr>
                            <m:t>𝟖</m:t>
                          </m:r>
                        </m:e>
                      </m:d>
                      <m:r>
                        <a:rPr lang="en-US" sz="6400" b="1" i="1">
                          <a:solidFill>
                            <a:srgbClr val="FF0000"/>
                          </a:solidFill>
                          <a:latin typeface="Cambria Math" panose="02040503050406030204" pitchFamily="18" charset="0"/>
                        </a:rPr>
                        <m:t>=</m:t>
                      </m:r>
                      <m:sSub>
                        <m:sSubPr>
                          <m:ctrlPr>
                            <a:rPr lang="en-US" sz="6400" b="1" i="1">
                              <a:solidFill>
                                <a:srgbClr val="FF0000"/>
                              </a:solidFill>
                              <a:latin typeface="Cambria Math" panose="02040503050406030204" pitchFamily="18" charset="0"/>
                            </a:rPr>
                          </m:ctrlPr>
                        </m:sSubPr>
                        <m:e>
                          <m:r>
                            <a:rPr lang="en-US" sz="6400" b="1" i="1">
                              <a:solidFill>
                                <a:srgbClr val="FF0000"/>
                              </a:solidFill>
                              <a:latin typeface="Cambria Math" panose="02040503050406030204" pitchFamily="18" charset="0"/>
                            </a:rPr>
                            <m:t>𝑻</m:t>
                          </m:r>
                        </m:e>
                        <m:sub>
                          <m:r>
                            <a:rPr lang="en-US" sz="6400" b="1" i="1">
                              <a:solidFill>
                                <a:srgbClr val="FF0000"/>
                              </a:solidFill>
                              <a:latin typeface="Cambria Math" panose="02040503050406030204" pitchFamily="18" charset="0"/>
                            </a:rPr>
                            <m:t>𝟏</m:t>
                          </m:r>
                        </m:sub>
                      </m:sSub>
                      <m:d>
                        <m:dPr>
                          <m:ctrlPr>
                            <a:rPr lang="en-US" sz="6400" b="1" i="1">
                              <a:solidFill>
                                <a:srgbClr val="FF0000"/>
                              </a:solidFill>
                              <a:latin typeface="Cambria Math" panose="02040503050406030204" pitchFamily="18" charset="0"/>
                            </a:rPr>
                          </m:ctrlPr>
                        </m:dPr>
                        <m:e>
                          <m:r>
                            <a:rPr lang="en-US" sz="6400" b="1" i="1">
                              <a:solidFill>
                                <a:srgbClr val="FF0000"/>
                              </a:solidFill>
                              <a:latin typeface="Cambria Math" panose="02040503050406030204" pitchFamily="18" charset="0"/>
                            </a:rPr>
                            <m:t>𝟎</m:t>
                          </m:r>
                          <m:r>
                            <a:rPr lang="en-US" sz="6400" b="1" i="1">
                              <a:solidFill>
                                <a:srgbClr val="FF0000"/>
                              </a:solidFill>
                              <a:latin typeface="Cambria Math" panose="02040503050406030204" pitchFamily="18" charset="0"/>
                            </a:rPr>
                            <m:t>.</m:t>
                          </m:r>
                          <m:r>
                            <a:rPr lang="en-US" sz="6400" b="1" i="1">
                              <a:solidFill>
                                <a:srgbClr val="FF0000"/>
                              </a:solidFill>
                              <a:latin typeface="Cambria Math" panose="02040503050406030204" pitchFamily="18" charset="0"/>
                            </a:rPr>
                            <m:t>𝟔</m:t>
                          </m:r>
                        </m:e>
                      </m:d>
                      <m:r>
                        <a:rPr lang="en-US" sz="6400" b="1" i="1" smtClean="0">
                          <a:solidFill>
                            <a:srgbClr val="FF0000"/>
                          </a:solidFill>
                          <a:latin typeface="Cambria Math" panose="02040503050406030204" pitchFamily="18" charset="0"/>
                          <a:ea typeface="Cambria Math" panose="02040503050406030204" pitchFamily="18" charset="0"/>
                        </a:rPr>
                        <m:t>→</m:t>
                      </m:r>
                      <m:sSub>
                        <m:sSubPr>
                          <m:ctrlPr>
                            <a:rPr lang="en-US" sz="6400" b="1" i="1" smtClean="0">
                              <a:solidFill>
                                <a:srgbClr val="FF0000"/>
                              </a:solidFill>
                              <a:latin typeface="Cambria Math" panose="02040503050406030204" pitchFamily="18" charset="0"/>
                              <a:ea typeface="Cambria Math" panose="02040503050406030204" pitchFamily="18" charset="0"/>
                            </a:rPr>
                          </m:ctrlPr>
                        </m:sSubPr>
                        <m:e>
                          <m:r>
                            <a:rPr lang="en-US" sz="6400" b="1" i="1" smtClean="0">
                              <a:solidFill>
                                <a:srgbClr val="FF0000"/>
                              </a:solidFill>
                              <a:latin typeface="Cambria Math" panose="02040503050406030204" pitchFamily="18" charset="0"/>
                              <a:ea typeface="Cambria Math" panose="02040503050406030204" pitchFamily="18" charset="0"/>
                            </a:rPr>
                            <m:t>𝑻</m:t>
                          </m:r>
                        </m:e>
                        <m:sub>
                          <m:r>
                            <a:rPr lang="en-US" sz="6400" b="1" i="1" smtClean="0">
                              <a:solidFill>
                                <a:srgbClr val="FF0000"/>
                              </a:solidFill>
                              <a:latin typeface="Cambria Math" panose="02040503050406030204" pitchFamily="18" charset="0"/>
                              <a:ea typeface="Cambria Math" panose="02040503050406030204" pitchFamily="18" charset="0"/>
                            </a:rPr>
                            <m:t>𝟐</m:t>
                          </m:r>
                        </m:sub>
                      </m:sSub>
                      <m:r>
                        <a:rPr lang="en-US" sz="6400" b="1" i="1" smtClean="0">
                          <a:solidFill>
                            <a:srgbClr val="FF0000"/>
                          </a:solidFill>
                          <a:latin typeface="Cambria Math" panose="02040503050406030204" pitchFamily="18" charset="0"/>
                          <a:ea typeface="Cambria Math" panose="02040503050406030204" pitchFamily="18" charset="0"/>
                        </a:rPr>
                        <m:t>=</m:t>
                      </m:r>
                      <m:f>
                        <m:fPr>
                          <m:ctrlPr>
                            <a:rPr lang="en-US" sz="6400" b="1" i="1" smtClean="0">
                              <a:solidFill>
                                <a:srgbClr val="FF0000"/>
                              </a:solidFill>
                              <a:latin typeface="Cambria Math" panose="02040503050406030204" pitchFamily="18" charset="0"/>
                              <a:ea typeface="Cambria Math" panose="02040503050406030204" pitchFamily="18" charset="0"/>
                            </a:rPr>
                          </m:ctrlPr>
                        </m:fPr>
                        <m:num>
                          <m:sSub>
                            <m:sSubPr>
                              <m:ctrlPr>
                                <a:rPr lang="en-US" sz="6400" b="1" i="1">
                                  <a:solidFill>
                                    <a:srgbClr val="FF0000"/>
                                  </a:solidFill>
                                  <a:latin typeface="Cambria Math" panose="02040503050406030204" pitchFamily="18" charset="0"/>
                                </a:rPr>
                              </m:ctrlPr>
                            </m:sSubPr>
                            <m:e>
                              <m:r>
                                <a:rPr lang="en-US" sz="6400" b="1" i="1">
                                  <a:solidFill>
                                    <a:srgbClr val="FF0000"/>
                                  </a:solidFill>
                                  <a:latin typeface="Cambria Math" panose="02040503050406030204" pitchFamily="18" charset="0"/>
                                </a:rPr>
                                <m:t>𝑻</m:t>
                              </m:r>
                            </m:e>
                            <m:sub>
                              <m:r>
                                <a:rPr lang="en-US" sz="6400" b="1" i="1">
                                  <a:solidFill>
                                    <a:srgbClr val="FF0000"/>
                                  </a:solidFill>
                                  <a:latin typeface="Cambria Math" panose="02040503050406030204" pitchFamily="18" charset="0"/>
                                </a:rPr>
                                <m:t>𝟏</m:t>
                              </m:r>
                            </m:sub>
                          </m:sSub>
                          <m:d>
                            <m:dPr>
                              <m:ctrlPr>
                                <a:rPr lang="en-US" sz="6400" b="1" i="1">
                                  <a:solidFill>
                                    <a:srgbClr val="FF0000"/>
                                  </a:solidFill>
                                  <a:latin typeface="Cambria Math" panose="02040503050406030204" pitchFamily="18" charset="0"/>
                                </a:rPr>
                              </m:ctrlPr>
                            </m:dPr>
                            <m:e>
                              <m:r>
                                <a:rPr lang="en-US" sz="6400" b="1" i="1">
                                  <a:solidFill>
                                    <a:srgbClr val="FF0000"/>
                                  </a:solidFill>
                                  <a:latin typeface="Cambria Math" panose="02040503050406030204" pitchFamily="18" charset="0"/>
                                </a:rPr>
                                <m:t>𝟎</m:t>
                              </m:r>
                              <m:r>
                                <a:rPr lang="en-US" sz="6400" b="1" i="1">
                                  <a:solidFill>
                                    <a:srgbClr val="FF0000"/>
                                  </a:solidFill>
                                  <a:latin typeface="Cambria Math" panose="02040503050406030204" pitchFamily="18" charset="0"/>
                                </a:rPr>
                                <m:t>.</m:t>
                              </m:r>
                              <m:r>
                                <a:rPr lang="en-US" sz="6400" b="1" i="1">
                                  <a:solidFill>
                                    <a:srgbClr val="FF0000"/>
                                  </a:solidFill>
                                  <a:latin typeface="Cambria Math" panose="02040503050406030204" pitchFamily="18" charset="0"/>
                                </a:rPr>
                                <m:t>𝟔</m:t>
                              </m:r>
                            </m:e>
                          </m:d>
                        </m:num>
                        <m:den>
                          <m:r>
                            <a:rPr lang="en-US" sz="6400" b="1" i="1" smtClean="0">
                              <a:solidFill>
                                <a:srgbClr val="FF0000"/>
                              </a:solidFill>
                              <a:latin typeface="Cambria Math" panose="02040503050406030204" pitchFamily="18" charset="0"/>
                              <a:ea typeface="Cambria Math" panose="02040503050406030204" pitchFamily="18" charset="0"/>
                            </a:rPr>
                            <m:t>𝟎</m:t>
                          </m:r>
                          <m:r>
                            <a:rPr lang="en-US" sz="6400" b="1" i="1" smtClean="0">
                              <a:solidFill>
                                <a:srgbClr val="FF0000"/>
                              </a:solidFill>
                              <a:latin typeface="Cambria Math" panose="02040503050406030204" pitchFamily="18" charset="0"/>
                              <a:ea typeface="Cambria Math" panose="02040503050406030204" pitchFamily="18" charset="0"/>
                            </a:rPr>
                            <m:t>.</m:t>
                          </m:r>
                          <m:r>
                            <a:rPr lang="en-US" sz="6400" b="1" i="1" smtClean="0">
                              <a:solidFill>
                                <a:srgbClr val="FF0000"/>
                              </a:solidFill>
                              <a:latin typeface="Cambria Math" panose="02040503050406030204" pitchFamily="18" charset="0"/>
                              <a:ea typeface="Cambria Math" panose="02040503050406030204" pitchFamily="18" charset="0"/>
                            </a:rPr>
                            <m:t>𝟖</m:t>
                          </m:r>
                        </m:den>
                      </m:f>
                      <m:r>
                        <a:rPr lang="en-US" sz="6400" b="1" i="1" smtClean="0">
                          <a:solidFill>
                            <a:srgbClr val="FF0000"/>
                          </a:solidFill>
                          <a:latin typeface="Cambria Math" panose="02040503050406030204" pitchFamily="18" charset="0"/>
                          <a:ea typeface="Cambria Math" panose="02040503050406030204" pitchFamily="18" charset="0"/>
                        </a:rPr>
                        <m:t>=</m:t>
                      </m:r>
                      <m:r>
                        <a:rPr lang="en-US" sz="6400" b="1" i="1" smtClean="0">
                          <a:solidFill>
                            <a:srgbClr val="FF0000"/>
                          </a:solidFill>
                          <a:latin typeface="Cambria Math" panose="02040503050406030204" pitchFamily="18" charset="0"/>
                          <a:ea typeface="Cambria Math" panose="02040503050406030204" pitchFamily="18" charset="0"/>
                        </a:rPr>
                        <m:t>𝟎</m:t>
                      </m:r>
                      <m:r>
                        <a:rPr lang="en-US" sz="6400" b="1" i="1" smtClean="0">
                          <a:solidFill>
                            <a:srgbClr val="FF0000"/>
                          </a:solidFill>
                          <a:latin typeface="Cambria Math" panose="02040503050406030204" pitchFamily="18" charset="0"/>
                          <a:ea typeface="Cambria Math" panose="02040503050406030204" pitchFamily="18" charset="0"/>
                        </a:rPr>
                        <m:t>.</m:t>
                      </m:r>
                      <m:r>
                        <a:rPr lang="en-US" sz="6400" b="1" i="1" smtClean="0">
                          <a:solidFill>
                            <a:srgbClr val="FF0000"/>
                          </a:solidFill>
                          <a:latin typeface="Cambria Math" panose="02040503050406030204" pitchFamily="18" charset="0"/>
                          <a:ea typeface="Cambria Math" panose="02040503050406030204" pitchFamily="18" charset="0"/>
                        </a:rPr>
                        <m:t>𝟕𝟓</m:t>
                      </m:r>
                      <m:sSub>
                        <m:sSubPr>
                          <m:ctrlPr>
                            <a:rPr lang="en-US" sz="6400" b="1" i="1" smtClean="0">
                              <a:solidFill>
                                <a:srgbClr val="FF0000"/>
                              </a:solidFill>
                              <a:latin typeface="Cambria Math" panose="02040503050406030204" pitchFamily="18" charset="0"/>
                              <a:ea typeface="Cambria Math" panose="02040503050406030204" pitchFamily="18" charset="0"/>
                            </a:rPr>
                          </m:ctrlPr>
                        </m:sSubPr>
                        <m:e>
                          <m:r>
                            <a:rPr lang="en-US" sz="6400" b="1" i="1" smtClean="0">
                              <a:solidFill>
                                <a:srgbClr val="FF0000"/>
                              </a:solidFill>
                              <a:latin typeface="Cambria Math" panose="02040503050406030204" pitchFamily="18" charset="0"/>
                              <a:ea typeface="Cambria Math" panose="02040503050406030204" pitchFamily="18" charset="0"/>
                            </a:rPr>
                            <m:t>𝑻</m:t>
                          </m:r>
                        </m:e>
                        <m:sub>
                          <m:r>
                            <a:rPr lang="en-US" sz="6400" b="1" i="1" smtClean="0">
                              <a:solidFill>
                                <a:srgbClr val="FF0000"/>
                              </a:solidFill>
                              <a:latin typeface="Cambria Math" panose="02040503050406030204" pitchFamily="18" charset="0"/>
                              <a:ea typeface="Cambria Math" panose="02040503050406030204" pitchFamily="18" charset="0"/>
                            </a:rPr>
                            <m:t>𝟏</m:t>
                          </m:r>
                        </m:sub>
                      </m:sSub>
                    </m:oMath>
                  </m:oMathPara>
                </a14:m>
                <a:endParaRPr lang="en-US" sz="6400" b="0" dirty="0" smtClean="0"/>
              </a:p>
              <a:p>
                <a:pPr marL="0" indent="0">
                  <a:buNone/>
                </a:pPr>
                <a:r>
                  <a:rPr lang="en-US" sz="6400" dirty="0" smtClean="0"/>
                  <a:t>Then </a:t>
                </a:r>
              </a:p>
              <a:p>
                <a:pPr marL="0" indent="0" algn="ctr">
                  <a:buNone/>
                </a:pPr>
                <a:r>
                  <a:rPr lang="en-US" sz="6400" b="0" dirty="0" smtClean="0"/>
                  <a:t> </a:t>
                </a:r>
                <a14:m>
                  <m:oMath xmlns:m="http://schemas.openxmlformats.org/officeDocument/2006/math">
                    <m:sSub>
                      <m:sSubPr>
                        <m:ctrlPr>
                          <a:rPr lang="en-US" sz="6400" b="1" i="1">
                            <a:solidFill>
                              <a:srgbClr val="FF0000"/>
                            </a:solidFill>
                            <a:latin typeface="Cambria Math" panose="02040503050406030204" pitchFamily="18" charset="0"/>
                          </a:rPr>
                        </m:ctrlPr>
                      </m:sSubPr>
                      <m:e>
                        <m:r>
                          <a:rPr lang="en-US" sz="6400" b="1" i="1">
                            <a:solidFill>
                              <a:srgbClr val="FF0000"/>
                            </a:solidFill>
                            <a:latin typeface="Cambria Math" panose="02040503050406030204" pitchFamily="18" charset="0"/>
                          </a:rPr>
                          <m:t>𝑻</m:t>
                        </m:r>
                      </m:e>
                      <m:sub>
                        <m:r>
                          <a:rPr lang="en-US" sz="6400" b="1" i="1">
                            <a:solidFill>
                              <a:srgbClr val="FF0000"/>
                            </a:solidFill>
                            <a:latin typeface="Cambria Math" panose="02040503050406030204" pitchFamily="18" charset="0"/>
                          </a:rPr>
                          <m:t>𝟏</m:t>
                        </m:r>
                      </m:sub>
                    </m:sSub>
                    <m:d>
                      <m:dPr>
                        <m:ctrlPr>
                          <a:rPr lang="en-US" sz="6400" b="1" i="1">
                            <a:solidFill>
                              <a:srgbClr val="FF0000"/>
                            </a:solidFill>
                            <a:latin typeface="Cambria Math" panose="02040503050406030204" pitchFamily="18" charset="0"/>
                          </a:rPr>
                        </m:ctrlPr>
                      </m:dPr>
                      <m:e>
                        <m:r>
                          <a:rPr lang="en-US" sz="6400" b="1" i="1">
                            <a:solidFill>
                              <a:srgbClr val="FF0000"/>
                            </a:solidFill>
                            <a:latin typeface="Cambria Math" panose="02040503050406030204" pitchFamily="18" charset="0"/>
                          </a:rPr>
                          <m:t>𝟎</m:t>
                        </m:r>
                        <m:r>
                          <a:rPr lang="en-US" sz="6400" b="1" i="1">
                            <a:solidFill>
                              <a:srgbClr val="FF0000"/>
                            </a:solidFill>
                            <a:latin typeface="Cambria Math" panose="02040503050406030204" pitchFamily="18" charset="0"/>
                          </a:rPr>
                          <m:t>.</m:t>
                        </m:r>
                        <m:r>
                          <a:rPr lang="en-US" sz="6400" b="1" i="1">
                            <a:solidFill>
                              <a:srgbClr val="FF0000"/>
                            </a:solidFill>
                            <a:latin typeface="Cambria Math" panose="02040503050406030204" pitchFamily="18" charset="0"/>
                          </a:rPr>
                          <m:t>𝟖</m:t>
                        </m:r>
                      </m:e>
                    </m:d>
                    <m:r>
                      <a:rPr lang="en-US" sz="6400" b="1" i="1">
                        <a:solidFill>
                          <a:srgbClr val="FF0000"/>
                        </a:solidFill>
                        <a:latin typeface="Cambria Math" panose="02040503050406030204" pitchFamily="18" charset="0"/>
                      </a:rPr>
                      <m:t>+</m:t>
                    </m:r>
                    <m:sSub>
                      <m:sSubPr>
                        <m:ctrlPr>
                          <a:rPr lang="en-US" sz="6400" b="1" i="1" smtClean="0">
                            <a:solidFill>
                              <a:srgbClr val="FF0000"/>
                            </a:solidFill>
                            <a:latin typeface="Cambria Math" panose="02040503050406030204" pitchFamily="18" charset="0"/>
                          </a:rPr>
                        </m:ctrlPr>
                      </m:sSubPr>
                      <m:e>
                        <m:r>
                          <a:rPr lang="en-US" sz="6400" b="1" i="1" smtClean="0">
                            <a:solidFill>
                              <a:srgbClr val="FF0000"/>
                            </a:solidFill>
                            <a:latin typeface="Cambria Math" panose="02040503050406030204" pitchFamily="18" charset="0"/>
                          </a:rPr>
                          <m:t>𝑻</m:t>
                        </m:r>
                      </m:e>
                      <m:sub>
                        <m:r>
                          <a:rPr lang="en-US" sz="6400" b="1" i="1" smtClean="0">
                            <a:solidFill>
                              <a:srgbClr val="FF0000"/>
                            </a:solidFill>
                            <a:latin typeface="Cambria Math" panose="02040503050406030204" pitchFamily="18" charset="0"/>
                          </a:rPr>
                          <m:t>𝟏</m:t>
                        </m:r>
                      </m:sub>
                    </m:sSub>
                    <m:r>
                      <a:rPr lang="en-US" sz="6400" b="1" i="1" smtClean="0">
                        <a:solidFill>
                          <a:srgbClr val="FF0000"/>
                        </a:solidFill>
                        <a:latin typeface="Cambria Math" panose="02040503050406030204" pitchFamily="18" charset="0"/>
                      </a:rPr>
                      <m:t>(</m:t>
                    </m:r>
                    <m:r>
                      <a:rPr lang="en-US" sz="6400" b="1" i="1" smtClean="0">
                        <a:solidFill>
                          <a:srgbClr val="FF0000"/>
                        </a:solidFill>
                        <a:latin typeface="Cambria Math" panose="02040503050406030204" pitchFamily="18" charset="0"/>
                      </a:rPr>
                      <m:t>𝟎</m:t>
                    </m:r>
                    <m:r>
                      <a:rPr lang="en-US" sz="6400" b="1" i="1" smtClean="0">
                        <a:solidFill>
                          <a:srgbClr val="FF0000"/>
                        </a:solidFill>
                        <a:latin typeface="Cambria Math" panose="02040503050406030204" pitchFamily="18" charset="0"/>
                      </a:rPr>
                      <m:t>.</m:t>
                    </m:r>
                    <m:r>
                      <a:rPr lang="en-US" sz="6400" b="1" i="1" smtClean="0">
                        <a:solidFill>
                          <a:srgbClr val="FF0000"/>
                        </a:solidFill>
                        <a:latin typeface="Cambria Math" panose="02040503050406030204" pitchFamily="18" charset="0"/>
                      </a:rPr>
                      <m:t>𝟕𝟓</m:t>
                    </m:r>
                    <m:r>
                      <a:rPr lang="en-US" sz="6400" b="1" i="1" smtClean="0">
                        <a:solidFill>
                          <a:srgbClr val="FF0000"/>
                        </a:solidFill>
                        <a:latin typeface="Cambria Math" panose="02040503050406030204" pitchFamily="18" charset="0"/>
                        <a:ea typeface="Cambria Math" panose="02040503050406030204" pitchFamily="18" charset="0"/>
                      </a:rPr>
                      <m:t>×</m:t>
                    </m:r>
                    <m:d>
                      <m:dPr>
                        <m:ctrlPr>
                          <a:rPr lang="en-US" sz="6400" b="1" i="1">
                            <a:solidFill>
                              <a:srgbClr val="FF0000"/>
                            </a:solidFill>
                            <a:latin typeface="Cambria Math" panose="02040503050406030204" pitchFamily="18" charset="0"/>
                          </a:rPr>
                        </m:ctrlPr>
                      </m:dPr>
                      <m:e>
                        <m:r>
                          <a:rPr lang="en-US" sz="6400" b="1" i="1">
                            <a:solidFill>
                              <a:srgbClr val="FF0000"/>
                            </a:solidFill>
                            <a:latin typeface="Cambria Math" panose="02040503050406030204" pitchFamily="18" charset="0"/>
                          </a:rPr>
                          <m:t>𝟎</m:t>
                        </m:r>
                        <m:r>
                          <a:rPr lang="en-US" sz="6400" b="1" i="1">
                            <a:solidFill>
                              <a:srgbClr val="FF0000"/>
                            </a:solidFill>
                            <a:latin typeface="Cambria Math" panose="02040503050406030204" pitchFamily="18" charset="0"/>
                          </a:rPr>
                          <m:t>.</m:t>
                        </m:r>
                        <m:r>
                          <a:rPr lang="en-US" sz="6400" b="1" i="1">
                            <a:solidFill>
                              <a:srgbClr val="FF0000"/>
                            </a:solidFill>
                            <a:latin typeface="Cambria Math" panose="02040503050406030204" pitchFamily="18" charset="0"/>
                          </a:rPr>
                          <m:t>𝟔</m:t>
                        </m:r>
                      </m:e>
                    </m:d>
                    <m:r>
                      <a:rPr lang="en-US" sz="6400" b="1" i="1">
                        <a:solidFill>
                          <a:srgbClr val="FF0000"/>
                        </a:solidFill>
                        <a:latin typeface="Cambria Math" panose="02040503050406030204" pitchFamily="18" charset="0"/>
                      </a:rPr>
                      <m:t>=</m:t>
                    </m:r>
                  </m:oMath>
                </a14:m>
                <a:r>
                  <a:rPr lang="en-US" sz="6400" b="1" dirty="0">
                    <a:solidFill>
                      <a:srgbClr val="FF0000"/>
                    </a:solidFill>
                  </a:rPr>
                  <a:t> </a:t>
                </a:r>
                <a14:m>
                  <m:oMath xmlns:m="http://schemas.openxmlformats.org/officeDocument/2006/math">
                    <m:r>
                      <a:rPr lang="en-US" sz="6400" b="1" i="1">
                        <a:solidFill>
                          <a:srgbClr val="FF0000"/>
                        </a:solidFill>
                        <a:latin typeface="Cambria Math" panose="02040503050406030204" pitchFamily="18" charset="0"/>
                      </a:rPr>
                      <m:t>𝟑𝟎𝟎</m:t>
                    </m:r>
                    <m:r>
                      <a:rPr lang="en-US" sz="6400" b="1" i="1">
                        <a:solidFill>
                          <a:srgbClr val="FF0000"/>
                        </a:solidFill>
                        <a:latin typeface="Cambria Math" panose="02040503050406030204" pitchFamily="18" charset="0"/>
                      </a:rPr>
                      <m:t>𝑵</m:t>
                    </m:r>
                  </m:oMath>
                </a14:m>
                <a:endParaRPr lang="en-US" sz="6400" b="0" dirty="0" smtClean="0"/>
              </a:p>
              <a:p>
                <a:pPr marL="0" indent="0" algn="ctr">
                  <a:buNone/>
                </a:pPr>
                <a14:m>
                  <m:oMath xmlns:m="http://schemas.openxmlformats.org/officeDocument/2006/math">
                    <m:sSub>
                      <m:sSubPr>
                        <m:ctrlPr>
                          <a:rPr lang="en-US" sz="6400" b="1" i="1" smtClean="0">
                            <a:solidFill>
                              <a:srgbClr val="FF0000"/>
                            </a:solidFill>
                            <a:latin typeface="Cambria Math" panose="02040503050406030204" pitchFamily="18" charset="0"/>
                          </a:rPr>
                        </m:ctrlPr>
                      </m:sSubPr>
                      <m:e>
                        <m:r>
                          <a:rPr lang="en-US" sz="6400" b="1" i="1">
                            <a:solidFill>
                              <a:srgbClr val="FF0000"/>
                            </a:solidFill>
                            <a:latin typeface="Cambria Math" panose="02040503050406030204" pitchFamily="18" charset="0"/>
                          </a:rPr>
                          <m:t>𝑻</m:t>
                        </m:r>
                      </m:e>
                      <m:sub>
                        <m:r>
                          <a:rPr lang="en-US" sz="6400" b="1" i="1">
                            <a:solidFill>
                              <a:srgbClr val="FF0000"/>
                            </a:solidFill>
                            <a:latin typeface="Cambria Math" panose="02040503050406030204" pitchFamily="18" charset="0"/>
                          </a:rPr>
                          <m:t>𝟏</m:t>
                        </m:r>
                      </m:sub>
                    </m:sSub>
                    <m:r>
                      <a:rPr lang="en-US" sz="6400" b="1" i="1" smtClean="0">
                        <a:solidFill>
                          <a:srgbClr val="FF0000"/>
                        </a:solidFill>
                        <a:latin typeface="Cambria Math" panose="02040503050406030204" pitchFamily="18" charset="0"/>
                      </a:rPr>
                      <m:t>(</m:t>
                    </m:r>
                    <m:r>
                      <a:rPr lang="en-US" sz="6400" b="1" i="1" smtClean="0">
                        <a:solidFill>
                          <a:srgbClr val="FF0000"/>
                        </a:solidFill>
                        <a:latin typeface="Cambria Math" panose="02040503050406030204" pitchFamily="18" charset="0"/>
                      </a:rPr>
                      <m:t>𝟎</m:t>
                    </m:r>
                    <m:r>
                      <a:rPr lang="en-US" sz="6400" b="1" i="1" smtClean="0">
                        <a:solidFill>
                          <a:srgbClr val="FF0000"/>
                        </a:solidFill>
                        <a:latin typeface="Cambria Math" panose="02040503050406030204" pitchFamily="18" charset="0"/>
                      </a:rPr>
                      <m:t>.</m:t>
                    </m:r>
                    <m:r>
                      <a:rPr lang="en-US" sz="6400" b="1" i="1" smtClean="0">
                        <a:solidFill>
                          <a:srgbClr val="FF0000"/>
                        </a:solidFill>
                        <a:latin typeface="Cambria Math" panose="02040503050406030204" pitchFamily="18" charset="0"/>
                      </a:rPr>
                      <m:t>𝟖</m:t>
                    </m:r>
                    <m:r>
                      <a:rPr lang="en-US" sz="6400" b="1" i="1">
                        <a:solidFill>
                          <a:srgbClr val="FF0000"/>
                        </a:solidFill>
                        <a:latin typeface="Cambria Math" panose="02040503050406030204" pitchFamily="18" charset="0"/>
                      </a:rPr>
                      <m:t>+</m:t>
                    </m:r>
                    <m:r>
                      <a:rPr lang="en-US" sz="6400" b="1" i="1" smtClean="0">
                        <a:solidFill>
                          <a:srgbClr val="FF0000"/>
                        </a:solidFill>
                        <a:latin typeface="Cambria Math" panose="02040503050406030204" pitchFamily="18" charset="0"/>
                      </a:rPr>
                      <m:t>𝟎</m:t>
                    </m:r>
                    <m:r>
                      <a:rPr lang="en-US" sz="6400" b="1" i="1" smtClean="0">
                        <a:solidFill>
                          <a:srgbClr val="FF0000"/>
                        </a:solidFill>
                        <a:latin typeface="Cambria Math" panose="02040503050406030204" pitchFamily="18" charset="0"/>
                      </a:rPr>
                      <m:t>.</m:t>
                    </m:r>
                    <m:r>
                      <a:rPr lang="en-US" sz="6400" b="1" i="1" smtClean="0">
                        <a:solidFill>
                          <a:srgbClr val="FF0000"/>
                        </a:solidFill>
                        <a:latin typeface="Cambria Math" panose="02040503050406030204" pitchFamily="18" charset="0"/>
                      </a:rPr>
                      <m:t>𝟒𝟓</m:t>
                    </m:r>
                    <m:r>
                      <a:rPr lang="en-US" sz="6400" b="1" i="1" smtClean="0">
                        <a:solidFill>
                          <a:srgbClr val="FF0000"/>
                        </a:solidFill>
                        <a:latin typeface="Cambria Math" panose="02040503050406030204" pitchFamily="18" charset="0"/>
                      </a:rPr>
                      <m:t>)=</m:t>
                    </m:r>
                  </m:oMath>
                </a14:m>
                <a:r>
                  <a:rPr lang="en-US" sz="6400" b="1" dirty="0">
                    <a:solidFill>
                      <a:srgbClr val="FF0000"/>
                    </a:solidFill>
                  </a:rPr>
                  <a:t> </a:t>
                </a:r>
                <a14:m>
                  <m:oMath xmlns:m="http://schemas.openxmlformats.org/officeDocument/2006/math">
                    <m:r>
                      <a:rPr lang="en-US" sz="6400" b="1" i="1">
                        <a:solidFill>
                          <a:srgbClr val="FF0000"/>
                        </a:solidFill>
                        <a:latin typeface="Cambria Math" panose="02040503050406030204" pitchFamily="18" charset="0"/>
                      </a:rPr>
                      <m:t>𝟑𝟎𝟎</m:t>
                    </m:r>
                    <m:r>
                      <a:rPr lang="en-US" sz="6400" b="1" i="1">
                        <a:solidFill>
                          <a:srgbClr val="FF0000"/>
                        </a:solidFill>
                        <a:latin typeface="Cambria Math" panose="02040503050406030204" pitchFamily="18" charset="0"/>
                      </a:rPr>
                      <m:t>𝑵</m:t>
                    </m:r>
                  </m:oMath>
                </a14:m>
                <a:endParaRPr lang="en-US" sz="6400" b="0" dirty="0" smtClean="0"/>
              </a:p>
              <a:p>
                <a:pPr marL="0" indent="0" algn="ctr">
                  <a:buNone/>
                </a:pPr>
                <a14:m>
                  <m:oMathPara xmlns:m="http://schemas.openxmlformats.org/officeDocument/2006/math">
                    <m:oMathParaPr>
                      <m:jc m:val="centerGroup"/>
                    </m:oMathParaPr>
                    <m:oMath xmlns:m="http://schemas.openxmlformats.org/officeDocument/2006/math">
                      <m:sSub>
                        <m:sSubPr>
                          <m:ctrlPr>
                            <a:rPr lang="en-US" sz="6400" b="0" i="1" smtClean="0">
                              <a:latin typeface="Cambria Math" panose="02040503050406030204" pitchFamily="18" charset="0"/>
                            </a:rPr>
                          </m:ctrlPr>
                        </m:sSubPr>
                        <m:e>
                          <m:r>
                            <a:rPr lang="en-US" sz="6400" b="0" i="1" smtClean="0">
                              <a:latin typeface="Cambria Math" panose="02040503050406030204" pitchFamily="18" charset="0"/>
                            </a:rPr>
                            <m:t>𝑇</m:t>
                          </m:r>
                        </m:e>
                        <m:sub>
                          <m:r>
                            <a:rPr lang="en-US" sz="6400" b="0" i="1" smtClean="0">
                              <a:latin typeface="Cambria Math" panose="02040503050406030204" pitchFamily="18" charset="0"/>
                            </a:rPr>
                            <m:t>1</m:t>
                          </m:r>
                        </m:sub>
                      </m:sSub>
                      <m:r>
                        <a:rPr lang="en-US" sz="6400" b="0" i="1" smtClean="0">
                          <a:latin typeface="Cambria Math" panose="02040503050406030204" pitchFamily="18" charset="0"/>
                        </a:rPr>
                        <m:t>=</m:t>
                      </m:r>
                      <m:f>
                        <m:fPr>
                          <m:ctrlPr>
                            <a:rPr lang="en-US" sz="6400" b="0" i="1" smtClean="0">
                              <a:latin typeface="Cambria Math" panose="02040503050406030204" pitchFamily="18" charset="0"/>
                            </a:rPr>
                          </m:ctrlPr>
                        </m:fPr>
                        <m:num>
                          <m:r>
                            <a:rPr lang="en-US" sz="6400" b="0" i="1" smtClean="0">
                              <a:latin typeface="Cambria Math" panose="02040503050406030204" pitchFamily="18" charset="0"/>
                            </a:rPr>
                            <m:t>300</m:t>
                          </m:r>
                          <m:r>
                            <a:rPr lang="en-US" sz="6400" b="0" i="1" smtClean="0">
                              <a:latin typeface="Cambria Math" panose="02040503050406030204" pitchFamily="18" charset="0"/>
                            </a:rPr>
                            <m:t>𝑁</m:t>
                          </m:r>
                        </m:num>
                        <m:den>
                          <m:r>
                            <a:rPr lang="en-US" sz="6400" b="0" i="1" smtClean="0">
                              <a:latin typeface="Cambria Math" panose="02040503050406030204" pitchFamily="18" charset="0"/>
                            </a:rPr>
                            <m:t>1.25</m:t>
                          </m:r>
                        </m:den>
                      </m:f>
                      <m:r>
                        <a:rPr lang="en-US" sz="6400" b="0" i="1" smtClean="0">
                          <a:latin typeface="Cambria Math" panose="02040503050406030204" pitchFamily="18" charset="0"/>
                        </a:rPr>
                        <m:t>=240</m:t>
                      </m:r>
                      <m:r>
                        <a:rPr lang="en-US" sz="6400" b="0" i="1" smtClean="0">
                          <a:latin typeface="Cambria Math" panose="02040503050406030204" pitchFamily="18" charset="0"/>
                        </a:rPr>
                        <m:t>𝑁</m:t>
                      </m:r>
                    </m:oMath>
                  </m:oMathPara>
                </a14:m>
                <a:endParaRPr lang="en-US" sz="6400" b="0" dirty="0" smtClean="0"/>
              </a:p>
              <a:p>
                <a:r>
                  <a:rPr lang="en-US" sz="6400" dirty="0" smtClean="0"/>
                  <a:t>For </a:t>
                </a:r>
                <a14:m>
                  <m:oMath xmlns:m="http://schemas.openxmlformats.org/officeDocument/2006/math">
                    <m:sSub>
                      <m:sSubPr>
                        <m:ctrlPr>
                          <a:rPr lang="en-US" sz="6400" b="0" i="1" smtClean="0">
                            <a:latin typeface="Cambria Math" panose="02040503050406030204" pitchFamily="18" charset="0"/>
                          </a:rPr>
                        </m:ctrlPr>
                      </m:sSubPr>
                      <m:e>
                        <m:r>
                          <a:rPr lang="en-US" sz="6400" b="0" i="1" smtClean="0">
                            <a:latin typeface="Cambria Math" panose="02040503050406030204" pitchFamily="18" charset="0"/>
                          </a:rPr>
                          <m:t>𝑇</m:t>
                        </m:r>
                      </m:e>
                      <m:sub>
                        <m:r>
                          <a:rPr lang="en-US" sz="6400" b="0" i="1" smtClean="0">
                            <a:latin typeface="Cambria Math" panose="02040503050406030204" pitchFamily="18" charset="0"/>
                          </a:rPr>
                          <m:t>2</m:t>
                        </m:r>
                      </m:sub>
                    </m:sSub>
                  </m:oMath>
                </a14:m>
                <a:endParaRPr lang="en-US" sz="6400" b="0" dirty="0" smtClean="0"/>
              </a:p>
              <a:p>
                <a:pPr marL="0" indent="0">
                  <a:buNone/>
                </a:pPr>
                <a14:m>
                  <m:oMathPara xmlns:m="http://schemas.openxmlformats.org/officeDocument/2006/math">
                    <m:oMathParaPr>
                      <m:jc m:val="centerGroup"/>
                    </m:oMathParaPr>
                    <m:oMath xmlns:m="http://schemas.openxmlformats.org/officeDocument/2006/math">
                      <m:sSub>
                        <m:sSubPr>
                          <m:ctrlPr>
                            <a:rPr lang="en-US" sz="6400" b="0" i="1" smtClean="0">
                              <a:latin typeface="Cambria Math" panose="02040503050406030204" pitchFamily="18" charset="0"/>
                            </a:rPr>
                          </m:ctrlPr>
                        </m:sSubPr>
                        <m:e>
                          <m:r>
                            <a:rPr lang="en-US" sz="6400" b="0" i="1" smtClean="0">
                              <a:latin typeface="Cambria Math" panose="02040503050406030204" pitchFamily="18" charset="0"/>
                            </a:rPr>
                            <m:t>𝑇</m:t>
                          </m:r>
                        </m:e>
                        <m:sub>
                          <m:r>
                            <a:rPr lang="en-US" sz="6400" b="0" i="1" smtClean="0">
                              <a:latin typeface="Cambria Math" panose="02040503050406030204" pitchFamily="18" charset="0"/>
                            </a:rPr>
                            <m:t>2</m:t>
                          </m:r>
                        </m:sub>
                      </m:sSub>
                      <m:r>
                        <a:rPr lang="en-US" sz="6400" b="0" i="1" smtClean="0">
                          <a:latin typeface="Cambria Math" panose="02040503050406030204" pitchFamily="18" charset="0"/>
                        </a:rPr>
                        <m:t>=0.75</m:t>
                      </m:r>
                      <m:sSub>
                        <m:sSubPr>
                          <m:ctrlPr>
                            <a:rPr lang="en-US" sz="6400" b="0" i="1" smtClean="0">
                              <a:latin typeface="Cambria Math" panose="02040503050406030204" pitchFamily="18" charset="0"/>
                            </a:rPr>
                          </m:ctrlPr>
                        </m:sSubPr>
                        <m:e>
                          <m:r>
                            <a:rPr lang="en-US" sz="6400" b="0" i="1" smtClean="0">
                              <a:latin typeface="Cambria Math" panose="02040503050406030204" pitchFamily="18" charset="0"/>
                            </a:rPr>
                            <m:t>𝑇</m:t>
                          </m:r>
                        </m:e>
                        <m:sub>
                          <m:r>
                            <a:rPr lang="en-US" sz="6400" b="0" i="1" smtClean="0">
                              <a:latin typeface="Cambria Math" panose="02040503050406030204" pitchFamily="18" charset="0"/>
                            </a:rPr>
                            <m:t>1</m:t>
                          </m:r>
                        </m:sub>
                      </m:sSub>
                      <m:r>
                        <a:rPr lang="en-US" sz="6400" b="0" i="1" smtClean="0">
                          <a:latin typeface="Cambria Math" panose="02040503050406030204" pitchFamily="18" charset="0"/>
                        </a:rPr>
                        <m:t>=0.75</m:t>
                      </m:r>
                      <m:r>
                        <a:rPr lang="en-US" sz="6400" b="0" i="1" smtClean="0">
                          <a:latin typeface="Cambria Math" panose="02040503050406030204" pitchFamily="18" charset="0"/>
                          <a:ea typeface="Cambria Math" panose="02040503050406030204" pitchFamily="18" charset="0"/>
                        </a:rPr>
                        <m:t>×240=180</m:t>
                      </m:r>
                      <m:r>
                        <a:rPr lang="en-US" sz="6400" b="0" i="1" smtClean="0">
                          <a:latin typeface="Cambria Math" panose="02040503050406030204" pitchFamily="18" charset="0"/>
                          <a:ea typeface="Cambria Math" panose="02040503050406030204" pitchFamily="18" charset="0"/>
                        </a:rPr>
                        <m:t>𝑁</m:t>
                      </m:r>
                    </m:oMath>
                  </m:oMathPara>
                </a14:m>
                <a:endParaRPr lang="en-US" sz="6400" b="0" dirty="0" smtClean="0"/>
              </a:p>
              <a:p>
                <a:pPr marL="0" indent="0">
                  <a:buNone/>
                </a:pPr>
                <a:r>
                  <a:rPr lang="en-US" sz="6400" dirty="0" smtClean="0"/>
                  <a:t>So   </a:t>
                </a:r>
                <a14:m>
                  <m:oMath xmlns:m="http://schemas.openxmlformats.org/officeDocument/2006/math">
                    <m:sSub>
                      <m:sSubPr>
                        <m:ctrlPr>
                          <a:rPr lang="en-US" sz="6400" b="1" i="1" smtClean="0">
                            <a:latin typeface="Cambria Math" panose="02040503050406030204" pitchFamily="18" charset="0"/>
                          </a:rPr>
                        </m:ctrlPr>
                      </m:sSubPr>
                      <m:e>
                        <m:r>
                          <a:rPr lang="en-US" sz="6400" b="1" i="1" smtClean="0">
                            <a:latin typeface="Cambria Math" panose="02040503050406030204" pitchFamily="18" charset="0"/>
                          </a:rPr>
                          <m:t>𝑻</m:t>
                        </m:r>
                      </m:e>
                      <m:sub>
                        <m:r>
                          <a:rPr lang="en-US" sz="6400" b="1" i="1" smtClean="0">
                            <a:latin typeface="Cambria Math" panose="02040503050406030204" pitchFamily="18" charset="0"/>
                          </a:rPr>
                          <m:t>𝟏</m:t>
                        </m:r>
                      </m:sub>
                    </m:sSub>
                    <m:r>
                      <a:rPr lang="en-US" sz="6400" b="1" i="1" smtClean="0">
                        <a:latin typeface="Cambria Math" panose="02040503050406030204" pitchFamily="18" charset="0"/>
                      </a:rPr>
                      <m:t>=</m:t>
                    </m:r>
                    <m:r>
                      <a:rPr lang="en-US" sz="6400" b="1" i="1" smtClean="0">
                        <a:latin typeface="Cambria Math" panose="02040503050406030204" pitchFamily="18" charset="0"/>
                      </a:rPr>
                      <m:t>𝟐𝟒𝟎</m:t>
                    </m:r>
                    <m:r>
                      <a:rPr lang="en-US" sz="6400" b="1" i="1" smtClean="0">
                        <a:latin typeface="Cambria Math" panose="02040503050406030204" pitchFamily="18" charset="0"/>
                      </a:rPr>
                      <m:t>𝑵</m:t>
                    </m:r>
                    <m:r>
                      <a:rPr lang="en-US" sz="6400" b="1" i="1" smtClean="0">
                        <a:latin typeface="Cambria Math" panose="02040503050406030204" pitchFamily="18" charset="0"/>
                      </a:rPr>
                      <m:t>, </m:t>
                    </m:r>
                    <m:sSub>
                      <m:sSubPr>
                        <m:ctrlPr>
                          <a:rPr lang="en-US" sz="6400" b="1" i="1" smtClean="0">
                            <a:latin typeface="Cambria Math" panose="02040503050406030204" pitchFamily="18" charset="0"/>
                          </a:rPr>
                        </m:ctrlPr>
                      </m:sSubPr>
                      <m:e>
                        <m:r>
                          <a:rPr lang="en-US" sz="6400" b="1" i="1" smtClean="0">
                            <a:latin typeface="Cambria Math" panose="02040503050406030204" pitchFamily="18" charset="0"/>
                          </a:rPr>
                          <m:t>𝑻</m:t>
                        </m:r>
                      </m:e>
                      <m:sub>
                        <m:r>
                          <a:rPr lang="en-US" sz="6400" b="1" i="1" smtClean="0">
                            <a:latin typeface="Cambria Math" panose="02040503050406030204" pitchFamily="18" charset="0"/>
                          </a:rPr>
                          <m:t>𝟐</m:t>
                        </m:r>
                      </m:sub>
                    </m:sSub>
                    <m:r>
                      <a:rPr lang="en-US" sz="6400" b="1" i="1" smtClean="0">
                        <a:latin typeface="Cambria Math" panose="02040503050406030204" pitchFamily="18" charset="0"/>
                      </a:rPr>
                      <m:t>=</m:t>
                    </m:r>
                    <m:r>
                      <a:rPr lang="en-US" sz="6400" b="1" i="1" smtClean="0">
                        <a:latin typeface="Cambria Math" panose="02040503050406030204" pitchFamily="18" charset="0"/>
                      </a:rPr>
                      <m:t>𝟏𝟖𝟎</m:t>
                    </m:r>
                    <m:r>
                      <a:rPr lang="en-US" sz="6400" b="1" i="1" smtClean="0">
                        <a:latin typeface="Cambria Math" panose="02040503050406030204" pitchFamily="18" charset="0"/>
                      </a:rPr>
                      <m:t>𝑵</m:t>
                    </m:r>
                    <m:r>
                      <a:rPr lang="en-US" sz="6400" b="1" i="1" smtClean="0">
                        <a:latin typeface="Cambria Math" panose="02040503050406030204" pitchFamily="18" charset="0"/>
                      </a:rPr>
                      <m:t>, </m:t>
                    </m:r>
                    <m:sSub>
                      <m:sSubPr>
                        <m:ctrlPr>
                          <a:rPr lang="en-US" sz="6400" b="1" i="1" smtClean="0">
                            <a:latin typeface="Cambria Math" panose="02040503050406030204" pitchFamily="18" charset="0"/>
                          </a:rPr>
                        </m:ctrlPr>
                      </m:sSubPr>
                      <m:e>
                        <m:r>
                          <a:rPr lang="en-US" sz="6400" b="1" i="1" smtClean="0">
                            <a:latin typeface="Cambria Math" panose="02040503050406030204" pitchFamily="18" charset="0"/>
                          </a:rPr>
                          <m:t>𝑻</m:t>
                        </m:r>
                      </m:e>
                      <m:sub>
                        <m:r>
                          <a:rPr lang="en-US" sz="6400" b="1" i="1" smtClean="0">
                            <a:latin typeface="Cambria Math" panose="02040503050406030204" pitchFamily="18" charset="0"/>
                          </a:rPr>
                          <m:t>𝟑</m:t>
                        </m:r>
                      </m:sub>
                    </m:sSub>
                    <m:r>
                      <a:rPr lang="en-US" sz="6400" b="1" i="1" smtClean="0">
                        <a:latin typeface="Cambria Math" panose="02040503050406030204" pitchFamily="18" charset="0"/>
                      </a:rPr>
                      <m:t>=</m:t>
                    </m:r>
                    <m:r>
                      <a:rPr lang="en-US" sz="6400" b="1" i="1" smtClean="0">
                        <a:latin typeface="Cambria Math" panose="02040503050406030204" pitchFamily="18" charset="0"/>
                      </a:rPr>
                      <m:t>𝟑𝟎𝟎</m:t>
                    </m:r>
                    <m:r>
                      <a:rPr lang="en-US" sz="6400" b="1" i="1" smtClean="0">
                        <a:latin typeface="Cambria Math" panose="02040503050406030204" pitchFamily="18" charset="0"/>
                      </a:rPr>
                      <m:t>𝑵</m:t>
                    </m:r>
                  </m:oMath>
                </a14:m>
                <a:endParaRPr lang="en-US" sz="6400" b="1" dirty="0" smtClean="0"/>
              </a:p>
              <a:p>
                <a:pPr marL="0" indent="0" algn="ctr">
                  <a:buNone/>
                </a:pPr>
                <a:endParaRPr lang="en-US" b="0" dirty="0" smtClean="0"/>
              </a:p>
              <a:p>
                <a:pPr marL="0" indent="0">
                  <a:buNone/>
                </a:pPr>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9452" y="661102"/>
                <a:ext cx="11469187" cy="5184187"/>
              </a:xfrm>
              <a:blipFill>
                <a:blip r:embed="rId2"/>
                <a:stretch>
                  <a:fillRect l="-319" t="-15981" b="-1539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26</a:t>
            </a:fld>
            <a:endParaRPr lang="en-US"/>
          </a:p>
        </p:txBody>
      </p:sp>
    </p:spTree>
    <p:extLst>
      <p:ext uri="{BB962C8B-B14F-4D97-AF65-F5344CB8AC3E}">
        <p14:creationId xmlns:p14="http://schemas.microsoft.com/office/powerpoint/2010/main" val="2021078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365126"/>
                <a:ext cx="10515600" cy="627652"/>
              </a:xfrm>
            </p:spPr>
            <p:txBody>
              <a:bodyPr>
                <a:normAutofit fontScale="90000"/>
              </a:bodyPr>
              <a:lstStyle/>
              <a:p>
                <a:pPr algn="ctr"/>
                <a:r>
                  <a:rPr lang="en-US" b="1" dirty="0" smtClean="0">
                    <a:solidFill>
                      <a:srgbClr val="FF0000"/>
                    </a:solidFill>
                    <a:latin typeface="Times New Roman" panose="02020603050405020304" pitchFamily="18" charset="0"/>
                  </a:rPr>
                  <a:t>Example 2 (For </a:t>
                </a:r>
                <a14:m>
                  <m:oMath xmlns:m="http://schemas.openxmlformats.org/officeDocument/2006/math">
                    <m:nary>
                      <m:naryPr>
                        <m:chr m:val="∑"/>
                        <m:subHide m:val="on"/>
                        <m:supHide m:val="on"/>
                        <m:ctrlPr>
                          <a:rPr lang="en-US" b="1" i="1" smtClean="0">
                            <a:solidFill>
                              <a:srgbClr val="FF0000"/>
                            </a:solidFill>
                            <a:latin typeface="Cambria Math" panose="02040503050406030204" pitchFamily="18" charset="0"/>
                          </a:rPr>
                        </m:ctrlPr>
                      </m:naryPr>
                      <m:sub/>
                      <m:sup/>
                      <m:e>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𝒎</m:t>
                        </m:r>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𝒂</m:t>
                            </m:r>
                          </m:e>
                        </m:acc>
                      </m:e>
                    </m:nary>
                  </m:oMath>
                </a14:m>
                <a:r>
                  <a:rPr lang="en-US" b="1" dirty="0" smtClean="0">
                    <a:solidFill>
                      <a:srgbClr val="FF0000"/>
                    </a:solidFill>
                    <a:latin typeface="Times New Roman" panose="02020603050405020304" pitchFamily="18" charset="0"/>
                  </a:rPr>
                  <a:t>)</a:t>
                </a:r>
                <a:endParaRPr lang="en-US" dirty="0">
                  <a:solidFill>
                    <a:srgbClr val="FF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365126"/>
                <a:ext cx="10515600" cy="627652"/>
              </a:xfrm>
              <a:blipFill>
                <a:blip r:embed="rId2"/>
                <a:stretch>
                  <a:fillRect t="-24272" b="-466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992778"/>
                <a:ext cx="10515600" cy="5184185"/>
              </a:xfrm>
            </p:spPr>
            <p:txBody>
              <a:bodyPr/>
              <a:lstStyle/>
              <a:p>
                <a:pPr marL="514350" indent="-514350">
                  <a:buFont typeface="+mj-lt"/>
                  <a:buAutoNum type="arabicPeriod"/>
                </a:pPr>
                <a:r>
                  <a:rPr lang="en-US" dirty="0" smtClean="0">
                    <a:solidFill>
                      <a:srgbClr val="000000"/>
                    </a:solidFill>
                    <a:latin typeface="Times New Roman" panose="02020603050405020304" pitchFamily="18" charset="0"/>
                  </a:rPr>
                  <a:t>A block of mass m slides down an inclined plane as shown in the figure below. Find the expression for the acceleration of the block. (a)If the inclined plane is frictionless (b)If the inclined plane has coefficient of kinetic friction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𝜇</m:t>
                        </m:r>
                      </m:e>
                      <m:sub>
                        <m:r>
                          <a:rPr lang="en-US" b="0" i="1" smtClean="0">
                            <a:solidFill>
                              <a:srgbClr val="000000"/>
                            </a:solidFill>
                            <a:latin typeface="Cambria Math" panose="02040503050406030204" pitchFamily="18" charset="0"/>
                          </a:rPr>
                          <m:t>𝑘</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992778"/>
                <a:ext cx="10515600" cy="5184185"/>
              </a:xfrm>
              <a:blipFill>
                <a:blip r:embed="rId3"/>
                <a:stretch>
                  <a:fillRect l="-1043" t="-211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27</a:t>
            </a:fld>
            <a:endParaRPr lang="en-US"/>
          </a:p>
        </p:txBody>
      </p:sp>
      <p:pic>
        <p:nvPicPr>
          <p:cNvPr id="7" name="Picture 6"/>
          <p:cNvPicPr>
            <a:picLocks noChangeAspect="1"/>
          </p:cNvPicPr>
          <p:nvPr/>
        </p:nvPicPr>
        <p:blipFill>
          <a:blip r:embed="rId4"/>
          <a:stretch>
            <a:fillRect/>
          </a:stretch>
        </p:blipFill>
        <p:spPr>
          <a:xfrm flipH="1">
            <a:off x="1045028" y="2743200"/>
            <a:ext cx="2993570" cy="1867104"/>
          </a:xfrm>
          <a:prstGeom prst="rect">
            <a:avLst/>
          </a:prstGeom>
        </p:spPr>
      </p:pic>
      <p:pic>
        <p:nvPicPr>
          <p:cNvPr id="8" name="Picture 7"/>
          <p:cNvPicPr>
            <a:picLocks noChangeAspect="1"/>
          </p:cNvPicPr>
          <p:nvPr/>
        </p:nvPicPr>
        <p:blipFill>
          <a:blip r:embed="rId5"/>
          <a:stretch>
            <a:fillRect/>
          </a:stretch>
        </p:blipFill>
        <p:spPr>
          <a:xfrm>
            <a:off x="6361612" y="2508069"/>
            <a:ext cx="3378926" cy="2652485"/>
          </a:xfrm>
          <a:prstGeom prst="rect">
            <a:avLst/>
          </a:prstGeom>
        </p:spPr>
      </p:pic>
    </p:spTree>
    <p:extLst>
      <p:ext uri="{BB962C8B-B14F-4D97-AF65-F5344CB8AC3E}">
        <p14:creationId xmlns:p14="http://schemas.microsoft.com/office/powerpoint/2010/main" val="30590006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7024"/>
          </a:xfrm>
        </p:spPr>
        <p:txBody>
          <a:bodyPr>
            <a:normAutofit fontScale="90000"/>
          </a:bodyPr>
          <a:lstStyle/>
          <a:p>
            <a:pPr algn="ctr"/>
            <a:r>
              <a:rPr lang="en-US" dirty="0">
                <a:solidFill>
                  <a:srgbClr val="FF0000"/>
                </a:solidFill>
                <a:latin typeface="Times New Roman" panose="02020603050405020304" pitchFamily="18" charset="0"/>
                <a:cs typeface="Times New Roman" panose="02020603050405020304" pitchFamily="18" charset="0"/>
              </a:rPr>
              <a:t>Solution </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5577" y="862150"/>
                <a:ext cx="11247120" cy="5314813"/>
              </a:xfrm>
            </p:spPr>
            <p:txBody>
              <a:bodyPr>
                <a:normAutofit fontScale="77500" lnSpcReduction="20000"/>
              </a:bodyPr>
              <a:lstStyle/>
              <a:p>
                <a:pPr marL="514350" indent="-514350">
                  <a:buFont typeface="+mj-lt"/>
                  <a:buAutoNum type="alphaLcParenR"/>
                </a:pPr>
                <a:r>
                  <a:rPr lang="en-US" dirty="0" smtClean="0">
                    <a:solidFill>
                      <a:srgbClr val="000000"/>
                    </a:solidFill>
                    <a:latin typeface="Times New Roman" panose="02020603050405020304" pitchFamily="18" charset="0"/>
                  </a:rPr>
                  <a:t>If the inclined plane is frictionless, the only forces acting on the block are the gravitational force (mg) downward and the normal force (n). </a:t>
                </a:r>
                <a:r>
                  <a:rPr lang="en-US" i="1" dirty="0">
                    <a:solidFill>
                      <a:srgbClr val="000000"/>
                    </a:solidFill>
                    <a:latin typeface="Times New Roman" panose="02020603050405020304" pitchFamily="18" charset="0"/>
                  </a:rPr>
                  <a:t>Resolving mg into parallel and perpendicular to the direction of motion of motion </a:t>
                </a:r>
                <a:r>
                  <a:rPr lang="en-US" i="1" dirty="0" smtClean="0">
                    <a:solidFill>
                      <a:srgbClr val="000000"/>
                    </a:solidFill>
                    <a:latin typeface="Times New Roman" panose="02020603050405020304" pitchFamily="18" charset="0"/>
                  </a:rPr>
                  <a:t>Considering the parallel component to be along x-axis</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solidFill>
                                <a:srgbClr val="000000"/>
                              </a:solidFill>
                              <a:latin typeface="Cambria Math" panose="02040503050406030204" pitchFamily="18" charset="0"/>
                            </a:rPr>
                          </m:ctrlPr>
                        </m:naryPr>
                        <m:sub/>
                        <m:sup/>
                        <m:e>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𝐹</m:t>
                              </m:r>
                            </m:e>
                            <m:sub>
                              <m:r>
                                <a:rPr lang="en-US" b="0" i="1" smtClean="0">
                                  <a:solidFill>
                                    <a:srgbClr val="000000"/>
                                  </a:solidFill>
                                  <a:latin typeface="Cambria Math" panose="02040503050406030204" pitchFamily="18" charset="0"/>
                                </a:rPr>
                                <m:t>𝑥</m:t>
                              </m:r>
                            </m:sub>
                          </m:sSub>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𝑚𝑔𝑠𝑖𝑛</m:t>
                          </m:r>
                          <m:r>
                            <a:rPr lang="en-US" b="0" i="1" smtClean="0">
                              <a:solidFill>
                                <a:srgbClr val="000000"/>
                              </a:solidFill>
                              <a:latin typeface="Cambria Math" panose="02040503050406030204" pitchFamily="18" charset="0"/>
                            </a:rPr>
                            <m:t>𝜃</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𝑚𝑎</m:t>
                          </m:r>
                        </m:e>
                      </m:nary>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panose="02040503050406030204" pitchFamily="18" charset="0"/>
                        </a:rPr>
                        <m:t>𝑎</m:t>
                      </m:r>
                      <m:r>
                        <a:rPr lang="en-US" b="0" i="1" smtClean="0">
                          <a:solidFill>
                            <a:srgbClr val="00B0F0"/>
                          </a:solidFill>
                          <a:latin typeface="Cambria Math" panose="02040503050406030204" pitchFamily="18" charset="0"/>
                        </a:rPr>
                        <m:t>=</m:t>
                      </m:r>
                      <m:r>
                        <a:rPr lang="en-US" b="0" i="1" smtClean="0">
                          <a:solidFill>
                            <a:srgbClr val="00B0F0"/>
                          </a:solidFill>
                          <a:latin typeface="Cambria Math" panose="02040503050406030204" pitchFamily="18" charset="0"/>
                        </a:rPr>
                        <m:t>𝑔𝑠𝑖𝑛</m:t>
                      </m:r>
                      <m:r>
                        <a:rPr lang="en-US" b="0" i="1" smtClean="0">
                          <a:solidFill>
                            <a:srgbClr val="00B0F0"/>
                          </a:solidFill>
                          <a:latin typeface="Cambria Math" panose="02040503050406030204" pitchFamily="18" charset="0"/>
                        </a:rPr>
                        <m:t>𝜃</m:t>
                      </m:r>
                    </m:oMath>
                  </m:oMathPara>
                </a14:m>
                <a:endParaRPr lang="en-US" dirty="0" smtClean="0">
                  <a:solidFill>
                    <a:srgbClr val="00B0F0"/>
                  </a:solidFill>
                </a:endParaRPr>
              </a:p>
              <a:p>
                <a:pPr marL="514350" indent="-514350">
                  <a:buAutoNum type="alphaLcParenR" startAt="2"/>
                </a:pPr>
                <a:r>
                  <a:rPr lang="en-US" dirty="0" smtClean="0">
                    <a:solidFill>
                      <a:srgbClr val="000000"/>
                    </a:solidFill>
                    <a:latin typeface="Times New Roman" panose="02020603050405020304" pitchFamily="18" charset="0"/>
                  </a:rPr>
                  <a:t>If </a:t>
                </a:r>
                <a:r>
                  <a:rPr lang="en-US" dirty="0">
                    <a:solidFill>
                      <a:srgbClr val="000000"/>
                    </a:solidFill>
                    <a:latin typeface="Times New Roman" panose="02020603050405020304" pitchFamily="18" charset="0"/>
                  </a:rPr>
                  <a:t>the inclined plane has coefficient of kinetic friction , the forces </a:t>
                </a:r>
                <a:r>
                  <a:rPr lang="en-US" dirty="0" smtClean="0">
                    <a:solidFill>
                      <a:srgbClr val="000000"/>
                    </a:solidFill>
                    <a:latin typeface="Times New Roman" panose="02020603050405020304" pitchFamily="18" charset="0"/>
                  </a:rPr>
                  <a:t>acting on </a:t>
                </a:r>
                <a:r>
                  <a:rPr lang="en-US" dirty="0">
                    <a:solidFill>
                      <a:srgbClr val="000000"/>
                    </a:solidFill>
                    <a:latin typeface="Times New Roman" panose="02020603050405020304" pitchFamily="18" charset="0"/>
                  </a:rPr>
                  <a:t>the block are shown in free </a:t>
                </a:r>
                <a:r>
                  <a:rPr lang="en-US" dirty="0" smtClean="0">
                    <a:solidFill>
                      <a:srgbClr val="000000"/>
                    </a:solidFill>
                    <a:latin typeface="Times New Roman" panose="02020603050405020304" pitchFamily="18" charset="0"/>
                  </a:rPr>
                  <a:t>body diagram, from </a:t>
                </a:r>
                <a:r>
                  <a:rPr lang="en-US" i="1" dirty="0" smtClean="0">
                    <a:solidFill>
                      <a:srgbClr val="000000"/>
                    </a:solidFill>
                    <a:latin typeface="Times New Roman" panose="02020603050405020304" pitchFamily="18" charset="0"/>
                  </a:rPr>
                  <a:t>the </a:t>
                </a:r>
                <a:r>
                  <a:rPr lang="en-US" i="1" dirty="0">
                    <a:solidFill>
                      <a:srgbClr val="000000"/>
                    </a:solidFill>
                    <a:latin typeface="Times New Roman" panose="02020603050405020304" pitchFamily="18" charset="0"/>
                  </a:rPr>
                  <a:t>parallel component to </a:t>
                </a:r>
                <a:r>
                  <a:rPr lang="en-US" i="1" dirty="0" smtClean="0">
                    <a:solidFill>
                      <a:srgbClr val="000000"/>
                    </a:solidFill>
                    <a:latin typeface="Times New Roman" panose="02020603050405020304" pitchFamily="18" charset="0"/>
                  </a:rPr>
                  <a:t>the direction of motion </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solidFill>
                                <a:srgbClr val="000000"/>
                              </a:solidFill>
                              <a:latin typeface="Cambria Math" panose="02040503050406030204" pitchFamily="18" charset="0"/>
                            </a:rPr>
                          </m:ctrlPr>
                        </m:naryPr>
                        <m:sub/>
                        <m:sup/>
                        <m:e>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𝐹</m:t>
                              </m:r>
                            </m:e>
                            <m:sub>
                              <m:r>
                                <a:rPr lang="en-US" b="0" i="1" smtClean="0">
                                  <a:solidFill>
                                    <a:srgbClr val="000000"/>
                                  </a:solidFill>
                                  <a:latin typeface="Cambria Math" panose="02040503050406030204" pitchFamily="18" charset="0"/>
                                </a:rPr>
                                <m:t>𝑥</m:t>
                              </m:r>
                            </m:sub>
                          </m:sSub>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𝑚𝑔𝑠𝑖𝑛</m:t>
                          </m:r>
                          <m:r>
                            <a:rPr lang="en-US" b="0" i="1" smtClean="0">
                              <a:solidFill>
                                <a:srgbClr val="000000"/>
                              </a:solidFill>
                              <a:latin typeface="Cambria Math" panose="02040503050406030204" pitchFamily="18" charset="0"/>
                            </a:rPr>
                            <m:t>𝜃</m:t>
                          </m:r>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𝑓</m:t>
                              </m:r>
                            </m:e>
                            <m:sub>
                              <m:r>
                                <a:rPr lang="en-US" b="0" i="1" smtClean="0">
                                  <a:solidFill>
                                    <a:srgbClr val="000000"/>
                                  </a:solidFill>
                                  <a:latin typeface="Cambria Math" panose="02040503050406030204" pitchFamily="18" charset="0"/>
                                </a:rPr>
                                <m:t>𝑘</m:t>
                              </m:r>
                            </m:sub>
                          </m:sSub>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𝑚𝑎</m:t>
                          </m:r>
                        </m:e>
                      </m:nary>
                    </m:oMath>
                  </m:oMathPara>
                </a14:m>
                <a:endParaRPr lang="en-US"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𝒎𝒈𝒔𝒊𝒏</m:t>
                      </m:r>
                      <m:r>
                        <a:rPr lang="en-US" b="1" i="1" smtClean="0">
                          <a:solidFill>
                            <a:srgbClr val="FF0000"/>
                          </a:solidFill>
                          <a:latin typeface="Cambria Math" panose="02040503050406030204" pitchFamily="18" charset="0"/>
                        </a:rPr>
                        <m:t>𝜽</m:t>
                      </m:r>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𝝁</m:t>
                          </m:r>
                        </m:e>
                        <m:sub>
                          <m:r>
                            <a:rPr lang="en-US" b="1" i="1" smtClean="0">
                              <a:solidFill>
                                <a:srgbClr val="FF0000"/>
                              </a:solidFill>
                              <a:latin typeface="Cambria Math" panose="02040503050406030204" pitchFamily="18" charset="0"/>
                            </a:rPr>
                            <m:t>𝒌</m:t>
                          </m:r>
                        </m:sub>
                      </m:sSub>
                      <m:r>
                        <a:rPr lang="en-US" b="1" i="1" smtClean="0">
                          <a:solidFill>
                            <a:srgbClr val="FF0000"/>
                          </a:solidFill>
                          <a:latin typeface="Cambria Math" panose="02040503050406030204" pitchFamily="18" charset="0"/>
                        </a:rPr>
                        <m:t>𝑵</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𝒎𝒂</m:t>
                      </m:r>
                    </m:oMath>
                  </m:oMathPara>
                </a14:m>
                <a:endParaRPr lang="en-US" b="1" dirty="0" smtClean="0">
                  <a:solidFill>
                    <a:srgbClr val="FF0000"/>
                  </a:solidFill>
                  <a:latin typeface="Times New Roman" panose="02020603050405020304" pitchFamily="18" charset="0"/>
                </a:endParaRPr>
              </a:p>
              <a:p>
                <a:pPr marL="0" lvl="0" indent="0">
                  <a:buNone/>
                </a:pPr>
                <a:r>
                  <a:rPr lang="en-US" dirty="0" smtClean="0">
                    <a:solidFill>
                      <a:srgbClr val="000000"/>
                    </a:solidFill>
                    <a:latin typeface="Times New Roman" panose="02020603050405020304" pitchFamily="18" charset="0"/>
                  </a:rPr>
                  <a:t>         from </a:t>
                </a:r>
                <a:r>
                  <a:rPr lang="en-US" i="1" dirty="0">
                    <a:solidFill>
                      <a:srgbClr val="000000"/>
                    </a:solidFill>
                    <a:latin typeface="Times New Roman" panose="02020603050405020304" pitchFamily="18" charset="0"/>
                  </a:rPr>
                  <a:t>the </a:t>
                </a:r>
                <a:r>
                  <a:rPr lang="en-US" i="1" dirty="0" smtClean="0">
                    <a:solidFill>
                      <a:srgbClr val="000000"/>
                    </a:solidFill>
                    <a:latin typeface="Times New Roman" panose="02020603050405020304" pitchFamily="18" charset="0"/>
                  </a:rPr>
                  <a:t>Perpendicular </a:t>
                </a:r>
                <a:r>
                  <a:rPr lang="en-US" i="1" dirty="0">
                    <a:solidFill>
                      <a:srgbClr val="000000"/>
                    </a:solidFill>
                    <a:latin typeface="Times New Roman" panose="02020603050405020304" pitchFamily="18" charset="0"/>
                  </a:rPr>
                  <a:t>component to the direction of motion </a:t>
                </a:r>
                <a:endParaRPr lang="en-US" i="1" dirty="0" smtClean="0">
                  <a:solidFill>
                    <a:srgbClr val="000000"/>
                  </a:solidFill>
                  <a:latin typeface="Times New Roman" panose="02020603050405020304" pitchFamily="18" charset="0"/>
                </a:endParaRPr>
              </a:p>
              <a:p>
                <a:pPr marL="0" lvl="0" indent="0">
                  <a:buNone/>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𝑁</m:t>
                      </m:r>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𝑚𝑔</m:t>
                      </m:r>
                      <m:r>
                        <a:rPr lang="en-US" b="0" i="1" smtClean="0">
                          <a:solidFill>
                            <a:srgbClr val="000000"/>
                          </a:solidFill>
                          <a:latin typeface="Cambria Math" panose="02040503050406030204" pitchFamily="18" charset="0"/>
                        </a:rPr>
                        <m:t>𝑐𝑜𝑠</m:t>
                      </m:r>
                      <m:r>
                        <a:rPr lang="en-US" i="1">
                          <a:solidFill>
                            <a:srgbClr val="000000"/>
                          </a:solidFill>
                          <a:latin typeface="Cambria Math" panose="02040503050406030204" pitchFamily="18" charset="0"/>
                        </a:rPr>
                        <m:t>𝜃</m:t>
                      </m:r>
                      <m:r>
                        <a:rPr lang="en-US" b="0" i="1" smtClean="0">
                          <a:solidFill>
                            <a:srgbClr val="000000"/>
                          </a:solidFill>
                          <a:latin typeface="Cambria Math" panose="02040503050406030204" pitchFamily="18" charset="0"/>
                        </a:rPr>
                        <m:t>=0</m:t>
                      </m:r>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𝑁</m:t>
                      </m:r>
                      <m:r>
                        <a:rPr lang="en-US" b="0" i="1" smtClean="0">
                          <a:solidFill>
                            <a:srgbClr val="000000"/>
                          </a:solidFill>
                          <a:latin typeface="Cambria Math" panose="02040503050406030204" pitchFamily="18" charset="0"/>
                          <a:ea typeface="Cambria Math" panose="02040503050406030204" pitchFamily="18" charset="0"/>
                        </a:rPr>
                        <m:t>=</m:t>
                      </m:r>
                      <m:r>
                        <a:rPr lang="en-US" i="1" smtClean="0">
                          <a:solidFill>
                            <a:srgbClr val="000000"/>
                          </a:solidFill>
                          <a:latin typeface="Cambria Math" panose="02040503050406030204" pitchFamily="18" charset="0"/>
                        </a:rPr>
                        <m:t>𝑚𝑔</m:t>
                      </m:r>
                      <m:r>
                        <a:rPr lang="en-US" b="0" i="1" smtClean="0">
                          <a:solidFill>
                            <a:srgbClr val="000000"/>
                          </a:solidFill>
                          <a:latin typeface="Cambria Math" panose="02040503050406030204" pitchFamily="18" charset="0"/>
                        </a:rPr>
                        <m:t>𝑐𝑜𝑠</m:t>
                      </m:r>
                      <m:r>
                        <a:rPr lang="en-US" i="1" smtClean="0">
                          <a:solidFill>
                            <a:srgbClr val="000000"/>
                          </a:solidFill>
                          <a:latin typeface="Cambria Math" panose="02040503050406030204" pitchFamily="18" charset="0"/>
                        </a:rPr>
                        <m:t>𝜃</m:t>
                      </m:r>
                    </m:oMath>
                  </m:oMathPara>
                </a14:m>
                <a:endParaRPr lang="en-US" i="1" dirty="0" smtClean="0">
                  <a:solidFill>
                    <a:srgbClr val="000000"/>
                  </a:solidFill>
                  <a:latin typeface="Times New Roman" panose="02020603050405020304" pitchFamily="18" charset="0"/>
                </a:endParaRPr>
              </a:p>
              <a:p>
                <a:pPr marL="0" lvl="0" indent="0">
                  <a:buNone/>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𝑚𝑔𝑠𝑖𝑛</m:t>
                      </m:r>
                      <m:r>
                        <a:rPr lang="en-US" i="1" smtClean="0">
                          <a:solidFill>
                            <a:srgbClr val="000000"/>
                          </a:solidFill>
                          <a:latin typeface="Cambria Math" panose="02040503050406030204" pitchFamily="18" charset="0"/>
                        </a:rPr>
                        <m:t>𝜃</m:t>
                      </m:r>
                      <m:r>
                        <a:rPr lang="en-US"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𝜇</m:t>
                          </m:r>
                        </m:e>
                        <m:sub>
                          <m:r>
                            <a:rPr lang="en-US" b="0" i="1" smtClean="0">
                              <a:solidFill>
                                <a:srgbClr val="000000"/>
                              </a:solidFill>
                              <a:latin typeface="Cambria Math" panose="02040503050406030204" pitchFamily="18" charset="0"/>
                            </a:rPr>
                            <m:t>𝑘</m:t>
                          </m:r>
                        </m:sub>
                      </m:sSub>
                      <m:r>
                        <a:rPr lang="en-US" i="1" smtClean="0">
                          <a:solidFill>
                            <a:srgbClr val="000000"/>
                          </a:solidFill>
                          <a:latin typeface="Cambria Math" panose="02040503050406030204" pitchFamily="18" charset="0"/>
                        </a:rPr>
                        <m:t>𝑚𝑔</m:t>
                      </m:r>
                      <m:r>
                        <a:rPr lang="en-US" b="0" i="1" smtClean="0">
                          <a:solidFill>
                            <a:srgbClr val="000000"/>
                          </a:solidFill>
                          <a:latin typeface="Cambria Math" panose="02040503050406030204" pitchFamily="18" charset="0"/>
                        </a:rPr>
                        <m:t>𝑐𝑜𝑠</m:t>
                      </m:r>
                      <m:r>
                        <a:rPr lang="en-US" i="1" smtClean="0">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𝑚𝑎</m:t>
                      </m:r>
                    </m:oMath>
                  </m:oMathPara>
                </a14:m>
                <a:endParaRPr lang="en-US" dirty="0" smtClean="0">
                  <a:solidFill>
                    <a:srgbClr val="000000"/>
                  </a:solidFill>
                  <a:latin typeface="Times New Roman" panose="02020603050405020304" pitchFamily="18" charset="0"/>
                </a:endParaRPr>
              </a:p>
              <a:p>
                <a:pPr marL="0" lvl="0" indent="0">
                  <a:buNone/>
                </a:pPr>
                <a:endParaRPr lang="en-US"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rgbClr val="0070C0"/>
                          </a:solidFill>
                          <a:latin typeface="Cambria Math" panose="02040503050406030204" pitchFamily="18" charset="0"/>
                        </a:rPr>
                        <m:t>𝒂</m:t>
                      </m:r>
                      <m:r>
                        <a:rPr lang="en-US" b="1" i="1" smtClean="0">
                          <a:solidFill>
                            <a:srgbClr val="0070C0"/>
                          </a:solidFill>
                          <a:latin typeface="Cambria Math" panose="02040503050406030204" pitchFamily="18" charset="0"/>
                        </a:rPr>
                        <m:t>=</m:t>
                      </m:r>
                      <m:r>
                        <a:rPr lang="en-US" b="1" i="1" smtClean="0">
                          <a:solidFill>
                            <a:srgbClr val="0070C0"/>
                          </a:solidFill>
                          <a:latin typeface="Cambria Math" panose="02040503050406030204" pitchFamily="18" charset="0"/>
                        </a:rPr>
                        <m:t>𝒈</m:t>
                      </m:r>
                      <m:r>
                        <a:rPr lang="en-US" b="1" i="1" smtClean="0">
                          <a:solidFill>
                            <a:srgbClr val="0070C0"/>
                          </a:solidFill>
                          <a:latin typeface="Cambria Math" panose="02040503050406030204" pitchFamily="18" charset="0"/>
                        </a:rPr>
                        <m:t>(</m:t>
                      </m:r>
                      <m:r>
                        <a:rPr lang="en-US" b="1" i="1" smtClean="0">
                          <a:solidFill>
                            <a:srgbClr val="0070C0"/>
                          </a:solidFill>
                          <a:latin typeface="Cambria Math" panose="02040503050406030204" pitchFamily="18" charset="0"/>
                        </a:rPr>
                        <m:t>𝒔𝒊𝒏</m:t>
                      </m:r>
                      <m:r>
                        <a:rPr lang="en-US" b="1" i="1" smtClean="0">
                          <a:solidFill>
                            <a:srgbClr val="0070C0"/>
                          </a:solidFill>
                          <a:latin typeface="Cambria Math" panose="02040503050406030204" pitchFamily="18" charset="0"/>
                        </a:rPr>
                        <m:t>𝜽</m:t>
                      </m:r>
                      <m:r>
                        <a:rPr lang="en-US" b="1" i="1" smtClean="0">
                          <a:solidFill>
                            <a:srgbClr val="0070C0"/>
                          </a:solidFill>
                          <a:latin typeface="Cambria Math" panose="02040503050406030204" pitchFamily="18" charset="0"/>
                        </a:rPr>
                        <m:t>−</m:t>
                      </m:r>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𝝁</m:t>
                          </m:r>
                        </m:e>
                        <m:sub>
                          <m:r>
                            <a:rPr lang="en-US" b="1" i="1" smtClean="0">
                              <a:solidFill>
                                <a:srgbClr val="0070C0"/>
                              </a:solidFill>
                              <a:latin typeface="Cambria Math" panose="02040503050406030204" pitchFamily="18" charset="0"/>
                            </a:rPr>
                            <m:t>𝒌</m:t>
                          </m:r>
                        </m:sub>
                      </m:sSub>
                      <m:r>
                        <a:rPr lang="en-US" b="1" i="1" smtClean="0">
                          <a:solidFill>
                            <a:srgbClr val="0070C0"/>
                          </a:solidFill>
                          <a:latin typeface="Cambria Math" panose="02040503050406030204" pitchFamily="18" charset="0"/>
                        </a:rPr>
                        <m:t>𝒄𝒐𝒔</m:t>
                      </m:r>
                      <m:r>
                        <a:rPr lang="en-US" b="1" i="1" smtClean="0">
                          <a:solidFill>
                            <a:srgbClr val="0070C0"/>
                          </a:solidFill>
                          <a:latin typeface="Cambria Math" panose="02040503050406030204" pitchFamily="18" charset="0"/>
                        </a:rPr>
                        <m:t>𝜽</m:t>
                      </m:r>
                      <m:r>
                        <a:rPr lang="en-US" b="1" i="1" smtClean="0">
                          <a:solidFill>
                            <a:srgbClr val="0070C0"/>
                          </a:solidFill>
                          <a:latin typeface="Cambria Math" panose="02040503050406030204" pitchFamily="18" charset="0"/>
                        </a:rPr>
                        <m:t>)</m:t>
                      </m:r>
                    </m:oMath>
                  </m:oMathPara>
                </a14:m>
                <a:endParaRPr lang="en-US" b="1" dirty="0" smtClean="0">
                  <a:solidFill>
                    <a:srgbClr val="0070C0"/>
                  </a:solidFill>
                </a:endParaRPr>
              </a:p>
              <a:p>
                <a:pPr marL="0" lvl="0" indent="0">
                  <a:buNone/>
                </a:pPr>
                <a:endParaRPr lang="en-US" dirty="0" smtClean="0">
                  <a:solidFill>
                    <a:srgbClr val="000000"/>
                  </a:solidFill>
                  <a:latin typeface="Times New Roman" panose="02020603050405020304" pitchFamily="18" charset="0"/>
                </a:endParaRPr>
              </a:p>
              <a:p>
                <a:pPr marL="0" lvl="0" indent="0">
                  <a:buNone/>
                </a:pPr>
                <a:endParaRPr lang="en-US" dirty="0" smtClean="0">
                  <a:solidFill>
                    <a:srgbClr val="000000"/>
                  </a:solidFill>
                  <a:latin typeface="Times New Roman" panose="02020603050405020304" pitchFamily="18" charset="0"/>
                </a:endParaRPr>
              </a:p>
              <a:p>
                <a:pPr marL="0" lvl="0" indent="0">
                  <a:buNone/>
                </a:pPr>
                <a:endParaRPr lang="en-US" i="1" dirty="0" smtClean="0">
                  <a:solidFill>
                    <a:srgbClr val="000000"/>
                  </a:solidFill>
                  <a:latin typeface="Times New Roman" panose="02020603050405020304" pitchFamily="18" charset="0"/>
                </a:endParaRPr>
              </a:p>
              <a:p>
                <a:pPr marL="0" lvl="0" indent="0">
                  <a:buNone/>
                </a:pPr>
                <a:endParaRPr lang="en-US" i="1" dirty="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5577" y="862150"/>
                <a:ext cx="11247120" cy="5314813"/>
              </a:xfrm>
              <a:blipFill>
                <a:blip r:embed="rId2"/>
                <a:stretch>
                  <a:fillRect l="-596" t="-2408" r="-65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28</a:t>
            </a:fld>
            <a:endParaRPr lang="en-US"/>
          </a:p>
        </p:txBody>
      </p:sp>
    </p:spTree>
    <p:extLst>
      <p:ext uri="{BB962C8B-B14F-4D97-AF65-F5344CB8AC3E}">
        <p14:creationId xmlns:p14="http://schemas.microsoft.com/office/powerpoint/2010/main" val="90463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2338"/>
          </a:xfrm>
        </p:spPr>
        <p:txBody>
          <a:bodyPr>
            <a:normAutofit fontScale="90000"/>
          </a:bodyPr>
          <a:lstStyle/>
          <a:p>
            <a:pPr algn="ctr"/>
            <a:r>
              <a:rPr lang="en-US" b="1" dirty="0">
                <a:solidFill>
                  <a:srgbClr val="000000"/>
                </a:solidFill>
                <a:latin typeface="Times New Roman" panose="02020603050405020304" pitchFamily="18" charset="0"/>
              </a:rPr>
              <a:t>2.2.4. Uniform Circular Motion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3326" y="927464"/>
                <a:ext cx="11220994" cy="5249499"/>
              </a:xfrm>
            </p:spPr>
            <p:txBody>
              <a:bodyPr>
                <a:normAutofit fontScale="92500"/>
              </a:bodyPr>
              <a:lstStyle/>
              <a:p>
                <a:r>
                  <a:rPr lang="en-US" sz="1800" dirty="0" smtClean="0">
                    <a:solidFill>
                      <a:srgbClr val="000000"/>
                    </a:solidFill>
                    <a:latin typeface="Times New Roman" panose="02020603050405020304" pitchFamily="18" charset="0"/>
                  </a:rPr>
                  <a:t>Uniform Circular Motion is motion of objects in a circular path with a constant speed. Objects moving in a circular path with a constant speed can have acceleration. </a:t>
                </a:r>
              </a:p>
              <a:p>
                <a:pPr marL="0" indent="0">
                  <a:buNone/>
                </a:pPr>
                <a14:m>
                  <m:oMathPara xmlns:m="http://schemas.openxmlformats.org/officeDocument/2006/math">
                    <m:oMathParaPr>
                      <m:jc m:val="centerGroup"/>
                    </m:oMathParaPr>
                    <m:oMath xmlns:m="http://schemas.openxmlformats.org/officeDocument/2006/math">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𝒂</m:t>
                          </m:r>
                        </m:e>
                      </m:acc>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ea typeface="Cambria Math" panose="02040503050406030204" pitchFamily="18" charset="0"/>
                            </a:rPr>
                            <m:t>∆</m:t>
                          </m:r>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𝒗</m:t>
                              </m:r>
                            </m:e>
                          </m:acc>
                        </m:num>
                        <m:den>
                          <m:r>
                            <a:rPr lang="en-US" sz="2400" b="1" i="1" smtClean="0">
                              <a:latin typeface="Cambria Math" panose="02040503050406030204" pitchFamily="18" charset="0"/>
                            </a:rPr>
                            <m:t>𝒕</m:t>
                          </m:r>
                        </m:den>
                      </m:f>
                    </m:oMath>
                  </m:oMathPara>
                </a14:m>
                <a:endParaRPr lang="en-US" sz="1800" b="1" dirty="0" smtClean="0"/>
              </a:p>
              <a:p>
                <a:r>
                  <a:rPr lang="en-US" sz="1800" dirty="0">
                    <a:solidFill>
                      <a:srgbClr val="000000"/>
                    </a:solidFill>
                    <a:latin typeface="Times New Roman" panose="02020603050405020304" pitchFamily="18" charset="0"/>
                  </a:rPr>
                  <a:t>There are two ways in which the acceleration can occur due to: </a:t>
                </a:r>
                <a:endParaRPr lang="en-US" sz="1800" dirty="0" smtClean="0">
                  <a:solidFill>
                    <a:srgbClr val="000000"/>
                  </a:solidFill>
                  <a:latin typeface="Times New Roman" panose="02020603050405020304" pitchFamily="18" charset="0"/>
                </a:endParaRPr>
              </a:p>
              <a:p>
                <a:pPr marL="0" indent="0">
                  <a:buNone/>
                </a:pPr>
                <a:endParaRPr lang="en-US" sz="1800" dirty="0">
                  <a:solidFill>
                    <a:srgbClr val="000000"/>
                  </a:solidFill>
                  <a:latin typeface="Times New Roman" panose="02020603050405020304" pitchFamily="18" charset="0"/>
                </a:endParaRPr>
              </a:p>
              <a:p>
                <a:pPr lvl="1">
                  <a:buFont typeface="Wingdings" panose="05000000000000000000" pitchFamily="2" charset="2"/>
                  <a:buChar char="Ø"/>
                </a:pPr>
                <a:r>
                  <a:rPr lang="en-US" sz="2000" dirty="0" smtClean="0">
                    <a:solidFill>
                      <a:srgbClr val="000000"/>
                    </a:solidFill>
                    <a:latin typeface="Times New Roman" panose="02020603050405020304" pitchFamily="18" charset="0"/>
                  </a:rPr>
                  <a:t>change </a:t>
                </a:r>
                <a:r>
                  <a:rPr lang="en-US" sz="2000" dirty="0">
                    <a:solidFill>
                      <a:srgbClr val="000000"/>
                    </a:solidFill>
                    <a:latin typeface="Times New Roman" panose="02020603050405020304" pitchFamily="18" charset="0"/>
                  </a:rPr>
                  <a:t>in magnitude of the </a:t>
                </a:r>
                <a:r>
                  <a:rPr lang="en-US" sz="2000" dirty="0" smtClean="0">
                    <a:solidFill>
                      <a:srgbClr val="000000"/>
                    </a:solidFill>
                    <a:latin typeface="Times New Roman" panose="02020603050405020304" pitchFamily="18" charset="0"/>
                  </a:rPr>
                  <a:t>velocity=constant </a:t>
                </a:r>
                <a:endParaRPr lang="en-US" sz="2000" dirty="0">
                  <a:solidFill>
                    <a:srgbClr val="000000"/>
                  </a:solidFill>
                  <a:latin typeface="Wingdings" panose="05000000000000000000" pitchFamily="2" charset="2"/>
                </a:endParaRPr>
              </a:p>
              <a:p>
                <a:pPr lvl="1">
                  <a:buFont typeface="Wingdings" panose="05000000000000000000" pitchFamily="2" charset="2"/>
                  <a:buChar char="Ø"/>
                </a:pPr>
                <a:r>
                  <a:rPr lang="en-US" sz="2000" dirty="0" smtClean="0">
                    <a:solidFill>
                      <a:srgbClr val="000000"/>
                    </a:solidFill>
                    <a:latin typeface="Times New Roman" panose="02020603050405020304" pitchFamily="18" charset="0"/>
                  </a:rPr>
                  <a:t>change </a:t>
                </a:r>
                <a:r>
                  <a:rPr lang="en-US" sz="2000" dirty="0">
                    <a:solidFill>
                      <a:srgbClr val="000000"/>
                    </a:solidFill>
                    <a:latin typeface="Times New Roman" panose="02020603050405020304" pitchFamily="18" charset="0"/>
                  </a:rPr>
                  <a:t>in direction of the velocity </a:t>
                </a:r>
                <a:endParaRPr lang="en-US" sz="2000" dirty="0" smtClean="0">
                  <a:solidFill>
                    <a:srgbClr val="000000"/>
                  </a:solidFill>
                  <a:latin typeface="Times New Roman" panose="02020603050405020304" pitchFamily="18" charset="0"/>
                </a:endParaRPr>
              </a:p>
              <a:p>
                <a:pPr lvl="1">
                  <a:buFont typeface="Wingdings" panose="05000000000000000000" pitchFamily="2" charset="2"/>
                  <a:buChar char="Ø"/>
                </a:pPr>
                <a:endParaRPr lang="en-US" sz="2000" dirty="0" smtClean="0">
                  <a:solidFill>
                    <a:srgbClr val="000000"/>
                  </a:solidFill>
                  <a:latin typeface="Times New Roman" panose="02020603050405020304" pitchFamily="18" charset="0"/>
                </a:endParaRPr>
              </a:p>
              <a:p>
                <a:pPr marL="457200" lvl="1" indent="0">
                  <a:buNone/>
                </a:pPr>
                <a:endParaRPr lang="en-US" sz="1600" dirty="0" smtClean="0">
                  <a:solidFill>
                    <a:srgbClr val="000000"/>
                  </a:solidFill>
                  <a:latin typeface="Times New Roman" panose="02020603050405020304" pitchFamily="18" charset="0"/>
                </a:endParaRPr>
              </a:p>
              <a:p>
                <a:r>
                  <a:rPr lang="en-US" sz="1800" dirty="0" smtClean="0">
                    <a:solidFill>
                      <a:srgbClr val="000000"/>
                    </a:solidFill>
                    <a:latin typeface="Times New Roman" panose="02020603050405020304" pitchFamily="18" charset="0"/>
                  </a:rPr>
                  <a:t>For </a:t>
                </a:r>
                <a:r>
                  <a:rPr lang="en-US" sz="1800" dirty="0">
                    <a:solidFill>
                      <a:srgbClr val="000000"/>
                    </a:solidFill>
                    <a:latin typeface="Times New Roman" panose="02020603050405020304" pitchFamily="18" charset="0"/>
                  </a:rPr>
                  <a:t>objects moving in a circular path with a constant speed, acceleration arises because of the </a:t>
                </a:r>
                <a:r>
                  <a:rPr lang="en-US" sz="1800" b="1" i="1" dirty="0">
                    <a:solidFill>
                      <a:srgbClr val="FF0000"/>
                    </a:solidFill>
                    <a:latin typeface="Times New Roman" panose="02020603050405020304" pitchFamily="18" charset="0"/>
                  </a:rPr>
                  <a:t>change in direction of the velocity</a:t>
                </a:r>
                <a:r>
                  <a:rPr lang="en-US" sz="1800" dirty="0">
                    <a:solidFill>
                      <a:srgbClr val="000000"/>
                    </a:solidFill>
                    <a:latin typeface="Times New Roman" panose="02020603050405020304" pitchFamily="18" charset="0"/>
                  </a:rPr>
                  <a:t>. </a:t>
                </a:r>
                <a:endParaRPr lang="en-US" sz="2400" dirty="0" smtClean="0">
                  <a:solidFill>
                    <a:srgbClr val="000000"/>
                  </a:solidFill>
                  <a:latin typeface="Times New Roman" panose="02020603050405020304" pitchFamily="18" charset="0"/>
                </a:endParaRPr>
              </a:p>
              <a:p>
                <a:r>
                  <a:rPr lang="en-US" sz="2400" dirty="0" smtClean="0">
                    <a:solidFill>
                      <a:srgbClr val="000000"/>
                    </a:solidFill>
                    <a:latin typeface="Times New Roman" panose="02020603050405020304" pitchFamily="18" charset="0"/>
                  </a:rPr>
                  <a:t>Hence</a:t>
                </a:r>
                <a:r>
                  <a:rPr lang="en-US" sz="2400" dirty="0">
                    <a:solidFill>
                      <a:srgbClr val="000000"/>
                    </a:solidFill>
                    <a:latin typeface="Times New Roman" panose="02020603050405020304" pitchFamily="18" charset="0"/>
                  </a:rPr>
                  <a:t>, </a:t>
                </a:r>
                <a:r>
                  <a:rPr lang="en-US" sz="2400" b="1" i="1" dirty="0">
                    <a:solidFill>
                      <a:srgbClr val="FF0000"/>
                    </a:solidFill>
                    <a:latin typeface="Times New Roman" panose="02020603050405020304" pitchFamily="18" charset="0"/>
                  </a:rPr>
                  <a:t>in case of uniform circular motion</a:t>
                </a:r>
                <a:r>
                  <a:rPr lang="en-US" sz="2400" dirty="0">
                    <a:solidFill>
                      <a:srgbClr val="000000"/>
                    </a:solidFill>
                    <a:latin typeface="Times New Roman" panose="02020603050405020304" pitchFamily="18" charset="0"/>
                  </a:rPr>
                  <a:t>: </a:t>
                </a:r>
                <a:endParaRPr lang="en-US" sz="2400" dirty="0">
                  <a:solidFill>
                    <a:srgbClr val="000000"/>
                  </a:solidFill>
                  <a:latin typeface="Wingdings" panose="05000000000000000000" pitchFamily="2" charset="2"/>
                </a:endParaRPr>
              </a:p>
              <a:p>
                <a:pPr lvl="1"/>
                <a:r>
                  <a:rPr lang="en-US" sz="2000" b="1" i="1" dirty="0" smtClean="0">
                    <a:solidFill>
                      <a:srgbClr val="000000"/>
                    </a:solidFill>
                    <a:latin typeface="Times New Roman" panose="02020603050405020304" pitchFamily="18" charset="0"/>
                  </a:rPr>
                  <a:t>Velocity </a:t>
                </a:r>
                <a:r>
                  <a:rPr lang="en-US" sz="2000" b="1" i="1" dirty="0">
                    <a:solidFill>
                      <a:srgbClr val="000000"/>
                    </a:solidFill>
                    <a:latin typeface="Times New Roman" panose="02020603050405020304" pitchFamily="18" charset="0"/>
                  </a:rPr>
                  <a:t>is always tangent to the circular path </a:t>
                </a:r>
                <a:r>
                  <a:rPr lang="en-US" sz="2000" dirty="0">
                    <a:solidFill>
                      <a:srgbClr val="000000"/>
                    </a:solidFill>
                    <a:latin typeface="Times New Roman" panose="02020603050405020304" pitchFamily="18" charset="0"/>
                  </a:rPr>
                  <a:t>and </a:t>
                </a:r>
                <a:r>
                  <a:rPr lang="en-US" sz="2000" b="1" i="1" dirty="0">
                    <a:solidFill>
                      <a:srgbClr val="000000"/>
                    </a:solidFill>
                    <a:latin typeface="Times New Roman" panose="02020603050405020304" pitchFamily="18" charset="0"/>
                  </a:rPr>
                  <a:t>perpendicular to the radius of the circular path</a:t>
                </a:r>
                <a:r>
                  <a:rPr lang="en-US" sz="2000" dirty="0">
                    <a:solidFill>
                      <a:srgbClr val="000000"/>
                    </a:solidFill>
                    <a:latin typeface="Times New Roman" panose="02020603050405020304" pitchFamily="18" charset="0"/>
                  </a:rPr>
                  <a:t>. </a:t>
                </a:r>
                <a:endParaRPr lang="en-US" sz="2000" dirty="0">
                  <a:solidFill>
                    <a:srgbClr val="000000"/>
                  </a:solidFill>
                  <a:latin typeface="Wingdings" panose="05000000000000000000" pitchFamily="2" charset="2"/>
                </a:endParaRPr>
              </a:p>
              <a:p>
                <a:pPr lvl="1"/>
                <a:r>
                  <a:rPr lang="en-US" sz="2000" dirty="0" smtClean="0">
                    <a:solidFill>
                      <a:srgbClr val="000000"/>
                    </a:solidFill>
                    <a:latin typeface="Times New Roman" panose="02020603050405020304" pitchFamily="18" charset="0"/>
                  </a:rPr>
                  <a:t>Acceleration </a:t>
                </a:r>
                <a:r>
                  <a:rPr lang="en-US" sz="2000" dirty="0">
                    <a:solidFill>
                      <a:srgbClr val="000000"/>
                    </a:solidFill>
                    <a:latin typeface="Times New Roman" panose="02020603050405020304" pitchFamily="18" charset="0"/>
                  </a:rPr>
                  <a:t>is always perpendicular to the circular path, and points towards the center of the circle. Such acceleration is </a:t>
                </a:r>
                <a:r>
                  <a:rPr lang="en-US" sz="2000" dirty="0" smtClean="0">
                    <a:solidFill>
                      <a:srgbClr val="000000"/>
                    </a:solidFill>
                    <a:latin typeface="Times New Roman" panose="02020603050405020304" pitchFamily="18" charset="0"/>
                  </a:rPr>
                  <a:t>called </a:t>
                </a:r>
                <a:r>
                  <a:rPr lang="en-US" sz="2000" dirty="0">
                    <a:solidFill>
                      <a:srgbClr val="000000"/>
                    </a:solidFill>
                    <a:latin typeface="Times New Roman" panose="02020603050405020304" pitchFamily="18" charset="0"/>
                  </a:rPr>
                  <a:t>the </a:t>
                </a:r>
                <a:r>
                  <a:rPr lang="en-US" sz="2000" b="1" i="1" dirty="0">
                    <a:solidFill>
                      <a:srgbClr val="FF0000"/>
                    </a:solidFill>
                    <a:latin typeface="Times New Roman" panose="02020603050405020304" pitchFamily="18" charset="0"/>
                  </a:rPr>
                  <a:t>centripetal acceleration </a:t>
                </a:r>
                <a:endParaRPr lang="en-US" sz="2800" b="1" i="1" dirty="0" smtClean="0">
                  <a:solidFill>
                    <a:srgbClr val="FF0000"/>
                  </a:solidFill>
                  <a:latin typeface="Times New Roman" panose="02020603050405020304" pitchFamily="18" charset="0"/>
                </a:endParaRPr>
              </a:p>
              <a:p>
                <a:pPr lvl="1"/>
                <a:endParaRPr lang="en-US" sz="2800" b="1" i="1" dirty="0">
                  <a:solidFill>
                    <a:srgbClr val="FF0000"/>
                  </a:solidFill>
                  <a:latin typeface="Times New Roman" panose="02020603050405020304" pitchFamily="18" charset="0"/>
                </a:endParaRPr>
              </a:p>
              <a:p>
                <a:pPr lvl="1"/>
                <a:endParaRPr lang="en-US" sz="2800" i="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3326" y="927464"/>
                <a:ext cx="11220994" cy="5249499"/>
              </a:xfrm>
              <a:blipFill>
                <a:blip r:embed="rId2"/>
                <a:stretch>
                  <a:fillRect l="-598" t="-697" r="-21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29</a:t>
            </a:fld>
            <a:endParaRPr lang="en-US"/>
          </a:p>
        </p:txBody>
      </p:sp>
      <p:pic>
        <p:nvPicPr>
          <p:cNvPr id="7" name="Picture 6"/>
          <p:cNvPicPr>
            <a:picLocks noChangeAspect="1"/>
          </p:cNvPicPr>
          <p:nvPr/>
        </p:nvPicPr>
        <p:blipFill>
          <a:blip r:embed="rId3">
            <a:lum bright="-40000" contrast="40000"/>
          </a:blip>
          <a:stretch>
            <a:fillRect/>
          </a:stretch>
        </p:blipFill>
        <p:spPr>
          <a:xfrm>
            <a:off x="7236204" y="1306286"/>
            <a:ext cx="3814973" cy="2142308"/>
          </a:xfrm>
          <a:prstGeom prst="rect">
            <a:avLst/>
          </a:prstGeom>
        </p:spPr>
      </p:pic>
    </p:spTree>
    <p:extLst>
      <p:ext uri="{BB962C8B-B14F-4D97-AF65-F5344CB8AC3E}">
        <p14:creationId xmlns:p14="http://schemas.microsoft.com/office/powerpoint/2010/main" val="3235288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3</a:t>
            </a:fld>
            <a:endParaRPr lang="en-US"/>
          </a:p>
        </p:txBody>
      </p:sp>
      <p:pic>
        <p:nvPicPr>
          <p:cNvPr id="7" name="Picture 6"/>
          <p:cNvPicPr>
            <a:picLocks noChangeAspect="1"/>
          </p:cNvPicPr>
          <p:nvPr/>
        </p:nvPicPr>
        <p:blipFill>
          <a:blip r:embed="rId2">
            <a:lum bright="-40000" contrast="-40000"/>
          </a:blip>
          <a:stretch>
            <a:fillRect/>
          </a:stretch>
        </p:blipFill>
        <p:spPr>
          <a:xfrm>
            <a:off x="838200" y="248195"/>
            <a:ext cx="10985862" cy="6120584"/>
          </a:xfrm>
          <a:prstGeom prst="rect">
            <a:avLst/>
          </a:prstGeom>
        </p:spPr>
      </p:pic>
    </p:spTree>
    <p:extLst>
      <p:ext uri="{BB962C8B-B14F-4D97-AF65-F5344CB8AC3E}">
        <p14:creationId xmlns:p14="http://schemas.microsoft.com/office/powerpoint/2010/main" val="1006551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143699"/>
            <a:ext cx="10515600" cy="353331"/>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Cont… </a:t>
            </a:r>
            <a:endParaRPr lang="en-US"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1"/>
          </p:nvPr>
        </p:nvPicPr>
        <p:blipFill>
          <a:blip r:embed="rId2"/>
          <a:stretch>
            <a:fillRect/>
          </a:stretch>
        </p:blipFill>
        <p:spPr>
          <a:xfrm>
            <a:off x="274320" y="1239056"/>
            <a:ext cx="4794069" cy="2732053"/>
          </a:xfrm>
          <a:prstGeom prst="rect">
            <a:avLst/>
          </a:prstGeom>
        </p:spPr>
      </p:pic>
      <mc:AlternateContent xmlns:mc="http://schemas.openxmlformats.org/markup-compatibility/2006" xmlns:a14="http://schemas.microsoft.com/office/drawing/2010/main">
        <mc:Choice Requires="a14">
          <p:sp>
            <p:nvSpPr>
              <p:cNvPr id="9" name="Content Placeholder 8"/>
              <p:cNvSpPr>
                <a:spLocks noGrp="1"/>
              </p:cNvSpPr>
              <p:nvPr>
                <p:ph sz="half" idx="2"/>
              </p:nvPr>
            </p:nvSpPr>
            <p:spPr>
              <a:xfrm>
                <a:off x="4976949" y="497031"/>
                <a:ext cx="6962502" cy="5956020"/>
              </a:xfrm>
            </p:spPr>
            <p:txBody>
              <a:bodyPr>
                <a:normAutofit fontScale="70000" lnSpcReduction="20000"/>
              </a:bodyPr>
              <a:lstStyle/>
              <a:p>
                <a:r>
                  <a:rPr lang="en-US" sz="2900" b="1" i="1" dirty="0" smtClean="0">
                    <a:solidFill>
                      <a:srgbClr val="FF0000"/>
                    </a:solidFill>
                    <a:latin typeface="Times New Roman" panose="02020603050405020304" pitchFamily="18" charset="0"/>
                    <a:cs typeface="Times New Roman" panose="02020603050405020304" pitchFamily="18" charset="0"/>
                  </a:rPr>
                  <a:t>Consider :</a:t>
                </a:r>
              </a:p>
              <a:p>
                <a:r>
                  <a:rPr lang="en-US" sz="2400" dirty="0" smtClean="0">
                    <a:latin typeface="Times New Roman" panose="02020603050405020304" pitchFamily="18" charset="0"/>
                    <a:cs typeface="Times New Roman" panose="02020603050405020304" pitchFamily="18" charset="0"/>
                  </a:rPr>
                  <a:t>The particle follows a circular path of radius </a:t>
                </a:r>
                <a:r>
                  <a:rPr lang="en-US" sz="2400" b="1"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part of which is shown by the </a:t>
                </a:r>
                <a:r>
                  <a:rPr lang="en-US" sz="2400" dirty="0" smtClean="0">
                    <a:latin typeface="Times New Roman" panose="02020603050405020304" pitchFamily="18" charset="0"/>
                    <a:cs typeface="Times New Roman" panose="02020603050405020304" pitchFamily="18" charset="0"/>
                  </a:rPr>
                  <a:t>dashed curve </a:t>
                </a:r>
              </a:p>
              <a:p>
                <a:r>
                  <a:rPr lang="en-US" sz="2400" dirty="0">
                    <a:latin typeface="Times New Roman" panose="02020603050405020304" pitchFamily="18" charset="0"/>
                    <a:cs typeface="Times New Roman" panose="02020603050405020304" pitchFamily="18" charset="0"/>
                  </a:rPr>
                  <a:t>The particle is at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time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𝑖</m:t>
                        </m:r>
                      </m:sub>
                    </m:sSub>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its velocity at that time is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𝒗</m:t>
                        </m:r>
                      </m:e>
                      <m:sub>
                        <m:r>
                          <a:rPr lang="en-US" sz="2400" b="1" i="1" smtClean="0">
                            <a:latin typeface="Cambria Math" panose="02040503050406030204" pitchFamily="18" charset="0"/>
                          </a:rPr>
                          <m:t>𝒊</m:t>
                        </m:r>
                      </m:sub>
                    </m:sSub>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is at </a:t>
                </a:r>
                <a:r>
                  <a:rPr lang="en-US" sz="2400" b="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some </a:t>
                </a:r>
                <a:r>
                  <a:rPr lang="en-US" sz="2400" dirty="0">
                    <a:latin typeface="Times New Roman" panose="02020603050405020304" pitchFamily="18" charset="0"/>
                    <a:cs typeface="Times New Roman" panose="02020603050405020304" pitchFamily="18" charset="0"/>
                  </a:rPr>
                  <a:t>later time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𝒕</m:t>
                        </m:r>
                      </m:e>
                      <m:sub>
                        <m:r>
                          <a:rPr lang="en-US" sz="2400" b="1" i="1" smtClean="0">
                            <a:latin typeface="Cambria Math" panose="02040503050406030204" pitchFamily="18" charset="0"/>
                          </a:rPr>
                          <m:t>𝒇</m:t>
                        </m:r>
                      </m:sub>
                    </m:sSub>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its velocity at that time is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𝒗</m:t>
                        </m:r>
                      </m:e>
                      <m:sub>
                        <m:r>
                          <a:rPr lang="en-US" sz="2400" b="1" i="1" smtClean="0">
                            <a:latin typeface="Cambria Math" panose="02040503050406030204" pitchFamily="18" charset="0"/>
                          </a:rPr>
                          <m:t>𝒇</m:t>
                        </m:r>
                      </m:sub>
                    </m:sSub>
                  </m:oMath>
                </a14:m>
                <a:r>
                  <a:rPr lang="en-US" sz="2400" dirty="0" smtClean="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Let </a:t>
                </a:r>
                <a:r>
                  <a:rPr lang="en-US" sz="2400" dirty="0">
                    <a:latin typeface="Times New Roman" panose="02020603050405020304" pitchFamily="18" charset="0"/>
                    <a:cs typeface="Times New Roman" panose="02020603050405020304" pitchFamily="18" charset="0"/>
                  </a:rPr>
                  <a:t>us also assume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𝒗</m:t>
                        </m:r>
                      </m:e>
                      <m:sub>
                        <m:r>
                          <a:rPr lang="en-US" sz="2400" b="1" i="1" smtClean="0">
                            <a:latin typeface="Cambria Math" panose="02040503050406030204" pitchFamily="18" charset="0"/>
                          </a:rPr>
                          <m:t>𝒊</m:t>
                        </m:r>
                      </m:sub>
                    </m:sSub>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𝒗</m:t>
                        </m:r>
                      </m:e>
                      <m:sub>
                        <m:r>
                          <a:rPr lang="en-US" sz="2400" b="1" i="1" smtClean="0">
                            <a:latin typeface="Cambria Math" panose="02040503050406030204" pitchFamily="18" charset="0"/>
                          </a:rPr>
                          <m:t>𝒇</m:t>
                        </m:r>
                      </m:sub>
                    </m:sSub>
                  </m:oMath>
                </a14:m>
                <a:r>
                  <a:rPr lang="en-US" sz="2400" dirty="0" smtClean="0">
                    <a:latin typeface="Times New Roman" panose="02020603050405020304" pitchFamily="18" charset="0"/>
                    <a:cs typeface="Times New Roman" panose="02020603050405020304" pitchFamily="18" charset="0"/>
                  </a:rPr>
                  <a:t> differ </a:t>
                </a:r>
                <a:r>
                  <a:rPr lang="en-US" sz="2400" dirty="0">
                    <a:latin typeface="Times New Roman" panose="02020603050405020304" pitchFamily="18" charset="0"/>
                    <a:cs typeface="Times New Roman" panose="02020603050405020304" pitchFamily="18" charset="0"/>
                  </a:rPr>
                  <a:t>only in direction; their magnitudes are the same (that is,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𝒗</m:t>
                        </m:r>
                      </m:e>
                      <m:sub>
                        <m:r>
                          <a:rPr lang="en-US" sz="2400" b="1" i="1" smtClean="0">
                            <a:latin typeface="Cambria Math" panose="02040503050406030204" pitchFamily="18" charset="0"/>
                          </a:rPr>
                          <m:t>𝒊</m:t>
                        </m:r>
                      </m:sub>
                    </m:sSub>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𝒗</m:t>
                        </m:r>
                      </m:e>
                      <m:sub>
                        <m:r>
                          <a:rPr lang="en-US" sz="2400" b="1" i="1" smtClean="0">
                            <a:latin typeface="Cambria Math" panose="02040503050406030204" pitchFamily="18" charset="0"/>
                          </a:rPr>
                          <m:t>𝒇</m:t>
                        </m:r>
                      </m:sub>
                    </m:sSub>
                    <m:r>
                      <a:rPr lang="en-US" sz="2400" b="1" i="1" smtClean="0">
                        <a:latin typeface="Cambria Math" panose="02040503050406030204" pitchFamily="18" charset="0"/>
                      </a:rPr>
                      <m:t>=</m:t>
                    </m:r>
                    <m:r>
                      <a:rPr lang="en-US" sz="2400" b="1" i="1" smtClean="0">
                        <a:latin typeface="Cambria Math" panose="02040503050406030204" pitchFamily="18" charset="0"/>
                      </a:rPr>
                      <m:t>𝒗</m:t>
                    </m:r>
                  </m:oMath>
                </a14:m>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because it </a:t>
                </a:r>
                <a:r>
                  <a:rPr lang="en-US" sz="2400" dirty="0">
                    <a:latin typeface="Times New Roman" panose="02020603050405020304" pitchFamily="18" charset="0"/>
                    <a:cs typeface="Times New Roman" panose="02020603050405020304" pitchFamily="18" charset="0"/>
                  </a:rPr>
                  <a:t>is </a:t>
                </a:r>
                <a:r>
                  <a:rPr lang="en-US" sz="2400" i="1" dirty="0">
                    <a:latin typeface="Times New Roman" panose="02020603050405020304" pitchFamily="18" charset="0"/>
                    <a:cs typeface="Times New Roman" panose="02020603050405020304" pitchFamily="18" charset="0"/>
                  </a:rPr>
                  <a:t>uniform </a:t>
                </a:r>
                <a:r>
                  <a:rPr lang="en-US" sz="2400" dirty="0">
                    <a:latin typeface="Times New Roman" panose="02020603050405020304" pitchFamily="18" charset="0"/>
                    <a:cs typeface="Times New Roman" panose="02020603050405020304" pitchFamily="18" charset="0"/>
                  </a:rPr>
                  <a:t>circular motion</a:t>
                </a:r>
                <a:r>
                  <a:rPr lang="en-US" sz="2400" dirty="0" smtClean="0">
                    <a:latin typeface="Times New Roman" panose="02020603050405020304" pitchFamily="18" charset="0"/>
                    <a:cs typeface="Times New Roman" panose="02020603050405020304" pitchFamily="18" charset="0"/>
                  </a:rPr>
                  <a:t>).</a:t>
                </a:r>
              </a:p>
              <a:p>
                <a:pPr marL="0"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From figure c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𝒗</m:t>
                        </m:r>
                      </m:e>
                      <m:sub>
                        <m:r>
                          <a:rPr lang="en-US" sz="2400" b="1" i="1" smtClean="0">
                            <a:latin typeface="Cambria Math" panose="02040503050406030204" pitchFamily="18" charset="0"/>
                          </a:rPr>
                          <m:t>𝒇</m:t>
                        </m:r>
                      </m:sub>
                    </m:sSub>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𝒗</m:t>
                        </m:r>
                      </m:e>
                      <m:sub>
                        <m:r>
                          <a:rPr lang="en-US" sz="2400" b="1" i="1" smtClean="0">
                            <a:latin typeface="Cambria Math" panose="02040503050406030204" pitchFamily="18" charset="0"/>
                          </a:rPr>
                          <m:t>𝒊</m:t>
                        </m:r>
                      </m:sub>
                    </m:sSub>
                    <m:r>
                      <a:rPr lang="en-US" sz="2400" b="1" i="1" smtClean="0">
                        <a:latin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m:t>
                    </m:r>
                    <m:acc>
                      <m:accPr>
                        <m:chr m:val="⃗"/>
                        <m:ctrlPr>
                          <a:rPr lang="en-US" sz="2400" b="1" i="1" smtClean="0">
                            <a:latin typeface="Cambria Math" panose="02040503050406030204" pitchFamily="18" charset="0"/>
                            <a:ea typeface="Cambria Math" panose="02040503050406030204" pitchFamily="18" charset="0"/>
                          </a:rPr>
                        </m:ctrlPr>
                      </m:accPr>
                      <m:e>
                        <m:r>
                          <a:rPr lang="en-US" sz="2400" b="1" i="1" smtClean="0">
                            <a:latin typeface="Cambria Math" panose="02040503050406030204" pitchFamily="18" charset="0"/>
                            <a:ea typeface="Cambria Math" panose="02040503050406030204" pitchFamily="18" charset="0"/>
                          </a:rPr>
                          <m:t>𝒗</m:t>
                        </m:r>
                      </m:e>
                    </m:acc>
                  </m:oMath>
                </a14:m>
                <a:r>
                  <a:rPr lang="en-US" sz="2400" b="1" dirty="0" smtClean="0">
                    <a:latin typeface="Times New Roman" panose="02020603050405020304" pitchFamily="18" charset="0"/>
                    <a:cs typeface="Times New Roman" panose="02020603050405020304" pitchFamily="18" charset="0"/>
                  </a:rPr>
                  <a:t> (</a:t>
                </a:r>
                <a:r>
                  <a:rPr lang="en-US" sz="2400" b="0" i="0" u="none" strike="noStrike" baseline="0" dirty="0" smtClean="0">
                    <a:latin typeface="Times New Roman" panose="02020603050405020304" pitchFamily="18" charset="0"/>
                    <a:cs typeface="Times New Roman" panose="02020603050405020304" pitchFamily="18" charset="0"/>
                  </a:rPr>
                  <a:t>The vector </a:t>
                </a:r>
                <a14:m>
                  <m:oMath xmlns:m="http://schemas.openxmlformats.org/officeDocument/2006/math">
                    <m:r>
                      <a:rPr lang="en-US" sz="2400" b="1" i="1" smtClean="0">
                        <a:latin typeface="Cambria Math" panose="02040503050406030204" pitchFamily="18" charset="0"/>
                        <a:ea typeface="Cambria Math" panose="02040503050406030204" pitchFamily="18" charset="0"/>
                      </a:rPr>
                      <m:t>∆</m:t>
                    </m:r>
                    <m:acc>
                      <m:accPr>
                        <m:chr m:val="⃗"/>
                        <m:ctrlPr>
                          <a:rPr lang="en-US" sz="2400" b="1" i="1" smtClean="0">
                            <a:latin typeface="Cambria Math" panose="02040503050406030204" pitchFamily="18" charset="0"/>
                            <a:ea typeface="Cambria Math" panose="02040503050406030204" pitchFamily="18" charset="0"/>
                          </a:rPr>
                        </m:ctrlPr>
                      </m:accPr>
                      <m:e>
                        <m:r>
                          <a:rPr lang="en-US" sz="2400" b="1" i="1" smtClean="0">
                            <a:latin typeface="Cambria Math" panose="02040503050406030204" pitchFamily="18" charset="0"/>
                            <a:ea typeface="Cambria Math" panose="02040503050406030204" pitchFamily="18" charset="0"/>
                          </a:rPr>
                          <m:t>𝒗</m:t>
                        </m:r>
                      </m:e>
                    </m:acc>
                  </m:oMath>
                </a14:m>
                <a:r>
                  <a:rPr lang="en-US" sz="2400" b="0" i="0" u="none" strike="noStrike" baseline="0" dirty="0" smtClean="0">
                    <a:latin typeface="Times New Roman" panose="02020603050405020304" pitchFamily="18" charset="0"/>
                    <a:cs typeface="Times New Roman" panose="02020603050405020304" pitchFamily="18" charset="0"/>
                  </a:rPr>
                  <a:t> connects the tips of the vectors</a:t>
                </a:r>
                <a:r>
                  <a:rPr lang="en-US" sz="2400" b="1" dirty="0" smtClean="0">
                    <a:latin typeface="Times New Roman" panose="02020603050405020304" pitchFamily="18" charset="0"/>
                    <a:cs typeface="Times New Roman" panose="02020603050405020304" pitchFamily="18" charset="0"/>
                  </a:rPr>
                  <a:t>)</a:t>
                </a:r>
              </a:p>
              <a:p>
                <a:pPr marL="0" indent="0">
                  <a:buNone/>
                </a:pPr>
                <a:endParaRPr lang="en-US" sz="2400" b="1" dirty="0" smtClean="0">
                  <a:latin typeface="Times New Roman" panose="02020603050405020304" pitchFamily="18" charset="0"/>
                  <a:cs typeface="Times New Roman" panose="02020603050405020304" pitchFamily="18" charset="0"/>
                </a:endParaRPr>
              </a:p>
              <a:p>
                <a:r>
                  <a:rPr lang="en-US" sz="2400" b="0" i="0" u="none" strike="noStrike" baseline="0" dirty="0" smtClean="0">
                    <a:latin typeface="Times New Roman" panose="02020603050405020304" pitchFamily="18" charset="0"/>
                    <a:cs typeface="Times New Roman" panose="02020603050405020304" pitchFamily="18" charset="0"/>
                  </a:rPr>
                  <a:t>In both Figures b and c, we can identify triangles that help</a:t>
                </a:r>
                <a:r>
                  <a:rPr lang="en-US" sz="2400" b="0" i="0" u="none" strike="noStrike" dirty="0" smtClean="0">
                    <a:latin typeface="Times New Roman" panose="02020603050405020304" pitchFamily="18" charset="0"/>
                    <a:cs typeface="Times New Roman" panose="02020603050405020304" pitchFamily="18" charset="0"/>
                  </a:rPr>
                  <a:t> </a:t>
                </a:r>
                <a:r>
                  <a:rPr lang="en-US" sz="2400" b="0" i="0" u="none" strike="noStrike" baseline="0" dirty="0" smtClean="0">
                    <a:latin typeface="Times New Roman" panose="02020603050405020304" pitchFamily="18" charset="0"/>
                    <a:cs typeface="Times New Roman" panose="02020603050405020304" pitchFamily="18" charset="0"/>
                  </a:rPr>
                  <a:t>us analyze the motion.</a:t>
                </a:r>
              </a:p>
              <a:p>
                <a:pPr marL="0" indent="0">
                  <a:buNone/>
                </a:pPr>
                <a:endParaRPr lang="en-US" sz="2400" b="0" i="0" u="none" strike="noStrike" baseline="0" dirty="0" smtClean="0">
                  <a:latin typeface="Times New Roman" panose="02020603050405020304" pitchFamily="18" charset="0"/>
                  <a:cs typeface="Times New Roman" panose="02020603050405020304" pitchFamily="18" charset="0"/>
                </a:endParaRPr>
              </a:p>
              <a:p>
                <a:r>
                  <a:rPr lang="en-US" sz="2400" b="0" i="0" u="none" strike="noStrike" baseline="0" dirty="0" smtClean="0">
                    <a:solidFill>
                      <a:srgbClr val="000000"/>
                    </a:solidFill>
                    <a:latin typeface="Times New Roman" panose="02020603050405020304" pitchFamily="18" charset="0"/>
                  </a:rPr>
                  <a:t>The angle </a:t>
                </a:r>
                <a14:m>
                  <m:oMath xmlns:m="http://schemas.openxmlformats.org/officeDocument/2006/math">
                    <m:r>
                      <a:rPr lang="en-US" sz="2400" b="0" i="1" u="none" strike="noStrike" baseline="0" smtClean="0">
                        <a:solidFill>
                          <a:srgbClr val="000000"/>
                        </a:solidFill>
                        <a:latin typeface="Cambria Math" panose="02040503050406030204" pitchFamily="18" charset="0"/>
                        <a:ea typeface="Cambria Math" panose="02040503050406030204" pitchFamily="18" charset="0"/>
                      </a:rPr>
                      <m:t>∆</m:t>
                    </m:r>
                    <m:r>
                      <a:rPr lang="en-US" sz="2400" b="0" i="1" u="none" strike="noStrike" baseline="0" smtClean="0">
                        <a:solidFill>
                          <a:srgbClr val="000000"/>
                        </a:solidFill>
                        <a:latin typeface="Cambria Math" panose="02040503050406030204" pitchFamily="18" charset="0"/>
                        <a:ea typeface="Cambria Math" panose="02040503050406030204" pitchFamily="18" charset="0"/>
                      </a:rPr>
                      <m:t>𝜃</m:t>
                    </m:r>
                  </m:oMath>
                </a14:m>
                <a:r>
                  <a:rPr lang="en-US" sz="2400" b="0" i="0" u="none" strike="noStrike" baseline="0" dirty="0" smtClean="0">
                    <a:solidFill>
                      <a:srgbClr val="000000"/>
                    </a:solidFill>
                    <a:latin typeface="Times New Roman" panose="02020603050405020304" pitchFamily="18" charset="0"/>
                  </a:rPr>
                  <a:t> in figure (b) and (c) are the same</a:t>
                </a:r>
              </a:p>
              <a:p>
                <a:endParaRPr lang="en-US" sz="2400" b="0" i="0" u="none" strike="noStrike" baseline="0" dirty="0" smtClean="0">
                  <a:solidFill>
                    <a:srgbClr val="000000"/>
                  </a:solidFill>
                  <a:latin typeface="Times New Roman" panose="02020603050405020304" pitchFamily="18" charset="0"/>
                </a:endParaRPr>
              </a:p>
              <a:p>
                <a:r>
                  <a:rPr lang="en-US" sz="2400" b="0" i="0" u="none" strike="noStrike" baseline="0" dirty="0" smtClean="0">
                    <a:latin typeface="Times New Roman" panose="02020603050405020304" pitchFamily="18" charset="0"/>
                    <a:cs typeface="Times New Roman" panose="02020603050405020304" pitchFamily="18" charset="0"/>
                  </a:rPr>
                  <a:t>Because</a:t>
                </a:r>
                <a:r>
                  <a:rPr lang="en-US" sz="2400" b="0" i="0" u="none" strike="noStrike" dirty="0" smtClean="0">
                    <a:latin typeface="Times New Roman" panose="02020603050405020304" pitchFamily="18" charset="0"/>
                    <a:cs typeface="Times New Roman" panose="02020603050405020304" pitchFamily="18" charset="0"/>
                  </a:rPr>
                  <a:t> </a:t>
                </a:r>
                <a:r>
                  <a:rPr lang="en-US" sz="2400" b="0" i="0" u="none" strike="noStrike" baseline="0" dirty="0" smtClean="0">
                    <a:latin typeface="Times New Roman" panose="02020603050405020304" pitchFamily="18" charset="0"/>
                    <a:cs typeface="Times New Roman" panose="02020603050405020304" pitchFamily="18" charset="0"/>
                  </a:rPr>
                  <a:t>the </a:t>
                </a:r>
                <a:r>
                  <a:rPr lang="en-US" sz="2400" b="0" i="0" u="none" strike="noStrike" baseline="0" dirty="0" smtClean="0">
                    <a:solidFill>
                      <a:srgbClr val="FF0000"/>
                    </a:solidFill>
                    <a:latin typeface="Times New Roman" panose="02020603050405020304" pitchFamily="18" charset="0"/>
                    <a:cs typeface="Times New Roman" panose="02020603050405020304" pitchFamily="18" charset="0"/>
                  </a:rPr>
                  <a:t>velocity vector </a:t>
                </a:r>
                <a14:m>
                  <m:oMath xmlns:m="http://schemas.openxmlformats.org/officeDocument/2006/math">
                    <m:acc>
                      <m:accPr>
                        <m:chr m:val="⃗"/>
                        <m:ctrlPr>
                          <a:rPr lang="en-US" sz="2400" b="1" i="1">
                            <a:solidFill>
                              <a:srgbClr val="FF0000"/>
                            </a:solidFill>
                            <a:latin typeface="Cambria Math" panose="02040503050406030204" pitchFamily="18" charset="0"/>
                            <a:ea typeface="Cambria Math" panose="02040503050406030204" pitchFamily="18" charset="0"/>
                          </a:rPr>
                        </m:ctrlPr>
                      </m:accPr>
                      <m:e>
                        <m:r>
                          <a:rPr lang="en-US" sz="2400" b="1" i="1">
                            <a:solidFill>
                              <a:srgbClr val="FF0000"/>
                            </a:solidFill>
                            <a:latin typeface="Cambria Math" panose="02040503050406030204" pitchFamily="18" charset="0"/>
                            <a:ea typeface="Cambria Math" panose="02040503050406030204" pitchFamily="18" charset="0"/>
                          </a:rPr>
                          <m:t>𝒗</m:t>
                        </m:r>
                      </m:e>
                    </m:acc>
                  </m:oMath>
                </a14:m>
                <a:r>
                  <a:rPr lang="en-US" sz="2400" b="0" i="0" u="none" strike="noStrike" baseline="0" dirty="0" smtClean="0">
                    <a:latin typeface="Times New Roman" panose="02020603050405020304" pitchFamily="18" charset="0"/>
                    <a:cs typeface="Times New Roman" panose="02020603050405020304" pitchFamily="18" charset="0"/>
                  </a:rPr>
                  <a:t> is always </a:t>
                </a:r>
                <a:r>
                  <a:rPr lang="en-US" sz="2400" b="0" i="0" u="none" strike="noStrike" baseline="0" dirty="0" smtClean="0">
                    <a:solidFill>
                      <a:srgbClr val="FF0000"/>
                    </a:solidFill>
                    <a:latin typeface="Times New Roman" panose="02020603050405020304" pitchFamily="18" charset="0"/>
                    <a:cs typeface="Times New Roman" panose="02020603050405020304" pitchFamily="18" charset="0"/>
                  </a:rPr>
                  <a:t>perpendicular to the position vector </a:t>
                </a:r>
                <a14:m>
                  <m:oMath xmlns:m="http://schemas.openxmlformats.org/officeDocument/2006/math">
                    <m:acc>
                      <m:accPr>
                        <m:chr m:val="⃗"/>
                        <m:ctrlPr>
                          <a:rPr lang="en-US" sz="2400" b="1" i="1">
                            <a:solidFill>
                              <a:srgbClr val="FF0000"/>
                            </a:solidFill>
                            <a:latin typeface="Cambria Math" panose="02040503050406030204" pitchFamily="18" charset="0"/>
                            <a:ea typeface="Cambria Math" panose="02040503050406030204" pitchFamily="18" charset="0"/>
                          </a:rPr>
                        </m:ctrlPr>
                      </m:accPr>
                      <m:e>
                        <m:r>
                          <a:rPr lang="en-US" sz="2400" b="1" i="1" smtClean="0">
                            <a:solidFill>
                              <a:srgbClr val="FF0000"/>
                            </a:solidFill>
                            <a:latin typeface="Cambria Math" panose="02040503050406030204" pitchFamily="18" charset="0"/>
                            <a:ea typeface="Cambria Math" panose="02040503050406030204" pitchFamily="18" charset="0"/>
                          </a:rPr>
                          <m:t>𝒓</m:t>
                        </m:r>
                      </m:e>
                    </m:acc>
                  </m:oMath>
                </a14:m>
                <a:r>
                  <a:rPr lang="en-US" sz="2400" b="0" i="0" u="none" strike="noStrike" baseline="0" dirty="0" smtClean="0">
                    <a:solidFill>
                      <a:srgbClr val="FF0000"/>
                    </a:solidFill>
                    <a:latin typeface="Times New Roman" panose="02020603050405020304" pitchFamily="18" charset="0"/>
                    <a:cs typeface="Times New Roman" panose="02020603050405020304" pitchFamily="18" charset="0"/>
                  </a:rPr>
                  <a:t>.</a:t>
                </a:r>
                <a:r>
                  <a:rPr lang="en-US" sz="2400" b="0" i="0" u="none" strike="noStrike" baseline="0" dirty="0" smtClean="0">
                    <a:solidFill>
                      <a:srgbClr val="000000"/>
                    </a:solidFill>
                    <a:latin typeface="Times New Roman" panose="02020603050405020304" pitchFamily="18" charset="0"/>
                    <a:cs typeface="Times New Roman" panose="02020603050405020304" pitchFamily="18" charset="0"/>
                  </a:rPr>
                  <a:t> </a:t>
                </a:r>
              </a:p>
              <a:p>
                <a:pPr marL="0" indent="0">
                  <a:buNone/>
                </a:pPr>
                <a:r>
                  <a:rPr lang="en-US" sz="2400" b="1" dirty="0" smtClean="0">
                    <a:solidFill>
                      <a:srgbClr val="00B0F0"/>
                    </a:solidFill>
                    <a:latin typeface="Times New Roman" panose="02020603050405020304" pitchFamily="18" charset="0"/>
                    <a:cs typeface="Times New Roman" panose="02020603050405020304" pitchFamily="18" charset="0"/>
                  </a:rPr>
                  <a:t>Therefore:</a:t>
                </a:r>
                <a:endParaRPr lang="en-US" sz="2400" b="1" i="0" u="none" strike="noStrike" baseline="0" dirty="0" smtClean="0">
                  <a:solidFill>
                    <a:srgbClr val="00B0F0"/>
                  </a:solidFill>
                  <a:latin typeface="Times New Roman" panose="02020603050405020304" pitchFamily="18" charset="0"/>
                  <a:cs typeface="Times New Roman" panose="02020603050405020304" pitchFamily="18" charset="0"/>
                </a:endParaRPr>
              </a:p>
              <a:p>
                <a:r>
                  <a:rPr lang="en-US" sz="2600" b="1" i="1" u="none" strike="noStrike" baseline="0" dirty="0" smtClean="0">
                    <a:latin typeface="Times New Roman" panose="02020603050405020304" pitchFamily="18" charset="0"/>
                    <a:cs typeface="Times New Roman" panose="02020603050405020304" pitchFamily="18" charset="0"/>
                  </a:rPr>
                  <a:t>The</a:t>
                </a:r>
                <a:r>
                  <a:rPr lang="en-US" sz="2600" b="1" i="1" u="none" strike="noStrike" dirty="0" smtClean="0">
                    <a:latin typeface="Times New Roman" panose="02020603050405020304" pitchFamily="18" charset="0"/>
                    <a:cs typeface="Times New Roman" panose="02020603050405020304" pitchFamily="18" charset="0"/>
                  </a:rPr>
                  <a:t> </a:t>
                </a:r>
                <a:r>
                  <a:rPr lang="en-US" sz="2600" b="1" i="1" u="none" strike="noStrike" baseline="0" dirty="0" smtClean="0">
                    <a:latin typeface="Times New Roman" panose="02020603050405020304" pitchFamily="18" charset="0"/>
                    <a:cs typeface="Times New Roman" panose="02020603050405020304" pitchFamily="18" charset="0"/>
                  </a:rPr>
                  <a:t>two triangles are similar. </a:t>
                </a:r>
              </a:p>
            </p:txBody>
          </p:sp>
        </mc:Choice>
        <mc:Fallback xmlns="">
          <p:sp>
            <p:nvSpPr>
              <p:cNvPr id="9" name="Content Placeholder 8"/>
              <p:cNvSpPr>
                <a:spLocks noGrp="1" noRot="1" noChangeAspect="1" noMove="1" noResize="1" noEditPoints="1" noAdjustHandles="1" noChangeArrowheads="1" noChangeShapeType="1" noTextEdit="1"/>
              </p:cNvSpPr>
              <p:nvPr>
                <p:ph sz="half" idx="2"/>
              </p:nvPr>
            </p:nvSpPr>
            <p:spPr>
              <a:xfrm>
                <a:off x="4976949" y="497031"/>
                <a:ext cx="6962502" cy="5956020"/>
              </a:xfrm>
              <a:blipFill>
                <a:blip r:embed="rId3"/>
                <a:stretch>
                  <a:fillRect l="-787" t="-2047" r="-105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30</a:t>
            </a:fld>
            <a:endParaRPr lang="en-US"/>
          </a:p>
        </p:txBody>
      </p:sp>
    </p:spTree>
    <p:extLst>
      <p:ext uri="{BB962C8B-B14F-4D97-AF65-F5344CB8AC3E}">
        <p14:creationId xmlns:p14="http://schemas.microsoft.com/office/powerpoint/2010/main" val="2202675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811"/>
            <a:ext cx="10515600" cy="457835"/>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Cont….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849086"/>
                <a:ext cx="10774680" cy="5415824"/>
              </a:xfrm>
            </p:spPr>
            <p:txBody>
              <a:bodyPr>
                <a:normAutofit fontScale="92500" lnSpcReduction="20000"/>
              </a:bodyPr>
              <a:lstStyle/>
              <a:p>
                <a:pPr lvl="0"/>
                <a:r>
                  <a:rPr lang="en-US" dirty="0" smtClean="0">
                    <a:solidFill>
                      <a:srgbClr val="000000"/>
                    </a:solidFill>
                    <a:latin typeface="Times New Roman" panose="02020603050405020304" pitchFamily="18" charset="0"/>
                    <a:cs typeface="Times New Roman" panose="02020603050405020304" pitchFamily="18" charset="0"/>
                  </a:rPr>
                  <a:t>By SAS similarity </a:t>
                </a:r>
                <a:r>
                  <a:rPr lang="en-US" sz="2000" dirty="0" smtClean="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Two triangles </a:t>
                </a:r>
                <a:r>
                  <a:rPr lang="en-US" sz="2000" b="1" i="1" dirty="0">
                    <a:solidFill>
                      <a:srgbClr val="0070C0"/>
                    </a:solidFill>
                    <a:latin typeface="Times New Roman" panose="02020603050405020304" pitchFamily="18" charset="0"/>
                    <a:cs typeface="Times New Roman" panose="02020603050405020304" pitchFamily="18" charset="0"/>
                  </a:rPr>
                  <a:t>are similar if the angle between any two sides is the same for both triangles</a:t>
                </a:r>
                <a:r>
                  <a:rPr lang="en-US" sz="2000" dirty="0">
                    <a:solidFill>
                      <a:prstClr val="black"/>
                    </a:solidFill>
                    <a:latin typeface="Times New Roman" panose="02020603050405020304" pitchFamily="18" charset="0"/>
                    <a:cs typeface="Times New Roman" panose="02020603050405020304" pitchFamily="18" charset="0"/>
                  </a:rPr>
                  <a:t> and if the ratio of the </a:t>
                </a:r>
                <a:r>
                  <a:rPr lang="en-US" sz="2000" b="1" i="1" dirty="0">
                    <a:solidFill>
                      <a:srgbClr val="FF0000"/>
                    </a:solidFill>
                    <a:latin typeface="Times New Roman" panose="02020603050405020304" pitchFamily="18" charset="0"/>
                    <a:cs typeface="Times New Roman" panose="02020603050405020304" pitchFamily="18" charset="0"/>
                  </a:rPr>
                  <a:t>lengths of these sides is the same</a:t>
                </a:r>
                <a:r>
                  <a:rPr lang="en-US" sz="2000" dirty="0" smtClean="0">
                    <a:solidFill>
                      <a:prstClr val="black"/>
                    </a:solidFill>
                    <a:latin typeface="Times New Roman" panose="02020603050405020304" pitchFamily="18" charset="0"/>
                    <a:cs typeface="Times New Roman" panose="02020603050405020304" pitchFamily="18" charset="0"/>
                  </a:rPr>
                  <a:t>.)</a:t>
                </a:r>
              </a:p>
              <a:p>
                <a:pPr marL="0" lvl="0" indent="0">
                  <a:buNone/>
                </a:pPr>
                <a:endParaRPr lang="en-US" sz="2000" b="1" dirty="0">
                  <a:solidFill>
                    <a:prstClr val="black"/>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Now the r/ship b/n </a:t>
                </a:r>
                <a:r>
                  <a:rPr lang="en-US" dirty="0">
                    <a:latin typeface="Times New Roman" panose="02020603050405020304" pitchFamily="18" charset="0"/>
                    <a:cs typeface="Times New Roman" panose="02020603050405020304" pitchFamily="18" charset="0"/>
                  </a:rPr>
                  <a:t>the lengths of the sides for </a:t>
                </a:r>
                <a:r>
                  <a:rPr lang="en-US" dirty="0" smtClean="0">
                    <a:latin typeface="Times New Roman" panose="02020603050405020304" pitchFamily="18" charset="0"/>
                    <a:cs typeface="Times New Roman" panose="02020603050405020304" pitchFamily="18" charset="0"/>
                  </a:rPr>
                  <a:t>the two triangle is </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d>
                            <m:dPr>
                              <m:begChr m:val="|"/>
                              <m:endChr m:val="|"/>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e>
                          </m:d>
                        </m:num>
                        <m:den>
                          <m:r>
                            <a:rPr lang="en-US" b="0" i="1" smtClean="0">
                              <a:latin typeface="Cambria Math" panose="02040503050406030204" pitchFamily="18" charset="0"/>
                            </a:rPr>
                            <m:t>𝑣</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m:t>
                              </m:r>
                              <m:acc>
                                <m:accPr>
                                  <m:chr m:val="⃗"/>
                                  <m:ctrlPr>
                                    <a:rPr lang="en-US" i="1">
                                      <a:solidFill>
                                        <a:prstClr val="black"/>
                                      </a:solidFill>
                                      <a:latin typeface="Cambria Math" panose="02040503050406030204" pitchFamily="18" charset="0"/>
                                    </a:rPr>
                                  </m:ctrlPr>
                                </m:accPr>
                                <m:e>
                                  <m:r>
                                    <a:rPr lang="en-US" b="0" i="1" smtClean="0">
                                      <a:solidFill>
                                        <a:prstClr val="black"/>
                                      </a:solidFill>
                                      <a:latin typeface="Cambria Math" panose="02040503050406030204" pitchFamily="18" charset="0"/>
                                    </a:rPr>
                                    <m:t>𝑟</m:t>
                                  </m:r>
                                </m:e>
                              </m:acc>
                            </m:e>
                          </m:d>
                        </m:num>
                        <m:den>
                          <m:r>
                            <a:rPr lang="en-US" b="0" i="1" smtClean="0">
                              <a:latin typeface="Cambria Math" panose="02040503050406030204" pitchFamily="18" charset="0"/>
                            </a:rPr>
                            <m:t>𝑟</m:t>
                          </m:r>
                        </m:den>
                      </m:f>
                    </m:oMath>
                  </m:oMathPara>
                </a14:m>
                <a:endParaRPr lang="en-US"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d>
                            <m:dPr>
                              <m:begChr m:val="|"/>
                              <m:end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m:t>
                              </m:r>
                              <m:acc>
                                <m:accPr>
                                  <m:chr m:val="⃗"/>
                                  <m:ctrlPr>
                                    <a:rPr lang="en-US" i="1">
                                      <a:solidFill>
                                        <a:prstClr val="black"/>
                                      </a:solidFill>
                                      <a:latin typeface="Cambria Math" panose="02040503050406030204" pitchFamily="18" charset="0"/>
                                    </a:rPr>
                                  </m:ctrlPr>
                                </m:accPr>
                                <m:e>
                                  <m:r>
                                    <a:rPr lang="en-US" b="0" i="1" smtClean="0">
                                      <a:solidFill>
                                        <a:prstClr val="black"/>
                                      </a:solidFill>
                                      <a:latin typeface="Cambria Math" panose="02040503050406030204" pitchFamily="18" charset="0"/>
                                    </a:rPr>
                                    <m:t>𝑣</m:t>
                                  </m:r>
                                </m:e>
                              </m:acc>
                            </m:e>
                          </m:d>
                        </m:num>
                        <m:den>
                          <m:d>
                            <m:dPr>
                              <m:begChr m:val="|"/>
                              <m:end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m:t>
                              </m:r>
                              <m:acc>
                                <m:accPr>
                                  <m:chr m:val="⃗"/>
                                  <m:ctrlPr>
                                    <a:rPr lang="en-US" i="1">
                                      <a:solidFill>
                                        <a:prstClr val="black"/>
                                      </a:solidFill>
                                      <a:latin typeface="Cambria Math" panose="02040503050406030204" pitchFamily="18" charset="0"/>
                                    </a:rPr>
                                  </m:ctrlPr>
                                </m:accPr>
                                <m:e>
                                  <m:r>
                                    <a:rPr lang="en-US" b="0" i="1" smtClean="0">
                                      <a:solidFill>
                                        <a:prstClr val="black"/>
                                      </a:solidFill>
                                      <a:latin typeface="Cambria Math" panose="02040503050406030204" pitchFamily="18" charset="0"/>
                                    </a:rPr>
                                    <m:t>𝑟</m:t>
                                  </m:r>
                                </m:e>
                              </m:acc>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𝑣</m:t>
                          </m:r>
                        </m:num>
                        <m:den>
                          <m:r>
                            <a:rPr lang="en-US" b="0" i="1" smtClean="0">
                              <a:latin typeface="Cambria Math" panose="02040503050406030204" pitchFamily="18" charset="0"/>
                            </a:rPr>
                            <m:t>𝑟</m:t>
                          </m:r>
                        </m:den>
                      </m:f>
                      <m:r>
                        <a:rPr lang="en-US" b="0"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𝑟</m:t>
                                  </m:r>
                                </m:e>
                              </m:acc>
                            </m:e>
                          </m:d>
                          <m:r>
                            <a:rPr lang="en-US" b="0" i="1" smtClean="0">
                              <a:latin typeface="Cambria Math" panose="02040503050406030204" pitchFamily="18" charset="0"/>
                            </a:rPr>
                            <m:t>)</m:t>
                          </m:r>
                          <m:r>
                            <a:rPr lang="en-US" b="0" i="1" smtClean="0">
                              <a:latin typeface="Cambria Math" panose="02040503050406030204" pitchFamily="18" charset="0"/>
                            </a:rPr>
                            <m:t>𝑣</m:t>
                          </m:r>
                        </m:num>
                        <m:den>
                          <m:r>
                            <a:rPr lang="en-US" b="0" i="1" smtClean="0">
                              <a:latin typeface="Cambria Math" panose="02040503050406030204" pitchFamily="18" charset="0"/>
                            </a:rPr>
                            <m:t>𝑟</m:t>
                          </m:r>
                        </m:den>
                      </m:f>
                    </m:oMath>
                  </m:oMathPara>
                </a14:m>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magnitude </a:t>
                </a:r>
                <a:r>
                  <a:rPr lang="en-US" dirty="0">
                    <a:latin typeface="Times New Roman" panose="02020603050405020304" pitchFamily="18" charset="0"/>
                    <a:cs typeface="Times New Roman" panose="02020603050405020304" pitchFamily="18" charset="0"/>
                  </a:rPr>
                  <a:t>of the average </a:t>
                </a:r>
                <a:r>
                  <a:rPr lang="en-US" dirty="0" smtClean="0">
                    <a:latin typeface="Times New Roman" panose="02020603050405020304" pitchFamily="18" charset="0"/>
                    <a:cs typeface="Times New Roman" panose="02020603050405020304" pitchFamily="18" charset="0"/>
                  </a:rPr>
                  <a:t>acceleration by dividing both side by time interval(t)</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𝑎</m:t>
                              </m:r>
                            </m:e>
                          </m:ac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e>
                          </m:d>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𝑟</m:t>
                                  </m:r>
                                </m:e>
                              </m:acc>
                            </m:e>
                          </m:d>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𝑣</m:t>
                          </m:r>
                        </m:num>
                        <m:den>
                          <m:r>
                            <a:rPr lang="en-US" b="0" i="1" smtClean="0">
                              <a:latin typeface="Cambria Math" panose="02040503050406030204" pitchFamily="18" charset="0"/>
                              <a:ea typeface="Cambria Math" panose="02040503050406030204" pitchFamily="18" charset="0"/>
                            </a:rPr>
                            <m:t>𝑟</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𝑟</m:t>
                          </m:r>
                        </m:den>
                      </m:f>
                    </m:oMath>
                  </m:oMathPara>
                </a14:m>
                <a:endParaRPr lang="en-US" dirty="0" smtClean="0">
                  <a:latin typeface="Times New Roman" panose="02020603050405020304" pitchFamily="18" charset="0"/>
                  <a:cs typeface="Times New Roman" panose="02020603050405020304" pitchFamily="18" charset="0"/>
                </a:endParaRPr>
              </a:p>
              <a:p>
                <a:pPr marL="0" indent="0" algn="ctr">
                  <a:buNone/>
                </a:pPr>
                <a14:m>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𝒂</m:t>
                        </m:r>
                      </m:e>
                      <m:sub>
                        <m:r>
                          <a:rPr lang="en-US" b="1" i="1" smtClean="0">
                            <a:solidFill>
                              <a:srgbClr val="FF0000"/>
                            </a:solidFill>
                            <a:latin typeface="Cambria Math" panose="02040503050406030204" pitchFamily="18" charset="0"/>
                          </a:rPr>
                          <m:t>𝒄</m:t>
                        </m:r>
                      </m:sub>
                    </m:sSub>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𝒗</m:t>
                            </m:r>
                          </m:e>
                          <m:sup>
                            <m:r>
                              <a:rPr lang="en-US" b="1" i="1" smtClean="0">
                                <a:solidFill>
                                  <a:srgbClr val="FF0000"/>
                                </a:solidFill>
                                <a:latin typeface="Cambria Math" panose="02040503050406030204" pitchFamily="18" charset="0"/>
                              </a:rPr>
                              <m:t>𝟐</m:t>
                            </m:r>
                          </m:sup>
                        </m:sSup>
                      </m:num>
                      <m:den>
                        <m:r>
                          <a:rPr lang="en-US" b="1" i="1" smtClean="0">
                            <a:solidFill>
                              <a:srgbClr val="FF0000"/>
                            </a:solidFill>
                            <a:latin typeface="Cambria Math" panose="02040503050406030204" pitchFamily="18" charset="0"/>
                          </a:rPr>
                          <m:t>𝒓</m:t>
                        </m:r>
                      </m:den>
                    </m:f>
                  </m:oMath>
                </a14:m>
                <a:r>
                  <a:rPr lang="en-US" b="1" dirty="0" smtClean="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Centripetal acceleration) </a:t>
                </a:r>
                <a:endParaRPr lang="en-US" b="1" dirty="0" smtClean="0">
                  <a:solidFill>
                    <a:srgbClr val="FF0000"/>
                  </a:solidFill>
                  <a:latin typeface="Times New Roman" panose="02020603050405020304" pitchFamily="18" charset="0"/>
                  <a:cs typeface="Times New Roman" panose="02020603050405020304" pitchFamily="18" charset="0"/>
                </a:endParaRPr>
              </a:p>
              <a:p>
                <a:pPr lvl="0"/>
                <a:r>
                  <a:rPr lang="en-US" dirty="0">
                    <a:solidFill>
                      <a:prstClr val="black"/>
                    </a:solidFill>
                    <a:latin typeface="NewBaskervilleStd-Roman"/>
                  </a:rPr>
                  <a:t>An acceleration of this nature is called a </a:t>
                </a:r>
                <a:r>
                  <a:rPr lang="en-US" b="1" dirty="0">
                    <a:solidFill>
                      <a:prstClr val="black"/>
                    </a:solidFill>
                    <a:latin typeface="NewBaskervilleStd-Bold"/>
                  </a:rPr>
                  <a:t>centripetal acceleration </a:t>
                </a:r>
                <a:r>
                  <a:rPr lang="en-US" dirty="0">
                    <a:solidFill>
                      <a:prstClr val="black"/>
                    </a:solidFill>
                    <a:latin typeface="NewBaskervilleStd-Roman"/>
                  </a:rPr>
                  <a:t>(</a:t>
                </a:r>
                <a:r>
                  <a:rPr lang="en-US" i="1" dirty="0">
                    <a:solidFill>
                      <a:prstClr val="black"/>
                    </a:solidFill>
                    <a:latin typeface="NewBaskervilleStd-Italic"/>
                  </a:rPr>
                  <a:t>centripetal </a:t>
                </a:r>
                <a:r>
                  <a:rPr lang="en-US" dirty="0">
                    <a:solidFill>
                      <a:prstClr val="black"/>
                    </a:solidFill>
                    <a:latin typeface="NewBaskervilleStd-Roman"/>
                  </a:rPr>
                  <a:t>means </a:t>
                </a:r>
                <a:r>
                  <a:rPr lang="en-US" i="1" dirty="0">
                    <a:solidFill>
                      <a:prstClr val="black"/>
                    </a:solidFill>
                    <a:latin typeface="NewBaskervilleStd-Italic"/>
                  </a:rPr>
                  <a:t>center-seeking</a:t>
                </a:r>
                <a:r>
                  <a:rPr lang="en-US" dirty="0">
                    <a:solidFill>
                      <a:prstClr val="black"/>
                    </a:solidFill>
                    <a:latin typeface="NewBaskervilleStd-Roman"/>
                  </a:rPr>
                  <a:t>).</a:t>
                </a:r>
                <a:endParaRPr lang="en-US" b="1" dirty="0">
                  <a:solidFill>
                    <a:srgbClr val="FF0000"/>
                  </a:solidFill>
                  <a:latin typeface="Times New Roman" panose="02020603050405020304" pitchFamily="18" charset="0"/>
                  <a:cs typeface="Times New Roman" panose="02020603050405020304" pitchFamily="18" charset="0"/>
                </a:endParaRPr>
              </a:p>
              <a:p>
                <a:endParaRPr lang="en-US" b="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en-US"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849086"/>
                <a:ext cx="10774680" cy="5415824"/>
              </a:xfrm>
              <a:blipFill>
                <a:blip r:embed="rId2"/>
                <a:stretch>
                  <a:fillRect l="-905" t="-3037" b="-281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31</a:t>
            </a:fld>
            <a:endParaRPr lang="en-US"/>
          </a:p>
        </p:txBody>
      </p:sp>
    </p:spTree>
    <p:extLst>
      <p:ext uri="{BB962C8B-B14F-4D97-AF65-F5344CB8AC3E}">
        <p14:creationId xmlns:p14="http://schemas.microsoft.com/office/powerpoint/2010/main" val="2205052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582"/>
            <a:ext cx="10515600" cy="588464"/>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966651"/>
                <a:ext cx="10515600" cy="4935992"/>
              </a:xfrm>
            </p:spPr>
            <p:txBody>
              <a:bodyPr>
                <a:normAutofit fontScale="77500" lnSpcReduction="20000"/>
              </a:bodyPr>
              <a:lstStyle/>
              <a:p>
                <a:pPr lvl="0"/>
                <a:r>
                  <a:rPr lang="en-US" sz="2400" b="1" dirty="0" smtClean="0">
                    <a:solidFill>
                      <a:srgbClr val="FF0000"/>
                    </a:solidFill>
                    <a:latin typeface="Times New Roman" panose="02020603050405020304" pitchFamily="18" charset="0"/>
                    <a:cs typeface="Times New Roman" panose="02020603050405020304" pitchFamily="18" charset="0"/>
                  </a:rPr>
                  <a:t>Period </a:t>
                </a:r>
                <a:r>
                  <a:rPr lang="en-US" sz="2400" b="1" dirty="0">
                    <a:solidFill>
                      <a:srgbClr val="FF0000"/>
                    </a:solidFill>
                    <a:latin typeface="Times New Roman" panose="02020603050405020304" pitchFamily="18" charset="0"/>
                    <a:cs typeface="Times New Roman" panose="02020603050405020304" pitchFamily="18" charset="0"/>
                  </a:rPr>
                  <a:t>(T):- </a:t>
                </a:r>
                <a:r>
                  <a:rPr lang="en-US" sz="2400" dirty="0">
                    <a:solidFill>
                      <a:srgbClr val="000000"/>
                    </a:solidFill>
                    <a:latin typeface="Times New Roman" panose="02020603050405020304" pitchFamily="18" charset="0"/>
                    <a:cs typeface="Times New Roman" panose="02020603050405020304" pitchFamily="18" charset="0"/>
                  </a:rPr>
                  <a:t>Time required for one complete revolution For a particle moving in a circle of radius r with a constant speed </a:t>
                </a:r>
              </a:p>
              <a:p>
                <a:pPr marL="0" lvl="0" indent="0">
                  <a:buNone/>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𝒗</m:t>
                      </m:r>
                      <m:r>
                        <a:rPr lang="en-US" sz="2000" b="1" i="1" smtClean="0">
                          <a:solidFill>
                            <a:srgbClr val="FF0000"/>
                          </a:solidFill>
                          <a:latin typeface="Cambria Math" panose="02040503050406030204" pitchFamily="18" charset="0"/>
                        </a:rPr>
                        <m:t>=</m:t>
                      </m:r>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panose="02040503050406030204" pitchFamily="18" charset="0"/>
                            </a:rPr>
                            <m:t>𝟐</m:t>
                          </m:r>
                          <m:r>
                            <a:rPr lang="en-US" sz="2000" b="1" i="1">
                              <a:solidFill>
                                <a:srgbClr val="FF0000"/>
                              </a:solidFill>
                              <a:latin typeface="Cambria Math" panose="02040503050406030204" pitchFamily="18" charset="0"/>
                            </a:rPr>
                            <m:t>𝝅</m:t>
                          </m:r>
                          <m:r>
                            <a:rPr lang="en-US" sz="2000" b="1" i="1">
                              <a:solidFill>
                                <a:srgbClr val="FF0000"/>
                              </a:solidFill>
                              <a:latin typeface="Cambria Math" panose="02040503050406030204" pitchFamily="18" charset="0"/>
                            </a:rPr>
                            <m:t>𝒓</m:t>
                          </m:r>
                        </m:num>
                        <m:den>
                          <m:r>
                            <a:rPr lang="en-US" sz="2000" b="1" i="1">
                              <a:solidFill>
                                <a:srgbClr val="FF0000"/>
                              </a:solidFill>
                              <a:latin typeface="Cambria Math" panose="02040503050406030204" pitchFamily="18" charset="0"/>
                            </a:rPr>
                            <m:t>𝑻</m:t>
                          </m:r>
                        </m:den>
                      </m:f>
                      <m:r>
                        <a:rPr lang="en-US" sz="2000" b="1" i="1">
                          <a:solidFill>
                            <a:srgbClr val="FF0000"/>
                          </a:solidFill>
                          <a:latin typeface="Cambria Math" panose="02040503050406030204" pitchFamily="18" charset="0"/>
                          <a:ea typeface="Cambria Math" panose="02040503050406030204" pitchFamily="18" charset="0"/>
                        </a:rPr>
                        <m:t>→</m:t>
                      </m:r>
                      <m:r>
                        <a:rPr lang="en-US" sz="2000" b="1" i="1">
                          <a:solidFill>
                            <a:srgbClr val="FF0000"/>
                          </a:solidFill>
                          <a:latin typeface="Cambria Math" panose="02040503050406030204" pitchFamily="18" charset="0"/>
                          <a:ea typeface="Cambria Math" panose="02040503050406030204" pitchFamily="18" charset="0"/>
                        </a:rPr>
                        <m:t>𝑻</m:t>
                      </m:r>
                      <m:r>
                        <a:rPr lang="en-US" sz="2000" b="1" i="1">
                          <a:solidFill>
                            <a:srgbClr val="FF0000"/>
                          </a:solidFill>
                          <a:latin typeface="Cambria Math" panose="02040503050406030204" pitchFamily="18" charset="0"/>
                          <a:ea typeface="Cambria Math" panose="02040503050406030204" pitchFamily="18" charset="0"/>
                        </a:rPr>
                        <m:t>=</m:t>
                      </m:r>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panose="02040503050406030204" pitchFamily="18" charset="0"/>
                            </a:rPr>
                            <m:t>𝟐</m:t>
                          </m:r>
                          <m:r>
                            <a:rPr lang="en-US" sz="2000" b="1" i="1">
                              <a:solidFill>
                                <a:srgbClr val="FF0000"/>
                              </a:solidFill>
                              <a:latin typeface="Cambria Math" panose="02040503050406030204" pitchFamily="18" charset="0"/>
                            </a:rPr>
                            <m:t>𝝅</m:t>
                          </m:r>
                          <m:r>
                            <a:rPr lang="en-US" sz="2000" b="1" i="1">
                              <a:solidFill>
                                <a:srgbClr val="FF0000"/>
                              </a:solidFill>
                              <a:latin typeface="Cambria Math" panose="02040503050406030204" pitchFamily="18" charset="0"/>
                            </a:rPr>
                            <m:t>𝒓</m:t>
                          </m:r>
                        </m:num>
                        <m:den>
                          <m:r>
                            <a:rPr lang="en-US" sz="2000" b="1" i="1">
                              <a:solidFill>
                                <a:srgbClr val="FF0000"/>
                              </a:solidFill>
                              <a:latin typeface="Cambria Math" panose="02040503050406030204" pitchFamily="18" charset="0"/>
                            </a:rPr>
                            <m:t>𝒗</m:t>
                          </m:r>
                        </m:den>
                      </m:f>
                    </m:oMath>
                  </m:oMathPara>
                </a14:m>
                <a:endParaRPr lang="en-US" sz="1500" b="1" dirty="0">
                  <a:solidFill>
                    <a:prstClr val="black"/>
                  </a:solidFill>
                  <a:latin typeface="Times New Roman" panose="02020603050405020304" pitchFamily="18" charset="0"/>
                  <a:cs typeface="Times New Roman" panose="02020603050405020304" pitchFamily="18" charset="0"/>
                </a:endParaRPr>
              </a:p>
              <a:p>
                <a:pPr lvl="0"/>
                <a:r>
                  <a:rPr lang="en-US" sz="1500" b="1" dirty="0">
                    <a:solidFill>
                      <a:prstClr val="black"/>
                    </a:solidFill>
                    <a:latin typeface="Times New Roman" panose="02020603050405020304" pitchFamily="18" charset="0"/>
                    <a:cs typeface="Times New Roman" panose="02020603050405020304" pitchFamily="18" charset="0"/>
                  </a:rPr>
                  <a:t>Where </a:t>
                </a:r>
              </a:p>
              <a:p>
                <a:pPr lvl="1"/>
                <a14:m>
                  <m:oMath xmlns:m="http://schemas.openxmlformats.org/officeDocument/2006/math">
                    <m:r>
                      <a:rPr lang="en-US" sz="2000" b="1" i="1">
                        <a:solidFill>
                          <a:prstClr val="black"/>
                        </a:solidFill>
                        <a:latin typeface="Cambria Math" panose="02040503050406030204" pitchFamily="18" charset="0"/>
                      </a:rPr>
                      <m:t>𝟐</m:t>
                    </m:r>
                    <m:r>
                      <a:rPr lang="en-US" sz="2000" b="1" i="1">
                        <a:solidFill>
                          <a:prstClr val="black"/>
                        </a:solidFill>
                        <a:latin typeface="Cambria Math" panose="02040503050406030204" pitchFamily="18" charset="0"/>
                      </a:rPr>
                      <m:t>𝝅</m:t>
                    </m:r>
                    <m:r>
                      <a:rPr lang="en-US" sz="2000" b="1" i="1">
                        <a:solidFill>
                          <a:prstClr val="black"/>
                        </a:solidFill>
                        <a:latin typeface="Cambria Math" panose="02040503050406030204" pitchFamily="18" charset="0"/>
                      </a:rPr>
                      <m:t>𝒓</m:t>
                    </m:r>
                  </m:oMath>
                </a14:m>
                <a:r>
                  <a:rPr lang="en-US" sz="1800" dirty="0">
                    <a:solidFill>
                      <a:prstClr val="black"/>
                    </a:solidFill>
                    <a:latin typeface="Times New Roman" panose="02020603050405020304" pitchFamily="18" charset="0"/>
                    <a:cs typeface="Times New Roman" panose="02020603050405020304" pitchFamily="18" charset="0"/>
                  </a:rPr>
                  <a:t>-is the Circumference of the particle’s circular path</a:t>
                </a:r>
                <a:r>
                  <a:rPr lang="en-US" sz="1800" dirty="0" smtClean="0">
                    <a:solidFill>
                      <a:prstClr val="black"/>
                    </a:solidFill>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a:t>
                </a:r>
                <a:r>
                  <a:rPr lang="en-US" b="1" i="1" dirty="0">
                    <a:solidFill>
                      <a:srgbClr val="FF0000"/>
                    </a:solidFill>
                    <a:latin typeface="Times New Roman" panose="02020603050405020304" pitchFamily="18" charset="0"/>
                    <a:cs typeface="Times New Roman" panose="02020603050405020304" pitchFamily="18" charset="0"/>
                  </a:rPr>
                  <a:t>period</a:t>
                </a:r>
                <a:r>
                  <a:rPr lang="en-US" dirty="0">
                    <a:latin typeface="Times New Roman" panose="02020603050405020304" pitchFamily="18" charset="0"/>
                    <a:cs typeface="Times New Roman" panose="02020603050405020304" pitchFamily="18" charset="0"/>
                  </a:rPr>
                  <a:t> of a particle in uniform circular motion is a </a:t>
                </a:r>
                <a:r>
                  <a:rPr lang="en-US" b="1" i="1" dirty="0">
                    <a:solidFill>
                      <a:srgbClr val="FF0000"/>
                    </a:solidFill>
                    <a:latin typeface="Times New Roman" panose="02020603050405020304" pitchFamily="18" charset="0"/>
                    <a:cs typeface="Times New Roman" panose="02020603050405020304" pitchFamily="18" charset="0"/>
                  </a:rPr>
                  <a:t>measure of the number of seconds for one revolution of the particle around the circle</a:t>
                </a: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r>
                  <a:rPr lang="en-US" b="1" i="1" dirty="0">
                    <a:solidFill>
                      <a:srgbClr val="00B0F0"/>
                    </a:solidFill>
                    <a:latin typeface="Times New Roman" panose="02020603050405020304" pitchFamily="18" charset="0"/>
                    <a:cs typeface="Times New Roman" panose="02020603050405020304" pitchFamily="18" charset="0"/>
                  </a:rPr>
                  <a:t>The inverse of the period is the rotation rate </a:t>
                </a:r>
                <a:r>
                  <a:rPr lang="en-US" b="1" i="1" dirty="0">
                    <a:latin typeface="Times New Roman" panose="02020603050405020304" pitchFamily="18" charset="0"/>
                    <a:cs typeface="Times New Roman" panose="02020603050405020304" pitchFamily="18" charset="0"/>
                  </a:rPr>
                  <a:t>and is measured in revolutions per second. </a:t>
                </a:r>
              </a:p>
              <a:p>
                <a:pPr marL="0" indent="0">
                  <a:buNone/>
                </a:pPr>
                <a:endParaRPr lang="en-US" b="1"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Because </a:t>
                </a:r>
                <a:r>
                  <a:rPr lang="en-US" sz="2400" b="1" i="1" dirty="0">
                    <a:latin typeface="Times New Roman" panose="02020603050405020304" pitchFamily="18" charset="0"/>
                    <a:cs typeface="Times New Roman" panose="02020603050405020304" pitchFamily="18" charset="0"/>
                  </a:rPr>
                  <a:t>one full revolution of the particle around the circle corresponds to an angle of </a:t>
                </a:r>
                <a14:m>
                  <m:oMath xmlns:m="http://schemas.openxmlformats.org/officeDocument/2006/math">
                    <m:r>
                      <a:rPr lang="en-US" sz="2400" b="1" i="1">
                        <a:latin typeface="Cambria Math" panose="02040503050406030204" pitchFamily="18" charset="0"/>
                      </a:rPr>
                      <m:t>𝟐</m:t>
                    </m:r>
                    <m:r>
                      <a:rPr lang="en-US" sz="2400" b="1" i="1">
                        <a:latin typeface="Cambria Math" panose="02040503050406030204" pitchFamily="18" charset="0"/>
                      </a:rPr>
                      <m:t>𝝅</m:t>
                    </m:r>
                  </m:oMath>
                </a14:m>
                <a:r>
                  <a:rPr lang="en-US" sz="2400" b="1" i="1" dirty="0">
                    <a:latin typeface="Times New Roman" panose="02020603050405020304" pitchFamily="18" charset="0"/>
                    <a:cs typeface="Times New Roman" panose="02020603050405020304" pitchFamily="18" charset="0"/>
                  </a:rPr>
                  <a:t> radians</a:t>
                </a:r>
                <a:r>
                  <a:rPr lang="en-US" dirty="0">
                    <a:latin typeface="Times New Roman" panose="02020603050405020304" pitchFamily="18" charset="0"/>
                    <a:cs typeface="Times New Roman" panose="02020603050405020304" pitchFamily="18" charset="0"/>
                  </a:rPr>
                  <a:t>, </a:t>
                </a:r>
              </a:p>
              <a:p>
                <a:pPr lvl="2"/>
                <a:r>
                  <a:rPr lang="en-US" sz="2400" i="1" dirty="0">
                    <a:solidFill>
                      <a:srgbClr val="FF0000"/>
                    </a:solidFill>
                    <a:latin typeface="Times New Roman" panose="02020603050405020304" pitchFamily="18" charset="0"/>
                    <a:cs typeface="Times New Roman" panose="02020603050405020304" pitchFamily="18" charset="0"/>
                  </a:rPr>
                  <a:t>The product </a:t>
                </a:r>
                <a:r>
                  <a:rPr lang="en-US" sz="2400" dirty="0">
                    <a:latin typeface="Times New Roman" panose="02020603050405020304" pitchFamily="18" charset="0"/>
                    <a:cs typeface="Times New Roman" panose="02020603050405020304" pitchFamily="18" charset="0"/>
                  </a:rPr>
                  <a:t>of </a:t>
                </a:r>
                <a14:m>
                  <m:oMath xmlns:m="http://schemas.openxmlformats.org/officeDocument/2006/math">
                    <m:r>
                      <a:rPr lang="en-US" sz="2400" b="1" i="1">
                        <a:latin typeface="Cambria Math" panose="02040503050406030204" pitchFamily="18" charset="0"/>
                      </a:rPr>
                      <m:t>𝟐</m:t>
                    </m:r>
                    <m:r>
                      <a:rPr lang="en-US" sz="2400" b="1" i="1">
                        <a:latin typeface="Cambria Math" panose="02040503050406030204" pitchFamily="18" charset="0"/>
                      </a:rPr>
                      <m:t>𝝅</m:t>
                    </m:r>
                  </m:oMath>
                </a14:m>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r>
                  <a:rPr lang="en-US" sz="2400" b="1" dirty="0">
                    <a:latin typeface="Times New Roman" panose="02020603050405020304" pitchFamily="18" charset="0"/>
                    <a:cs typeface="Times New Roman" panose="02020603050405020304" pitchFamily="18" charset="0"/>
                  </a:rPr>
                  <a:t>the rotation rate </a:t>
                </a:r>
                <a:r>
                  <a:rPr lang="en-US" sz="2400" dirty="0">
                    <a:latin typeface="Times New Roman" panose="02020603050405020304" pitchFamily="18" charset="0"/>
                    <a:cs typeface="Times New Roman" panose="02020603050405020304" pitchFamily="18" charset="0"/>
                  </a:rPr>
                  <a:t>gives the </a:t>
                </a:r>
                <a:r>
                  <a:rPr lang="en-US" sz="2400" b="1" dirty="0">
                    <a:latin typeface="Times New Roman" panose="02020603050405020304" pitchFamily="18" charset="0"/>
                    <a:cs typeface="Times New Roman" panose="02020603050405020304" pitchFamily="18" charset="0"/>
                  </a:rPr>
                  <a:t>angular speed </a:t>
                </a:r>
                <a14:m>
                  <m:oMath xmlns:m="http://schemas.openxmlformats.org/officeDocument/2006/math">
                    <m:r>
                      <a:rPr lang="en-US" sz="2400" b="1" i="1">
                        <a:latin typeface="Cambria Math" panose="02040503050406030204" pitchFamily="18" charset="0"/>
                        <a:ea typeface="Cambria Math" panose="02040503050406030204" pitchFamily="18" charset="0"/>
                      </a:rPr>
                      <m:t>𝝎</m:t>
                    </m:r>
                  </m:oMath>
                </a14:m>
                <a:r>
                  <a:rPr lang="en-US" sz="2400" dirty="0">
                    <a:latin typeface="Times New Roman" panose="02020603050405020304" pitchFamily="18" charset="0"/>
                    <a:cs typeface="Times New Roman" panose="02020603050405020304" pitchFamily="18" charset="0"/>
                  </a:rPr>
                  <a:t> of the particle, measured in radians/s or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𝑠</m:t>
                        </m:r>
                      </m:e>
                      <m:sup>
                        <m:r>
                          <a:rPr lang="en-US" sz="2400" i="1">
                            <a:latin typeface="Cambria Math" panose="02040503050406030204" pitchFamily="18" charset="0"/>
                          </a:rPr>
                          <m:t>−1</m:t>
                        </m:r>
                      </m:sup>
                    </m:sSup>
                  </m:oMath>
                </a14:m>
                <a:r>
                  <a:rPr lang="en-US" sz="2400" dirty="0"/>
                  <a:t>:</a:t>
                </a:r>
              </a:p>
              <a:p>
                <a:pPr marL="914400" lvl="2" indent="0">
                  <a:buNone/>
                </a:pPr>
                <a14:m>
                  <m:oMathPara xmlns:m="http://schemas.openxmlformats.org/officeDocument/2006/math">
                    <m:oMathParaPr>
                      <m:jc m:val="centerGroup"/>
                    </m:oMathParaPr>
                    <m:oMath xmlns:m="http://schemas.openxmlformats.org/officeDocument/2006/math">
                      <m:r>
                        <a:rPr lang="en-US" sz="2400" b="1" i="1">
                          <a:solidFill>
                            <a:srgbClr val="FF0000"/>
                          </a:solidFill>
                          <a:latin typeface="Cambria Math" panose="02040503050406030204" pitchFamily="18" charset="0"/>
                          <a:ea typeface="Cambria Math" panose="02040503050406030204" pitchFamily="18" charset="0"/>
                        </a:rPr>
                        <m:t>𝝎</m:t>
                      </m:r>
                      <m:r>
                        <a:rPr lang="en-US" sz="2400" b="1" i="1">
                          <a:solidFill>
                            <a:srgbClr val="FF0000"/>
                          </a:solidFill>
                          <a:latin typeface="Cambria Math" panose="02040503050406030204" pitchFamily="18" charset="0"/>
                          <a:ea typeface="Cambria Math" panose="02040503050406030204" pitchFamily="18" charset="0"/>
                        </a:rPr>
                        <m:t>=</m:t>
                      </m:r>
                      <m:f>
                        <m:fPr>
                          <m:ctrlPr>
                            <a:rPr lang="en-US" sz="2400" b="1" i="1">
                              <a:solidFill>
                                <a:srgbClr val="FF0000"/>
                              </a:solidFill>
                              <a:latin typeface="Cambria Math" panose="02040503050406030204" pitchFamily="18" charset="0"/>
                              <a:ea typeface="Cambria Math" panose="02040503050406030204" pitchFamily="18" charset="0"/>
                            </a:rPr>
                          </m:ctrlPr>
                        </m:fPr>
                        <m:num>
                          <m:r>
                            <a:rPr lang="en-US" sz="2400" b="1" i="1">
                              <a:solidFill>
                                <a:srgbClr val="FF0000"/>
                              </a:solidFill>
                              <a:latin typeface="Cambria Math" panose="02040503050406030204" pitchFamily="18" charset="0"/>
                              <a:ea typeface="Cambria Math" panose="02040503050406030204" pitchFamily="18" charset="0"/>
                            </a:rPr>
                            <m:t>𝟐</m:t>
                          </m:r>
                          <m:r>
                            <a:rPr lang="en-US" sz="2400" b="1" i="1">
                              <a:solidFill>
                                <a:srgbClr val="FF0000"/>
                              </a:solidFill>
                              <a:latin typeface="Cambria Math" panose="02040503050406030204" pitchFamily="18" charset="0"/>
                              <a:ea typeface="Cambria Math" panose="02040503050406030204" pitchFamily="18" charset="0"/>
                            </a:rPr>
                            <m:t>𝝅</m:t>
                          </m:r>
                        </m:num>
                        <m:den>
                          <m:r>
                            <a:rPr lang="en-US" sz="2400" b="1" i="1">
                              <a:solidFill>
                                <a:srgbClr val="FF0000"/>
                              </a:solidFill>
                              <a:latin typeface="Cambria Math" panose="02040503050406030204" pitchFamily="18" charset="0"/>
                              <a:ea typeface="Cambria Math" panose="02040503050406030204" pitchFamily="18" charset="0"/>
                            </a:rPr>
                            <m:t>𝑻</m:t>
                          </m:r>
                        </m:den>
                      </m:f>
                    </m:oMath>
                  </m:oMathPara>
                </a14:m>
                <a:endParaRPr lang="en-US" sz="1800" dirty="0">
                  <a:solidFill>
                    <a:prstClr val="black"/>
                  </a:solidFill>
                  <a:latin typeface="Times New Roman" panose="02020603050405020304" pitchFamily="18" charset="0"/>
                  <a:cs typeface="Times New Roman" panose="02020603050405020304" pitchFamily="18" charset="0"/>
                </a:endParaRPr>
              </a:p>
              <a:p>
                <a:pPr marL="457200" lvl="1" indent="0">
                  <a:buNone/>
                </a:pPr>
                <a:endParaRPr lang="en-US" sz="1800" dirty="0" smtClean="0">
                  <a:solidFill>
                    <a:prstClr val="black"/>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966651"/>
                <a:ext cx="10515600" cy="4935992"/>
              </a:xfrm>
              <a:blipFill>
                <a:blip r:embed="rId2"/>
                <a:stretch>
                  <a:fillRect l="-696" t="-2225" r="-92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32</a:t>
            </a:fld>
            <a:endParaRPr lang="en-US"/>
          </a:p>
        </p:txBody>
      </p:sp>
    </p:spTree>
    <p:extLst>
      <p:ext uri="{BB962C8B-B14F-4D97-AF65-F5344CB8AC3E}">
        <p14:creationId xmlns:p14="http://schemas.microsoft.com/office/powerpoint/2010/main" val="3731460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6"/>
            <a:ext cx="10515600" cy="562338"/>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Cont…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27908"/>
            <a:ext cx="10617926" cy="5128441"/>
          </a:xfrm>
        </p:spPr>
        <p:txBody>
          <a:bodyPr>
            <a:normAutofit/>
          </a:bodyPr>
          <a:lstStyle/>
          <a:p>
            <a:endParaRPr lang="en-US" sz="2400" b="1" dirty="0" smtClean="0"/>
          </a:p>
          <a:p>
            <a:pPr marL="914400" lvl="2" indent="0">
              <a:buNone/>
            </a:pPr>
            <a:endParaRPr lang="en-US" sz="2400" b="1" dirty="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33</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471352" y="744584"/>
                <a:ext cx="11249296" cy="5537542"/>
              </a:xfrm>
              <a:prstGeom prst="rect">
                <a:avLst/>
              </a:prstGeom>
              <a:noFill/>
            </p:spPr>
            <p:txBody>
              <a:bodyPr wrap="square" rtlCol="0">
                <a:spAutoFit/>
              </a:bodyPr>
              <a:lstStyle/>
              <a:p>
                <a:r>
                  <a:rPr lang="en-US" b="1" i="1" u="sng" dirty="0" smtClean="0"/>
                  <a:t>Note</a:t>
                </a:r>
                <a:r>
                  <a:rPr lang="en-US" dirty="0" smtClean="0"/>
                  <a: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=1</m:t>
                    </m:r>
                    <m:r>
                      <a:rPr lang="en-US" b="0" i="1" smtClean="0">
                        <a:latin typeface="Cambria Math" panose="02040503050406030204" pitchFamily="18" charset="0"/>
                      </a:rPr>
                      <m:t>𝑟𝑎𝑑</m:t>
                    </m:r>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=1</m:t>
                    </m:r>
                    <m:r>
                      <a:rPr lang="en-US" b="0" i="1" smtClean="0">
                        <a:latin typeface="Cambria Math" panose="02040503050406030204" pitchFamily="18" charset="0"/>
                      </a:rPr>
                      <m:t>𝑟</m:t>
                    </m:r>
                    <m:r>
                      <a:rPr lang="en-US" b="0" i="1" smtClean="0">
                        <a:latin typeface="Cambria Math" panose="02040503050406030204" pitchFamily="18" charset="0"/>
                      </a:rPr>
                      <m:t>,          1</m:t>
                    </m:r>
                    <m:r>
                      <a:rPr lang="en-US" b="0" i="1" smtClean="0">
                        <a:latin typeface="Cambria Math" panose="02040503050406030204" pitchFamily="18" charset="0"/>
                      </a:rPr>
                      <m:t>𝑟𝑎𝑑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57.1</m:t>
                        </m:r>
                      </m:e>
                      <m:sup>
                        <m:r>
                          <a:rPr lang="en-US" b="0" i="1" smtClean="0">
                            <a:latin typeface="Cambria Math" panose="02040503050406030204" pitchFamily="18" charset="0"/>
                          </a:rPr>
                          <m:t>0</m:t>
                        </m:r>
                      </m:sup>
                    </m:sSup>
                  </m:oMath>
                </a14:m>
                <a:endParaRPr lang="en-US" b="0" dirty="0" smtClean="0"/>
              </a:p>
              <a:p>
                <a:r>
                  <a:rPr lang="en-US" b="0" dirty="0" smtClean="0"/>
                  <a:t>           </a:t>
                </a:r>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𝜃</m:t>
                    </m:r>
                    <m:r>
                      <a:rPr lang="en-US" i="1">
                        <a:latin typeface="Cambria Math" panose="02040503050406030204" pitchFamily="18" charset="0"/>
                      </a:rPr>
                      <m:t>=2</m:t>
                    </m:r>
                    <m:r>
                      <a:rPr lang="en-US" i="1">
                        <a:latin typeface="Cambria Math" panose="02040503050406030204" pitchFamily="18" charset="0"/>
                      </a:rPr>
                      <m:t>𝑟𝑎𝑑</m:t>
                    </m:r>
                    <m:r>
                      <a:rPr lang="en-US" i="1">
                        <a:latin typeface="Cambria Math" panose="02040503050406030204" pitchFamily="18" charset="0"/>
                      </a:rPr>
                      <m:t>,   </m:t>
                    </m:r>
                    <m:r>
                      <a:rPr lang="en-US" i="1">
                        <a:latin typeface="Cambria Math" panose="02040503050406030204" pitchFamily="18" charset="0"/>
                      </a:rPr>
                      <m:t>𝑠</m:t>
                    </m:r>
                    <m:r>
                      <a:rPr lang="en-US" i="1">
                        <a:latin typeface="Cambria Math" panose="02040503050406030204" pitchFamily="18" charset="0"/>
                      </a:rPr>
                      <m:t>=2</m:t>
                    </m:r>
                    <m:r>
                      <a:rPr lang="en-US" i="1">
                        <a:latin typeface="Cambria Math" panose="02040503050406030204" pitchFamily="18" charset="0"/>
                      </a:rPr>
                      <m:t>𝑟</m:t>
                    </m:r>
                    <m:r>
                      <a:rPr lang="en-US" i="1">
                        <a:latin typeface="Cambria Math" panose="02040503050406030204" pitchFamily="18" charset="0"/>
                      </a:rPr>
                      <m:t>,         1</m:t>
                    </m:r>
                    <m:r>
                      <a:rPr lang="en-US" i="1">
                        <a:latin typeface="Cambria Math" panose="02040503050406030204" pitchFamily="18" charset="0"/>
                      </a:rPr>
                      <m:t>𝑟𝑎𝑑</m:t>
                    </m:r>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2(</m:t>
                        </m:r>
                        <m:r>
                          <a:rPr lang="en-US" i="1">
                            <a:latin typeface="Cambria Math" panose="02040503050406030204" pitchFamily="18" charset="0"/>
                          </a:rPr>
                          <m:t>57.1</m:t>
                        </m:r>
                      </m:e>
                      <m:sup>
                        <m:r>
                          <a:rPr lang="en-US" i="1">
                            <a:latin typeface="Cambria Math" panose="02040503050406030204" pitchFamily="18" charset="0"/>
                          </a:rPr>
                          <m:t>0</m:t>
                        </m:r>
                      </m:sup>
                    </m:sSup>
                    <m:r>
                      <a:rPr lang="en-US" b="0" i="1" smtClean="0">
                        <a:latin typeface="Cambria Math" panose="02040503050406030204" pitchFamily="18" charset="0"/>
                      </a:rPr>
                      <m:t>)</m:t>
                    </m:r>
                  </m:oMath>
                </a14:m>
                <a:endParaRPr lang="en-US" dirty="0" smtClean="0"/>
              </a:p>
              <a:p>
                <a:r>
                  <a:rPr lang="en-US" dirty="0" smtClean="0"/>
                  <a:t>            </a:t>
                </a:r>
                <a14:m>
                  <m:oMath xmlns:m="http://schemas.openxmlformats.org/officeDocument/2006/math">
                    <m:r>
                      <a:rPr lang="en-US" i="1">
                        <a:latin typeface="Cambria Math" panose="02040503050406030204" pitchFamily="18" charset="0"/>
                      </a:rPr>
                      <m:t>𝜃</m:t>
                    </m:r>
                    <m:r>
                      <a:rPr lang="en-US" i="1">
                        <a:latin typeface="Cambria Math" panose="02040503050406030204" pitchFamily="18" charset="0"/>
                      </a:rPr>
                      <m:t>=3</m:t>
                    </m:r>
                    <m:r>
                      <a:rPr lang="en-US" i="1">
                        <a:latin typeface="Cambria Math" panose="02040503050406030204" pitchFamily="18" charset="0"/>
                      </a:rPr>
                      <m:t>𝑟𝑎𝑑</m:t>
                    </m:r>
                    <m:r>
                      <a:rPr lang="en-US" i="1">
                        <a:latin typeface="Cambria Math" panose="02040503050406030204" pitchFamily="18" charset="0"/>
                      </a:rPr>
                      <m:t>,  </m:t>
                    </m:r>
                    <m:r>
                      <a:rPr lang="en-US" i="1">
                        <a:latin typeface="Cambria Math" panose="02040503050406030204" pitchFamily="18" charset="0"/>
                      </a:rPr>
                      <m:t>𝑠</m:t>
                    </m:r>
                    <m:r>
                      <a:rPr lang="en-US" i="1">
                        <a:latin typeface="Cambria Math" panose="02040503050406030204" pitchFamily="18" charset="0"/>
                      </a:rPr>
                      <m:t>=3</m:t>
                    </m:r>
                    <m:r>
                      <a:rPr lang="en-US" i="1">
                        <a:latin typeface="Cambria Math" panose="02040503050406030204" pitchFamily="18" charset="0"/>
                      </a:rPr>
                      <m:t>𝑟</m:t>
                    </m:r>
                    <m:r>
                      <a:rPr lang="en-US" i="1">
                        <a:latin typeface="Cambria Math" panose="02040503050406030204" pitchFamily="18" charset="0"/>
                      </a:rPr>
                      <m:t>,         1</m:t>
                    </m:r>
                    <m:r>
                      <a:rPr lang="en-US" i="1">
                        <a:latin typeface="Cambria Math" panose="02040503050406030204" pitchFamily="18" charset="0"/>
                      </a:rPr>
                      <m:t>𝑟𝑎𝑑</m:t>
                    </m:r>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3(</m:t>
                        </m:r>
                        <m:r>
                          <a:rPr lang="en-US" i="1">
                            <a:latin typeface="Cambria Math" panose="02040503050406030204" pitchFamily="18" charset="0"/>
                          </a:rPr>
                          <m:t>57.1</m:t>
                        </m:r>
                      </m:e>
                      <m:sup>
                        <m:r>
                          <a:rPr lang="en-US" i="1">
                            <a:latin typeface="Cambria Math" panose="02040503050406030204" pitchFamily="18" charset="0"/>
                          </a:rPr>
                          <m:t>0</m:t>
                        </m:r>
                      </m:sup>
                    </m:sSup>
                    <m:r>
                      <a:rPr lang="en-US" b="0" i="1" smtClean="0">
                        <a:latin typeface="Cambria Math" panose="02040503050406030204" pitchFamily="18" charset="0"/>
                      </a:rPr>
                      <m:t>)</m:t>
                    </m:r>
                  </m:oMath>
                </a14:m>
                <a:endParaRPr lang="en-US" dirty="0" smtClean="0"/>
              </a:p>
              <a:p>
                <a:r>
                  <a:rPr lang="en-US" b="1" i="1" dirty="0" smtClean="0"/>
                  <a:t> Where</a:t>
                </a:r>
              </a:p>
              <a:p>
                <a:r>
                  <a:rPr lang="en-US" b="0" dirty="0" smtClean="0"/>
                  <a: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𝑎𝑛𝑔𝑢𝑙𝑎𝑟</m:t>
                    </m:r>
                    <m:r>
                      <a:rPr lang="en-US" b="0" i="1" smtClean="0">
                        <a:latin typeface="Cambria Math" panose="02040503050406030204" pitchFamily="18" charset="0"/>
                      </a:rPr>
                      <m:t> </m:t>
                    </m:r>
                    <m:r>
                      <a:rPr lang="en-US" b="0" i="1" smtClean="0">
                        <a:latin typeface="Cambria Math" panose="02040503050406030204" pitchFamily="18" charset="0"/>
                      </a:rPr>
                      <m:t>𝑑𝑖𝑠𝑝𝑙𝑎𝑐𝑒𝑚𝑒𝑛𝑡</m:t>
                    </m:r>
                  </m:oMath>
                </a14:m>
                <a:r>
                  <a:rPr lang="en-US" dirty="0" smtClean="0"/>
                  <a:t>,(and also 1,2,3 represents),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𝑎𝑟𝑐</m:t>
                    </m:r>
                    <m:r>
                      <a:rPr lang="en-US" b="0" i="1" smtClean="0">
                        <a:latin typeface="Cambria Math" panose="02040503050406030204" pitchFamily="18" charset="0"/>
                      </a:rPr>
                      <m:t> </m:t>
                    </m:r>
                    <m:r>
                      <a:rPr lang="en-US" b="0" i="1" smtClean="0">
                        <a:latin typeface="Cambria Math" panose="02040503050406030204" pitchFamily="18" charset="0"/>
                      </a:rPr>
                      <m:t>𝑙𝑒𝑛𝑔𝑡h</m:t>
                    </m:r>
                  </m:oMath>
                </a14:m>
                <a:r>
                  <a:rPr lang="en-US" dirty="0" smtClean="0"/>
                  <a:t>,or from the figure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smtClean="0"/>
                  <a:t> </a:t>
                </a:r>
              </a:p>
              <a:p>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𝑝𝑜𝑠𝑖𝑡𝑖𝑜𝑛</m:t>
                    </m:r>
                    <m:r>
                      <a:rPr lang="en-US" b="0" i="1" smtClean="0">
                        <a:latin typeface="Cambria Math" panose="02040503050406030204" pitchFamily="18" charset="0"/>
                      </a:rPr>
                      <m:t> </m:t>
                    </m:r>
                    <m:r>
                      <a:rPr lang="en-US" b="0" i="1" smtClean="0">
                        <a:latin typeface="Cambria Math" panose="02040503050406030204" pitchFamily="18" charset="0"/>
                      </a:rPr>
                      <m:t>𝑣𝑒𝑐𝑡𝑜𝑟</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𝑟𝑎𝑑𝑖𝑢𝑠</m:t>
                    </m:r>
                  </m:oMath>
                </a14:m>
                <a:r>
                  <a:rPr lang="en-US" dirty="0" smtClean="0"/>
                  <a:t>,and </a:t>
                </a:r>
                <a:r>
                  <a:rPr lang="en-US" b="1" i="1" dirty="0" smtClean="0"/>
                  <a:t>there is a time(t)</a:t>
                </a:r>
              </a:p>
              <a:p>
                <a:r>
                  <a:rPr lang="en-US" b="1" i="1" dirty="0" smtClean="0"/>
                  <a:t>Now </a:t>
                </a:r>
              </a:p>
              <a:p>
                <a:r>
                  <a:rPr lang="en-US" dirty="0" smtClean="0"/>
                  <a:t>If the radius(r) increases, the arc length also increases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𝑟</m:t>
                      </m:r>
                    </m:oMath>
                  </m:oMathPara>
                </a14:m>
                <a:endParaRPr lang="en-US" dirty="0" smtClean="0"/>
              </a:p>
              <a:p>
                <a:r>
                  <a:rPr lang="en-US" dirty="0" smtClean="0"/>
                  <a:t>if we divide both side by 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𝑠</m:t>
                        </m:r>
                      </m:num>
                      <m:den>
                        <m:r>
                          <a:rPr lang="en-US" b="0" i="1" smtClean="0">
                            <a:latin typeface="Cambria Math" panose="02040503050406030204" pitchFamily="18" charset="0"/>
                          </a:rPr>
                          <m:t>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𝜃</m:t>
                        </m:r>
                      </m:num>
                      <m:den>
                        <m:r>
                          <a:rPr lang="en-US" b="0" i="1" smtClean="0">
                            <a:latin typeface="Cambria Math" panose="02040503050406030204" pitchFamily="18" charset="0"/>
                          </a:rPr>
                          <m:t>𝑡</m:t>
                        </m:r>
                      </m:den>
                    </m:f>
                    <m:r>
                      <a:rPr lang="en-US" b="0" i="1" smtClean="0">
                        <a:latin typeface="Cambria Math" panose="02040503050406030204" pitchFamily="18" charset="0"/>
                      </a:rPr>
                      <m:t>𝑟</m:t>
                    </m:r>
                  </m:oMath>
                </a14:m>
                <a:endParaRPr lang="en-US" dirty="0" smtClean="0"/>
              </a:p>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𝒗</m:t>
                      </m:r>
                      <m:r>
                        <a:rPr lang="en-US" sz="2400" b="1" i="1" smtClean="0">
                          <a:latin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𝝎</m:t>
                      </m:r>
                      <m:r>
                        <a:rPr lang="en-US" sz="2400" b="1" i="1" smtClean="0">
                          <a:latin typeface="Cambria Math" panose="02040503050406030204" pitchFamily="18" charset="0"/>
                          <a:ea typeface="Cambria Math" panose="02040503050406030204" pitchFamily="18" charset="0"/>
                        </a:rPr>
                        <m:t>𝒓</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𝝎</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𝒗</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𝒓</m:t>
                      </m:r>
                    </m:oMath>
                  </m:oMathPara>
                </a14:m>
                <a:endParaRPr lang="en-US" sz="2400" b="1" dirty="0" smtClean="0"/>
              </a:p>
              <a:p>
                <a:r>
                  <a:rPr lang="en-US" b="1" dirty="0" smtClean="0"/>
                  <a:t>From this </a:t>
                </a:r>
              </a:p>
              <a:p>
                <a:r>
                  <a:rPr lang="en-US" b="1" dirty="0" smtClean="0"/>
                  <a:t>show the radial acceleration </a:t>
                </a:r>
              </a:p>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𝒂</m:t>
                          </m:r>
                        </m:e>
                        <m:sub>
                          <m:r>
                            <a:rPr lang="en-US" b="1" i="1" smtClean="0">
                              <a:latin typeface="Cambria Math" panose="02040503050406030204" pitchFamily="18" charset="0"/>
                            </a:rPr>
                            <m:t>𝒓</m:t>
                          </m:r>
                        </m:sub>
                      </m:sSub>
                      <m:r>
                        <a:rPr lang="en-US" b="1" i="1" smtClean="0">
                          <a:latin typeface="Cambria Math" panose="02040503050406030204" pitchFamily="18" charset="0"/>
                        </a:rPr>
                        <m:t>=</m:t>
                      </m:r>
                      <m:f>
                        <m:fPr>
                          <m:ctrlPr>
                            <a:rPr lang="en-US" b="1" i="1" smtClean="0">
                              <a:latin typeface="Cambria Math" panose="02040503050406030204" pitchFamily="18" charset="0"/>
                            </a:rPr>
                          </m:ctrlPr>
                        </m:fPr>
                        <m:num>
                          <m:sSup>
                            <m:sSupPr>
                              <m:ctrlPr>
                                <a:rPr lang="en-US" b="1" i="1" smtClean="0">
                                  <a:latin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𝝎</m:t>
                              </m:r>
                            </m:e>
                            <m:sup>
                              <m:r>
                                <a:rPr lang="en-US" b="1" i="1" smtClean="0">
                                  <a:latin typeface="Cambria Math" panose="02040503050406030204" pitchFamily="18" charset="0"/>
                                </a:rPr>
                                <m:t>𝟐</m:t>
                              </m:r>
                            </m:sup>
                          </m:sSup>
                        </m:num>
                        <m:den>
                          <m:r>
                            <a:rPr lang="en-US" b="1" i="1" smtClean="0">
                              <a:latin typeface="Cambria Math" panose="02040503050406030204" pitchFamily="18" charset="0"/>
                            </a:rPr>
                            <m:t>𝒓</m:t>
                          </m:r>
                        </m:den>
                      </m:f>
                    </m:oMath>
                  </m:oMathPara>
                </a14:m>
                <a:endParaRPr lang="en-US" b="1" dirty="0" smtClean="0"/>
              </a:p>
              <a:p>
                <a:r>
                  <a:rPr lang="en-US" b="1" dirty="0" smtClean="0">
                    <a:solidFill>
                      <a:srgbClr val="FF0000"/>
                    </a:solidFill>
                  </a:rPr>
                  <a:t>From </a:t>
                </a:r>
                <a14:m>
                  <m:oMath xmlns:m="http://schemas.openxmlformats.org/officeDocument/2006/math">
                    <m:r>
                      <a:rPr lang="en-US" b="1" i="1" smtClean="0">
                        <a:solidFill>
                          <a:srgbClr val="FF0000"/>
                        </a:solidFill>
                        <a:latin typeface="Cambria Math" panose="02040503050406030204" pitchFamily="18" charset="0"/>
                      </a:rPr>
                      <m:t>𝒂</m:t>
                    </m:r>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𝒗</m:t>
                            </m:r>
                          </m:e>
                          <m:sup>
                            <m:r>
                              <a:rPr lang="en-US" b="1" i="1">
                                <a:solidFill>
                                  <a:srgbClr val="FF0000"/>
                                </a:solidFill>
                                <a:latin typeface="Cambria Math" panose="02040503050406030204" pitchFamily="18" charset="0"/>
                              </a:rPr>
                              <m:t>𝟐</m:t>
                            </m:r>
                          </m:sup>
                        </m:sSup>
                      </m:num>
                      <m:den>
                        <m:r>
                          <a:rPr lang="en-US" b="1" i="1">
                            <a:solidFill>
                              <a:srgbClr val="FF0000"/>
                            </a:solidFill>
                            <a:latin typeface="Cambria Math" panose="02040503050406030204" pitchFamily="18" charset="0"/>
                          </a:rPr>
                          <m:t>𝒓</m:t>
                        </m:r>
                      </m:den>
                    </m:f>
                  </m:oMath>
                </a14:m>
                <a:r>
                  <a:rPr lang="en-US" b="1" dirty="0" smtClean="0"/>
                  <a:t>, but we have </a:t>
                </a:r>
                <a14:m>
                  <m:oMath xmlns:m="http://schemas.openxmlformats.org/officeDocument/2006/math">
                    <m:r>
                      <a:rPr lang="en-US" b="1" i="1" smtClean="0">
                        <a:latin typeface="Cambria Math" panose="02040503050406030204" pitchFamily="18" charset="0"/>
                      </a:rPr>
                      <m:t>𝒗</m:t>
                    </m:r>
                    <m:r>
                      <a:rPr lang="en-US" b="1"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𝝎</m:t>
                    </m:r>
                    <m:r>
                      <a:rPr lang="en-US" b="1" i="1" smtClean="0">
                        <a:latin typeface="Cambria Math" panose="02040503050406030204" pitchFamily="18" charset="0"/>
                        <a:ea typeface="Cambria Math" panose="02040503050406030204" pitchFamily="18" charset="0"/>
                      </a:rPr>
                      <m:t>𝒓</m:t>
                    </m:r>
                  </m:oMath>
                </a14:m>
                <a:endParaRPr lang="en-US" b="1" dirty="0" smtClean="0"/>
              </a:p>
              <a:p>
                <a:pPr/>
                <a14:m>
                  <m:oMathPara xmlns:m="http://schemas.openxmlformats.org/officeDocument/2006/math">
                    <m:oMathParaPr>
                      <m:jc m:val="centerGroup"/>
                    </m:oMathParaPr>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𝒂</m:t>
                          </m:r>
                        </m:e>
                        <m:sub>
                          <m:r>
                            <a:rPr lang="en-US" b="1" i="1" smtClean="0">
                              <a:solidFill>
                                <a:srgbClr val="FF0000"/>
                              </a:solidFill>
                              <a:latin typeface="Cambria Math" panose="02040503050406030204" pitchFamily="18" charset="0"/>
                            </a:rPr>
                            <m:t>𝒓</m:t>
                          </m:r>
                        </m:sub>
                      </m:sSub>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sSup>
                            <m:sSupPr>
                              <m:ctrlPr>
                                <a:rPr lang="en-US" b="1" i="1">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𝝎</m:t>
                              </m:r>
                              <m:r>
                                <a:rPr lang="en-US" b="1" i="1" smtClean="0">
                                  <a:solidFill>
                                    <a:srgbClr val="FF0000"/>
                                  </a:solidFill>
                                  <a:latin typeface="Cambria Math" panose="02040503050406030204" pitchFamily="18" charset="0"/>
                                  <a:ea typeface="Cambria Math" panose="02040503050406030204" pitchFamily="18" charset="0"/>
                                </a:rPr>
                                <m:t>𝒓</m:t>
                              </m:r>
                              <m:r>
                                <a:rPr lang="en-US" b="1" i="1" smtClean="0">
                                  <a:solidFill>
                                    <a:srgbClr val="FF0000"/>
                                  </a:solidFill>
                                  <a:latin typeface="Cambria Math" panose="02040503050406030204" pitchFamily="18" charset="0"/>
                                  <a:ea typeface="Cambria Math" panose="02040503050406030204" pitchFamily="18" charset="0"/>
                                </a:rPr>
                                <m:t>)</m:t>
                              </m:r>
                            </m:e>
                            <m:sup>
                              <m:r>
                                <a:rPr lang="en-US" b="1" i="1">
                                  <a:solidFill>
                                    <a:srgbClr val="FF0000"/>
                                  </a:solidFill>
                                  <a:latin typeface="Cambria Math" panose="02040503050406030204" pitchFamily="18" charset="0"/>
                                </a:rPr>
                                <m:t>𝟐</m:t>
                              </m:r>
                            </m:sup>
                          </m:sSup>
                        </m:num>
                        <m:den>
                          <m:r>
                            <a:rPr lang="en-US" b="1" i="1">
                              <a:solidFill>
                                <a:srgbClr val="FF0000"/>
                              </a:solidFill>
                              <a:latin typeface="Cambria Math" panose="02040503050406030204" pitchFamily="18" charset="0"/>
                            </a:rPr>
                            <m:t>𝒓</m:t>
                          </m:r>
                        </m:den>
                      </m:f>
                      <m:r>
                        <a:rPr lang="en-US" b="1" i="1" smtClean="0">
                          <a:solidFill>
                            <a:srgbClr val="FF0000"/>
                          </a:solidFill>
                          <a:latin typeface="Cambria Math" panose="02040503050406030204" pitchFamily="18" charset="0"/>
                          <a:ea typeface="Cambria Math" panose="02040503050406030204" pitchFamily="18" charset="0"/>
                        </a:rPr>
                        <m:t>→</m:t>
                      </m:r>
                      <m:sSub>
                        <m:sSubPr>
                          <m:ctrlPr>
                            <a:rPr lang="en-US" b="1" i="1" smtClean="0">
                              <a:solidFill>
                                <a:schemeClr val="tx1"/>
                              </a:solidFill>
                              <a:latin typeface="Cambria Math" panose="02040503050406030204" pitchFamily="18" charset="0"/>
                              <a:ea typeface="Cambria Math" panose="02040503050406030204" pitchFamily="18" charset="0"/>
                            </a:rPr>
                          </m:ctrlPr>
                        </m:sSubPr>
                        <m:e>
                          <m:r>
                            <a:rPr lang="en-US" b="1" i="1" smtClean="0">
                              <a:solidFill>
                                <a:schemeClr val="tx1"/>
                              </a:solidFill>
                              <a:latin typeface="Cambria Math" panose="02040503050406030204" pitchFamily="18" charset="0"/>
                              <a:ea typeface="Cambria Math" panose="02040503050406030204" pitchFamily="18" charset="0"/>
                            </a:rPr>
                            <m:t>𝒂</m:t>
                          </m:r>
                        </m:e>
                        <m:sub>
                          <m:r>
                            <a:rPr lang="en-US" b="1" i="1" smtClean="0">
                              <a:solidFill>
                                <a:schemeClr val="tx1"/>
                              </a:solidFill>
                              <a:latin typeface="Cambria Math" panose="02040503050406030204" pitchFamily="18" charset="0"/>
                              <a:ea typeface="Cambria Math" panose="02040503050406030204" pitchFamily="18" charset="0"/>
                            </a:rPr>
                            <m:t>𝒓</m:t>
                          </m:r>
                        </m:sub>
                      </m:sSub>
                      <m:r>
                        <a:rPr lang="en-US" b="1" i="1" smtClean="0">
                          <a:solidFill>
                            <a:schemeClr val="tx1"/>
                          </a:solidFill>
                          <a:latin typeface="Cambria Math" panose="02040503050406030204" pitchFamily="18" charset="0"/>
                          <a:ea typeface="Cambria Math" panose="02040503050406030204" pitchFamily="18" charset="0"/>
                        </a:rPr>
                        <m:t>=</m:t>
                      </m:r>
                      <m:f>
                        <m:fPr>
                          <m:ctrlPr>
                            <a:rPr lang="en-US" b="1" i="1" smtClean="0">
                              <a:solidFill>
                                <a:schemeClr val="tx1"/>
                              </a:solidFill>
                              <a:latin typeface="Cambria Math" panose="02040503050406030204" pitchFamily="18" charset="0"/>
                              <a:ea typeface="Cambria Math" panose="02040503050406030204" pitchFamily="18" charset="0"/>
                            </a:rPr>
                          </m:ctrlPr>
                        </m:fPr>
                        <m:num>
                          <m:sSup>
                            <m:sSupPr>
                              <m:ctrlPr>
                                <a:rPr lang="en-US" b="1" i="1" smtClean="0">
                                  <a:solidFill>
                                    <a:schemeClr val="tx1"/>
                                  </a:solidFill>
                                  <a:latin typeface="Cambria Math" panose="02040503050406030204" pitchFamily="18" charset="0"/>
                                  <a:ea typeface="Cambria Math" panose="02040503050406030204" pitchFamily="18" charset="0"/>
                                </a:rPr>
                              </m:ctrlPr>
                            </m:sSupPr>
                            <m:e>
                              <m:r>
                                <a:rPr lang="en-US" b="1" i="1" smtClean="0">
                                  <a:solidFill>
                                    <a:schemeClr val="tx1"/>
                                  </a:solidFill>
                                  <a:latin typeface="Cambria Math" panose="02040503050406030204" pitchFamily="18" charset="0"/>
                                  <a:ea typeface="Cambria Math" panose="02040503050406030204" pitchFamily="18" charset="0"/>
                                </a:rPr>
                                <m:t>𝝎</m:t>
                              </m:r>
                            </m:e>
                            <m:sup>
                              <m:r>
                                <a:rPr lang="en-US" b="1" i="1" smtClean="0">
                                  <a:solidFill>
                                    <a:schemeClr val="tx1"/>
                                  </a:solidFill>
                                  <a:latin typeface="Cambria Math" panose="02040503050406030204" pitchFamily="18" charset="0"/>
                                  <a:ea typeface="Cambria Math" panose="02040503050406030204" pitchFamily="18" charset="0"/>
                                </a:rPr>
                                <m:t>𝟐</m:t>
                              </m:r>
                            </m:sup>
                          </m:sSup>
                        </m:num>
                        <m:den>
                          <m:r>
                            <a:rPr lang="en-US" b="1" i="1" smtClean="0">
                              <a:solidFill>
                                <a:schemeClr val="tx1"/>
                              </a:solidFill>
                              <a:latin typeface="Cambria Math" panose="02040503050406030204" pitchFamily="18" charset="0"/>
                              <a:ea typeface="Cambria Math" panose="02040503050406030204" pitchFamily="18" charset="0"/>
                            </a:rPr>
                            <m:t>𝒓</m:t>
                          </m:r>
                        </m:den>
                      </m:f>
                    </m:oMath>
                  </m:oMathPara>
                </a14:m>
                <a:endParaRPr lang="en-US" sz="2400" b="1"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471352" y="744584"/>
                <a:ext cx="11249296" cy="5537542"/>
              </a:xfrm>
              <a:prstGeom prst="rect">
                <a:avLst/>
              </a:prstGeom>
              <a:blipFill>
                <a:blip r:embed="rId2"/>
                <a:stretch>
                  <a:fillRect l="-433" t="-550"/>
                </a:stretch>
              </a:blipFill>
            </p:spPr>
            <p:txBody>
              <a:bodyPr/>
              <a:lstStyle/>
              <a:p>
                <a:r>
                  <a:rPr lang="en-US">
                    <a:noFill/>
                  </a:rPr>
                  <a:t> </a:t>
                </a:r>
              </a:p>
            </p:txBody>
          </p:sp>
        </mc:Fallback>
      </mc:AlternateContent>
    </p:spTree>
    <p:extLst>
      <p:ext uri="{BB962C8B-B14F-4D97-AF65-F5344CB8AC3E}">
        <p14:creationId xmlns:p14="http://schemas.microsoft.com/office/powerpoint/2010/main" val="1591567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normAutofit/>
          </a:bodyPr>
          <a:lstStyle/>
          <a:p>
            <a:r>
              <a:rPr lang="en-US" sz="4000" b="1" dirty="0">
                <a:solidFill>
                  <a:srgbClr val="FF0000"/>
                </a:solidFill>
                <a:latin typeface="Times New Roman" panose="02020603050405020304" pitchFamily="18" charset="0"/>
              </a:rPr>
              <a:t>2.2.5. Newton’s Law of Universal Gravitation </a:t>
            </a:r>
            <a:endParaRPr lang="en-US" sz="4000" dirty="0">
              <a:solidFill>
                <a:srgbClr val="FF0000"/>
              </a:solidFill>
            </a:endParaRPr>
          </a:p>
        </p:txBody>
      </p:sp>
      <p:sp>
        <p:nvSpPr>
          <p:cNvPr id="3" name="Content Placeholder 2"/>
          <p:cNvSpPr>
            <a:spLocks noGrp="1"/>
          </p:cNvSpPr>
          <p:nvPr>
            <p:ph idx="1"/>
          </p:nvPr>
        </p:nvSpPr>
        <p:spPr>
          <a:xfrm>
            <a:off x="838200" y="1175658"/>
            <a:ext cx="10515600" cy="5180692"/>
          </a:xfrm>
        </p:spPr>
        <p:txBody>
          <a:bodyPr>
            <a:noAutofit/>
          </a:bodyPr>
          <a:lstStyle/>
          <a:p>
            <a:r>
              <a:rPr lang="en-US" sz="1800" dirty="0">
                <a:solidFill>
                  <a:srgbClr val="000000"/>
                </a:solidFill>
                <a:latin typeface="Times New Roman" panose="02020603050405020304" pitchFamily="18" charset="0"/>
              </a:rPr>
              <a:t>Gravity is the weakest of the four basic forces found in nature, and in some ways the least understood. </a:t>
            </a:r>
            <a:endParaRPr lang="en-US" sz="1800" dirty="0" smtClean="0">
              <a:solidFill>
                <a:srgbClr val="000000"/>
              </a:solidFill>
              <a:latin typeface="Times New Roman" panose="02020603050405020304" pitchFamily="18" charset="0"/>
            </a:endParaRPr>
          </a:p>
          <a:p>
            <a:pPr marL="0" indent="0">
              <a:buNone/>
            </a:pPr>
            <a:endParaRPr lang="en-US" sz="1800" dirty="0">
              <a:solidFill>
                <a:srgbClr val="000000"/>
              </a:solidFill>
              <a:latin typeface="Times New Roman" panose="02020603050405020304" pitchFamily="18" charset="0"/>
            </a:endParaRPr>
          </a:p>
          <a:p>
            <a:r>
              <a:rPr lang="en-US" sz="1600" dirty="0" smtClean="0">
                <a:solidFill>
                  <a:srgbClr val="000000"/>
                </a:solidFill>
                <a:latin typeface="Times New Roman" panose="02020603050405020304" pitchFamily="18" charset="0"/>
              </a:rPr>
              <a:t>Newton </a:t>
            </a:r>
            <a:r>
              <a:rPr lang="en-US" sz="1600" dirty="0">
                <a:solidFill>
                  <a:srgbClr val="000000"/>
                </a:solidFill>
                <a:latin typeface="Times New Roman" panose="02020603050405020304" pitchFamily="18" charset="0"/>
              </a:rPr>
              <a:t>was the first scientist to precisely define the gravitational force, and to show that it could explain both falling bodies and astronomical motions. </a:t>
            </a:r>
            <a:endParaRPr lang="en-US" sz="1600" dirty="0" smtClean="0">
              <a:solidFill>
                <a:srgbClr val="000000"/>
              </a:solidFill>
              <a:latin typeface="Times New Roman" panose="02020603050405020304" pitchFamily="18" charset="0"/>
            </a:endParaRPr>
          </a:p>
          <a:p>
            <a:pPr marL="0" indent="0">
              <a:buNone/>
            </a:pPr>
            <a:endParaRPr lang="en-US" sz="1400" dirty="0" smtClean="0">
              <a:solidFill>
                <a:srgbClr val="000000"/>
              </a:solidFill>
              <a:latin typeface="Times New Roman" panose="02020603050405020304" pitchFamily="18" charset="0"/>
            </a:endParaRPr>
          </a:p>
          <a:p>
            <a:r>
              <a:rPr lang="en-US" sz="1600" dirty="0" smtClean="0">
                <a:solidFill>
                  <a:srgbClr val="000000"/>
                </a:solidFill>
                <a:latin typeface="Times New Roman" panose="02020603050405020304" pitchFamily="18" charset="0"/>
              </a:rPr>
              <a:t>But </a:t>
            </a:r>
            <a:r>
              <a:rPr lang="en-US" sz="1600" dirty="0">
                <a:solidFill>
                  <a:srgbClr val="000000"/>
                </a:solidFill>
                <a:latin typeface="Times New Roman" panose="02020603050405020304" pitchFamily="18" charset="0"/>
              </a:rPr>
              <a:t>Newton was not the first person to suspect that the same force caused both our weight and the motion of planets. </a:t>
            </a:r>
            <a:endParaRPr lang="en-US" sz="1600" dirty="0" smtClean="0">
              <a:solidFill>
                <a:srgbClr val="000000"/>
              </a:solidFill>
              <a:latin typeface="Times New Roman" panose="02020603050405020304" pitchFamily="18" charset="0"/>
            </a:endParaRPr>
          </a:p>
          <a:p>
            <a:endParaRPr lang="en-US" sz="1400" dirty="0">
              <a:solidFill>
                <a:srgbClr val="000000"/>
              </a:solidFill>
              <a:latin typeface="Times New Roman" panose="02020603050405020304" pitchFamily="18" charset="0"/>
            </a:endParaRPr>
          </a:p>
          <a:p>
            <a:r>
              <a:rPr lang="en-US" sz="1600" dirty="0" smtClean="0">
                <a:solidFill>
                  <a:srgbClr val="000000"/>
                </a:solidFill>
                <a:latin typeface="Times New Roman" panose="02020603050405020304" pitchFamily="18" charset="0"/>
              </a:rPr>
              <a:t>His </a:t>
            </a:r>
            <a:r>
              <a:rPr lang="en-US" sz="1600" dirty="0">
                <a:solidFill>
                  <a:srgbClr val="000000"/>
                </a:solidFill>
                <a:latin typeface="Times New Roman" panose="02020603050405020304" pitchFamily="18" charset="0"/>
              </a:rPr>
              <a:t>forerunner Galileo Galilei had contended that falling bodies and planetary motions had the same cause. </a:t>
            </a:r>
            <a:endParaRPr lang="en-US" sz="1600" dirty="0" smtClean="0">
              <a:solidFill>
                <a:srgbClr val="000000"/>
              </a:solidFill>
              <a:latin typeface="Times New Roman" panose="02020603050405020304" pitchFamily="18" charset="0"/>
            </a:endParaRPr>
          </a:p>
          <a:p>
            <a:r>
              <a:rPr lang="en-US" sz="1600" dirty="0" smtClean="0">
                <a:solidFill>
                  <a:srgbClr val="000000"/>
                </a:solidFill>
                <a:latin typeface="Times New Roman" panose="02020603050405020304" pitchFamily="18" charset="0"/>
              </a:rPr>
              <a:t>Some </a:t>
            </a:r>
            <a:r>
              <a:rPr lang="en-US" sz="1600" dirty="0">
                <a:solidFill>
                  <a:srgbClr val="000000"/>
                </a:solidFill>
                <a:latin typeface="Times New Roman" panose="02020603050405020304" pitchFamily="18" charset="0"/>
              </a:rPr>
              <a:t>of Newton‘s contemporaries, such as </a:t>
            </a:r>
            <a:endParaRPr lang="en-US" sz="1600" dirty="0" smtClean="0">
              <a:solidFill>
                <a:srgbClr val="000000"/>
              </a:solidFill>
              <a:latin typeface="Times New Roman" panose="02020603050405020304" pitchFamily="18" charset="0"/>
            </a:endParaRPr>
          </a:p>
          <a:p>
            <a:pPr lvl="2"/>
            <a:r>
              <a:rPr lang="en-US" sz="1600" dirty="0" smtClean="0">
                <a:solidFill>
                  <a:srgbClr val="000000"/>
                </a:solidFill>
                <a:latin typeface="Times New Roman" panose="02020603050405020304" pitchFamily="18" charset="0"/>
              </a:rPr>
              <a:t>Robert </a:t>
            </a:r>
            <a:r>
              <a:rPr lang="en-US" sz="1600" dirty="0">
                <a:solidFill>
                  <a:srgbClr val="000000"/>
                </a:solidFill>
                <a:latin typeface="Times New Roman" panose="02020603050405020304" pitchFamily="18" charset="0"/>
              </a:rPr>
              <a:t>Hooke, </a:t>
            </a:r>
            <a:endParaRPr lang="en-US" sz="1600" dirty="0" smtClean="0">
              <a:solidFill>
                <a:srgbClr val="000000"/>
              </a:solidFill>
              <a:latin typeface="Times New Roman" panose="02020603050405020304" pitchFamily="18" charset="0"/>
            </a:endParaRPr>
          </a:p>
          <a:p>
            <a:pPr lvl="2"/>
            <a:r>
              <a:rPr lang="en-US" sz="1600" dirty="0" smtClean="0">
                <a:solidFill>
                  <a:srgbClr val="000000"/>
                </a:solidFill>
                <a:latin typeface="Times New Roman" panose="02020603050405020304" pitchFamily="18" charset="0"/>
              </a:rPr>
              <a:t>Christopher </a:t>
            </a:r>
            <a:r>
              <a:rPr lang="en-US" sz="1600" dirty="0">
                <a:solidFill>
                  <a:srgbClr val="000000"/>
                </a:solidFill>
                <a:latin typeface="Times New Roman" panose="02020603050405020304" pitchFamily="18" charset="0"/>
              </a:rPr>
              <a:t>Wren, and </a:t>
            </a:r>
            <a:endParaRPr lang="en-US" sz="1600" dirty="0" smtClean="0">
              <a:solidFill>
                <a:srgbClr val="000000"/>
              </a:solidFill>
              <a:latin typeface="Times New Roman" panose="02020603050405020304" pitchFamily="18" charset="0"/>
            </a:endParaRPr>
          </a:p>
          <a:p>
            <a:pPr lvl="2"/>
            <a:r>
              <a:rPr lang="en-US" sz="1600" dirty="0" smtClean="0">
                <a:solidFill>
                  <a:srgbClr val="000000"/>
                </a:solidFill>
                <a:latin typeface="Times New Roman" panose="02020603050405020304" pitchFamily="18" charset="0"/>
              </a:rPr>
              <a:t>Edmund </a:t>
            </a:r>
            <a:r>
              <a:rPr lang="en-US" sz="1600" dirty="0">
                <a:solidFill>
                  <a:srgbClr val="000000"/>
                </a:solidFill>
                <a:latin typeface="Times New Roman" panose="02020603050405020304" pitchFamily="18" charset="0"/>
              </a:rPr>
              <a:t>Halley, had also made some progress toward understanding gravitation</a:t>
            </a:r>
            <a:r>
              <a:rPr lang="en-US" sz="1400" dirty="0">
                <a:solidFill>
                  <a:srgbClr val="000000"/>
                </a:solidFill>
                <a:latin typeface="Times New Roman" panose="02020603050405020304" pitchFamily="18" charset="0"/>
              </a:rPr>
              <a:t>. </a:t>
            </a:r>
          </a:p>
          <a:p>
            <a:r>
              <a:rPr lang="en-US" sz="1400" dirty="0" smtClean="0">
                <a:solidFill>
                  <a:srgbClr val="000000"/>
                </a:solidFill>
                <a:latin typeface="Times New Roman" panose="02020603050405020304" pitchFamily="18" charset="0"/>
              </a:rPr>
              <a:t>But Newton was the first to propose an exact mathematical form and to use that form to show that the motion of heavenly bodies should be conic sections; circles, ellipses, parabolas, and hyperbolas.</a:t>
            </a:r>
          </a:p>
          <a:p>
            <a:pPr marL="0" indent="0">
              <a:buNone/>
            </a:pPr>
            <a:endParaRPr lang="en-US" sz="1400" dirty="0">
              <a:solidFill>
                <a:srgbClr val="000000"/>
              </a:solidFill>
              <a:latin typeface="Times New Roman" panose="02020603050405020304" pitchFamily="18" charset="0"/>
            </a:endParaRPr>
          </a:p>
          <a:p>
            <a:r>
              <a:rPr lang="en-US" sz="1400" dirty="0" smtClean="0">
                <a:solidFill>
                  <a:srgbClr val="000000"/>
                </a:solidFill>
                <a:latin typeface="Times New Roman" panose="02020603050405020304" pitchFamily="18" charset="0"/>
              </a:rPr>
              <a:t>This theoretical prediction was a major triumph, it had been known for some time that moons, planets, and comets follow such paths, but no one had been able to propose a mechanism that caused them to follow these paths and not others.</a:t>
            </a:r>
            <a:endParaRPr lang="en-US" sz="1400" dirty="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34</a:t>
            </a:fld>
            <a:endParaRPr lang="en-US"/>
          </a:p>
        </p:txBody>
      </p:sp>
    </p:spTree>
    <p:extLst>
      <p:ext uri="{BB962C8B-B14F-4D97-AF65-F5344CB8AC3E}">
        <p14:creationId xmlns:p14="http://schemas.microsoft.com/office/powerpoint/2010/main" val="991142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99812"/>
            <a:ext cx="10515600" cy="536212"/>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Cont.. </a:t>
            </a:r>
            <a:endParaRPr lang="en-US"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half" idx="1"/>
          </p:nvPr>
        </p:nvSpPr>
        <p:spPr>
          <a:xfrm>
            <a:off x="365760" y="1015411"/>
            <a:ext cx="6283234" cy="5161552"/>
          </a:xfrm>
        </p:spPr>
        <p:txBody>
          <a:bodyPr>
            <a:normAutofit fontScale="77500" lnSpcReduction="20000"/>
          </a:bodyPr>
          <a:lstStyle/>
          <a:p>
            <a:r>
              <a:rPr lang="en-US" sz="3400" b="1" i="1" dirty="0">
                <a:solidFill>
                  <a:srgbClr val="000000"/>
                </a:solidFill>
                <a:latin typeface="Times New Roman" panose="02020603050405020304" pitchFamily="18" charset="0"/>
              </a:rPr>
              <a:t>The gravitational force</a:t>
            </a:r>
            <a:r>
              <a:rPr lang="en-US" sz="3400" dirty="0">
                <a:solidFill>
                  <a:srgbClr val="000000"/>
                </a:solidFill>
                <a:latin typeface="Times New Roman" panose="02020603050405020304" pitchFamily="18" charset="0"/>
              </a:rPr>
              <a:t> is </a:t>
            </a:r>
            <a:r>
              <a:rPr lang="en-US" sz="3400" dirty="0">
                <a:solidFill>
                  <a:srgbClr val="FF0000"/>
                </a:solidFill>
                <a:latin typeface="Times New Roman" panose="02020603050405020304" pitchFamily="18" charset="0"/>
              </a:rPr>
              <a:t>always attractive, </a:t>
            </a:r>
            <a:r>
              <a:rPr lang="en-US" sz="3400" dirty="0">
                <a:solidFill>
                  <a:srgbClr val="000000"/>
                </a:solidFill>
                <a:latin typeface="Times New Roman" panose="02020603050405020304" pitchFamily="18" charset="0"/>
              </a:rPr>
              <a:t>and </a:t>
            </a:r>
            <a:r>
              <a:rPr lang="en-US" sz="3400" b="1" dirty="0">
                <a:solidFill>
                  <a:srgbClr val="0070C0"/>
                </a:solidFill>
                <a:latin typeface="Times New Roman" panose="02020603050405020304" pitchFamily="18" charset="0"/>
              </a:rPr>
              <a:t>it depends only on the masses involved and the distance between them. </a:t>
            </a:r>
            <a:endParaRPr lang="en-US" sz="3400" b="1" dirty="0" smtClean="0">
              <a:solidFill>
                <a:srgbClr val="0070C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sz="2900" b="1" i="1" dirty="0" smtClean="0">
                <a:solidFill>
                  <a:srgbClr val="FF0000"/>
                </a:solidFill>
                <a:latin typeface="Times New Roman" panose="02020603050405020304" pitchFamily="18" charset="0"/>
              </a:rPr>
              <a:t>Newton’s </a:t>
            </a:r>
            <a:r>
              <a:rPr lang="en-US" sz="2900" b="1" i="1" dirty="0">
                <a:solidFill>
                  <a:srgbClr val="FF0000"/>
                </a:solidFill>
                <a:latin typeface="Times New Roman" panose="02020603050405020304" pitchFamily="18" charset="0"/>
              </a:rPr>
              <a:t>universal law of gravitation states that </a:t>
            </a:r>
            <a:endParaRPr lang="en-US" sz="2900" b="1" i="1" dirty="0" smtClean="0">
              <a:solidFill>
                <a:srgbClr val="FF0000"/>
              </a:solidFill>
              <a:latin typeface="Times New Roman" panose="02020603050405020304" pitchFamily="18" charset="0"/>
            </a:endParaRPr>
          </a:p>
          <a:p>
            <a:pPr marL="0" indent="0" algn="ctr">
              <a:buNone/>
            </a:pPr>
            <a:r>
              <a:rPr lang="en-US" dirty="0" smtClean="0">
                <a:solidFill>
                  <a:srgbClr val="000000"/>
                </a:solidFill>
                <a:latin typeface="Times New Roman" panose="02020603050405020304" pitchFamily="18" charset="0"/>
              </a:rPr>
              <a:t>“</a:t>
            </a:r>
            <a:r>
              <a:rPr lang="en-US" b="1" i="1" dirty="0" smtClean="0">
                <a:solidFill>
                  <a:srgbClr val="00B0F0"/>
                </a:solidFill>
                <a:latin typeface="Times New Roman" panose="02020603050405020304" pitchFamily="18" charset="0"/>
              </a:rPr>
              <a:t>every </a:t>
            </a:r>
            <a:r>
              <a:rPr lang="en-US" b="1" i="1" dirty="0">
                <a:solidFill>
                  <a:srgbClr val="00B0F0"/>
                </a:solidFill>
                <a:latin typeface="Times New Roman" panose="02020603050405020304" pitchFamily="18" charset="0"/>
              </a:rPr>
              <a:t>particle in the universe attracts every other particle with a force along a line joining </a:t>
            </a:r>
            <a:r>
              <a:rPr lang="en-US" b="1" i="1" dirty="0" smtClean="0">
                <a:solidFill>
                  <a:srgbClr val="00B0F0"/>
                </a:solidFill>
                <a:latin typeface="Times New Roman" panose="02020603050405020304" pitchFamily="18" charset="0"/>
              </a:rPr>
              <a:t>them”. </a:t>
            </a:r>
          </a:p>
          <a:p>
            <a:pPr marL="0" indent="0" algn="ctr">
              <a:buNone/>
            </a:pPr>
            <a:endParaRPr lang="en-US" b="1" i="1" dirty="0" smtClean="0">
              <a:solidFill>
                <a:srgbClr val="00B0F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force is directly </a:t>
            </a:r>
            <a:r>
              <a:rPr lang="en-US" dirty="0" smtClean="0">
                <a:solidFill>
                  <a:srgbClr val="000000"/>
                </a:solidFill>
                <a:latin typeface="Times New Roman" panose="02020603050405020304" pitchFamily="18" charset="0"/>
              </a:rPr>
              <a:t>proportional </a:t>
            </a:r>
            <a:r>
              <a:rPr lang="en-US" dirty="0">
                <a:solidFill>
                  <a:srgbClr val="000000"/>
                </a:solidFill>
                <a:latin typeface="Times New Roman" panose="02020603050405020304" pitchFamily="18" charset="0"/>
              </a:rPr>
              <a:t>to the product of their masses and inversely proportional to the square of the distance between them</a:t>
            </a:r>
            <a:r>
              <a:rPr lang="en-US" dirty="0" smtClean="0">
                <a:solidFill>
                  <a:srgbClr val="000000"/>
                </a:solidFill>
                <a:latin typeface="Times New Roman" panose="02020603050405020304" pitchFamily="18" charset="0"/>
              </a:rPr>
              <a:t>.</a:t>
            </a:r>
          </a:p>
          <a:p>
            <a:endParaRPr lang="en-US" dirty="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Gravitational </a:t>
            </a:r>
            <a:r>
              <a:rPr lang="en-US" dirty="0">
                <a:solidFill>
                  <a:srgbClr val="000000"/>
                </a:solidFill>
                <a:latin typeface="Times New Roman" panose="02020603050405020304" pitchFamily="18" charset="0"/>
              </a:rPr>
              <a:t>attraction is along a line joining the centers of mass of these two bodies.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magnitude of the force is the same on each, consistent with Newton‘s third law.</a:t>
            </a:r>
            <a:endParaRPr lang="en-US" dirty="0"/>
          </a:p>
        </p:txBody>
      </p:sp>
      <p:pic>
        <p:nvPicPr>
          <p:cNvPr id="10" name="Content Placeholder 9"/>
          <p:cNvPicPr>
            <a:picLocks noGrp="1" noChangeAspect="1"/>
          </p:cNvPicPr>
          <p:nvPr>
            <p:ph sz="half" idx="2"/>
          </p:nvPr>
        </p:nvPicPr>
        <p:blipFill>
          <a:blip r:embed="rId2">
            <a:lum bright="-40000" contrast="20000"/>
          </a:blip>
          <a:stretch>
            <a:fillRect/>
          </a:stretch>
        </p:blipFill>
        <p:spPr>
          <a:xfrm>
            <a:off x="6648993" y="1567544"/>
            <a:ext cx="5342709" cy="3213462"/>
          </a:xfrm>
          <a:prstGeom prst="rect">
            <a:avLst/>
          </a:prstGeom>
        </p:spPr>
      </p:pic>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35</a:t>
            </a:fld>
            <a:endParaRPr lang="en-US"/>
          </a:p>
        </p:txBody>
      </p:sp>
    </p:spTree>
    <p:extLst>
      <p:ext uri="{BB962C8B-B14F-4D97-AF65-F5344CB8AC3E}">
        <p14:creationId xmlns:p14="http://schemas.microsoft.com/office/powerpoint/2010/main" val="871076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911224"/>
                <a:ext cx="10515600" cy="4875621"/>
              </a:xfrm>
            </p:spPr>
            <p:txBody>
              <a:bodyPr/>
              <a:lstStyle/>
              <a:p>
                <a:pPr marL="0" indent="0">
                  <a:buNone/>
                </a:pPr>
                <a14:m>
                  <m:oMathPara xmlns:m="http://schemas.openxmlformats.org/officeDocument/2006/math">
                    <m:oMathParaPr>
                      <m:jc m:val="centerGroup"/>
                    </m:oMathParaPr>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𝐹</m:t>
                          </m:r>
                        </m:e>
                      </m:acc>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𝐺𝑚𝑀</m:t>
                          </m:r>
                        </m:num>
                        <m:den>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𝑟</m:t>
                              </m:r>
                            </m:e>
                            <m:sup>
                              <m:r>
                                <a:rPr lang="en-US" b="0" i="1" smtClean="0">
                                  <a:solidFill>
                                    <a:srgbClr val="000000"/>
                                  </a:solidFill>
                                  <a:latin typeface="Cambria Math" panose="02040503050406030204" pitchFamily="18" charset="0"/>
                                </a:rPr>
                                <m:t>2</m:t>
                              </m:r>
                            </m:sup>
                          </m:sSup>
                        </m:den>
                      </m:f>
                      <m:acc>
                        <m:accPr>
                          <m:chr m:val="̂"/>
                          <m:ctrlPr>
                            <a:rPr lang="en-US" b="0"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𝑟</m:t>
                          </m:r>
                        </m:e>
                      </m:acc>
                    </m:oMath>
                  </m:oMathPara>
                </a14:m>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Here</a:t>
                </a:r>
                <a:r>
                  <a:rPr lang="en-US" dirty="0">
                    <a:solidFill>
                      <a:srgbClr val="000000"/>
                    </a:solidFill>
                    <a:latin typeface="Times New Roman" panose="02020603050405020304" pitchFamily="18" charset="0"/>
                  </a:rPr>
                  <a:t>, </a:t>
                </a:r>
                <a:r>
                  <a:rPr lang="en-US" dirty="0">
                    <a:solidFill>
                      <a:srgbClr val="00B0F0"/>
                    </a:solidFill>
                    <a:latin typeface="Times New Roman" panose="02020603050405020304" pitchFamily="18" charset="0"/>
                  </a:rPr>
                  <a:t>r</a:t>
                </a:r>
                <a:r>
                  <a:rPr lang="en-US" dirty="0">
                    <a:solidFill>
                      <a:srgbClr val="000000"/>
                    </a:solidFill>
                    <a:latin typeface="Times New Roman" panose="02020603050405020304" pitchFamily="18" charset="0"/>
                  </a:rPr>
                  <a:t> is the distance between the centers of mass of the bodies, </a:t>
                </a:r>
                <a:r>
                  <a:rPr lang="en-US" b="1" i="1" dirty="0">
                    <a:solidFill>
                      <a:srgbClr val="00B0F0"/>
                    </a:solidFill>
                    <a:latin typeface="Times New Roman" panose="02020603050405020304" pitchFamily="18" charset="0"/>
                  </a:rPr>
                  <a:t>G</a:t>
                </a:r>
                <a:r>
                  <a:rPr lang="en-US" i="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is the gravitational constant, whose value found by experiment is</a:t>
                </a:r>
                <a:r>
                  <a:rPr lang="en-US" dirty="0" smtClean="0">
                    <a:solidFill>
                      <a:srgbClr val="000000"/>
                    </a:solidFill>
                    <a:latin typeface="Times New Roman" panose="02020603050405020304" pitchFamily="18" charset="0"/>
                  </a:rPr>
                  <a:t>         </a:t>
                </a:r>
                <a14:m>
                  <m:oMath xmlns:m="http://schemas.openxmlformats.org/officeDocument/2006/math">
                    <m:r>
                      <a:rPr lang="en-US" sz="2400" b="1" i="1" smtClean="0">
                        <a:solidFill>
                          <a:srgbClr val="000000"/>
                        </a:solidFill>
                        <a:latin typeface="Cambria Math" panose="02040503050406030204" pitchFamily="18" charset="0"/>
                      </a:rPr>
                      <m:t>𝑮</m:t>
                    </m:r>
                    <m:r>
                      <a:rPr lang="en-US" sz="2400" b="1" i="1" smtClean="0">
                        <a:solidFill>
                          <a:srgbClr val="000000"/>
                        </a:solidFill>
                        <a:latin typeface="Cambria Math" panose="02040503050406030204" pitchFamily="18" charset="0"/>
                      </a:rPr>
                      <m:t>=</m:t>
                    </m:r>
                    <m:r>
                      <a:rPr lang="en-US" sz="2400" b="1" i="1" smtClean="0">
                        <a:solidFill>
                          <a:srgbClr val="000000"/>
                        </a:solidFill>
                        <a:latin typeface="Cambria Math" panose="02040503050406030204" pitchFamily="18" charset="0"/>
                      </a:rPr>
                      <m:t>𝟔</m:t>
                    </m:r>
                    <m:r>
                      <a:rPr lang="en-US" sz="2400" b="1" i="1" smtClean="0">
                        <a:solidFill>
                          <a:srgbClr val="000000"/>
                        </a:solidFill>
                        <a:latin typeface="Cambria Math" panose="02040503050406030204" pitchFamily="18" charset="0"/>
                      </a:rPr>
                      <m:t>.</m:t>
                    </m:r>
                    <m:r>
                      <a:rPr lang="en-US" sz="2400" b="1" i="1" smtClean="0">
                        <a:solidFill>
                          <a:srgbClr val="000000"/>
                        </a:solidFill>
                        <a:latin typeface="Cambria Math" panose="02040503050406030204" pitchFamily="18" charset="0"/>
                      </a:rPr>
                      <m:t>𝟔𝟕𝟒</m:t>
                    </m:r>
                    <m:r>
                      <a:rPr lang="en-US" sz="2400" b="1" i="1" smtClean="0">
                        <a:solidFill>
                          <a:srgbClr val="000000"/>
                        </a:solidFill>
                        <a:latin typeface="Cambria Math" panose="02040503050406030204" pitchFamily="18" charset="0"/>
                        <a:ea typeface="Cambria Math" panose="02040503050406030204" pitchFamily="18" charset="0"/>
                      </a:rPr>
                      <m:t>×</m:t>
                    </m:r>
                    <m:sSup>
                      <m:sSupPr>
                        <m:ctrlPr>
                          <a:rPr lang="en-US" sz="2400" b="1" i="1" smtClean="0">
                            <a:solidFill>
                              <a:srgbClr val="000000"/>
                            </a:solidFill>
                            <a:latin typeface="Cambria Math" panose="02040503050406030204" pitchFamily="18" charset="0"/>
                            <a:ea typeface="Cambria Math" panose="02040503050406030204" pitchFamily="18" charset="0"/>
                          </a:rPr>
                        </m:ctrlPr>
                      </m:sSupPr>
                      <m:e>
                        <m:r>
                          <a:rPr lang="en-US" sz="2400" b="1" i="1" smtClean="0">
                            <a:solidFill>
                              <a:srgbClr val="000000"/>
                            </a:solidFill>
                            <a:latin typeface="Cambria Math" panose="02040503050406030204" pitchFamily="18" charset="0"/>
                            <a:ea typeface="Cambria Math" panose="02040503050406030204" pitchFamily="18" charset="0"/>
                          </a:rPr>
                          <m:t>𝟏𝟎</m:t>
                        </m:r>
                      </m:e>
                      <m:sup>
                        <m:r>
                          <a:rPr lang="en-US" sz="2400" b="1" i="1" smtClean="0">
                            <a:solidFill>
                              <a:srgbClr val="000000"/>
                            </a:solidFill>
                            <a:latin typeface="Cambria Math" panose="02040503050406030204" pitchFamily="18" charset="0"/>
                            <a:ea typeface="Cambria Math" panose="02040503050406030204" pitchFamily="18" charset="0"/>
                          </a:rPr>
                          <m:t>−</m:t>
                        </m:r>
                        <m:r>
                          <a:rPr lang="en-US" sz="2400" b="1" i="1" smtClean="0">
                            <a:solidFill>
                              <a:srgbClr val="000000"/>
                            </a:solidFill>
                            <a:latin typeface="Cambria Math" panose="02040503050406030204" pitchFamily="18" charset="0"/>
                            <a:ea typeface="Cambria Math" panose="02040503050406030204" pitchFamily="18" charset="0"/>
                          </a:rPr>
                          <m:t>𝟏𝟏</m:t>
                        </m:r>
                      </m:sup>
                    </m:sSup>
                    <m:f>
                      <m:fPr>
                        <m:type m:val="lin"/>
                        <m:ctrlPr>
                          <a:rPr lang="en-US" sz="2400" b="1" i="1" smtClean="0">
                            <a:solidFill>
                              <a:srgbClr val="000000"/>
                            </a:solidFill>
                            <a:latin typeface="Cambria Math" panose="02040503050406030204" pitchFamily="18" charset="0"/>
                            <a:ea typeface="Cambria Math" panose="02040503050406030204" pitchFamily="18" charset="0"/>
                          </a:rPr>
                        </m:ctrlPr>
                      </m:fPr>
                      <m:num>
                        <m:sSup>
                          <m:sSupPr>
                            <m:ctrlPr>
                              <a:rPr lang="en-US" sz="2400" b="1" i="1" smtClean="0">
                                <a:solidFill>
                                  <a:srgbClr val="000000"/>
                                </a:solidFill>
                                <a:latin typeface="Cambria Math" panose="02040503050406030204" pitchFamily="18" charset="0"/>
                                <a:ea typeface="Cambria Math" panose="02040503050406030204" pitchFamily="18" charset="0"/>
                              </a:rPr>
                            </m:ctrlPr>
                          </m:sSupPr>
                          <m:e>
                            <m:r>
                              <a:rPr lang="en-US" sz="2400" b="1" i="1" smtClean="0">
                                <a:solidFill>
                                  <a:srgbClr val="000000"/>
                                </a:solidFill>
                                <a:latin typeface="Cambria Math" panose="02040503050406030204" pitchFamily="18" charset="0"/>
                                <a:ea typeface="Cambria Math" panose="02040503050406030204" pitchFamily="18" charset="0"/>
                              </a:rPr>
                              <m:t>𝑵𝒎</m:t>
                            </m:r>
                          </m:e>
                          <m:sup>
                            <m:r>
                              <a:rPr lang="en-US" sz="2400" b="1" i="1" smtClean="0">
                                <a:solidFill>
                                  <a:srgbClr val="000000"/>
                                </a:solidFill>
                                <a:latin typeface="Cambria Math" panose="02040503050406030204" pitchFamily="18" charset="0"/>
                                <a:ea typeface="Cambria Math" panose="02040503050406030204" pitchFamily="18" charset="0"/>
                              </a:rPr>
                              <m:t>𝟐</m:t>
                            </m:r>
                          </m:sup>
                        </m:sSup>
                      </m:num>
                      <m:den>
                        <m:sSup>
                          <m:sSupPr>
                            <m:ctrlPr>
                              <a:rPr lang="en-US" sz="2400" b="1" i="1" smtClean="0">
                                <a:solidFill>
                                  <a:srgbClr val="000000"/>
                                </a:solidFill>
                                <a:latin typeface="Cambria Math" panose="02040503050406030204" pitchFamily="18" charset="0"/>
                                <a:ea typeface="Cambria Math" panose="02040503050406030204" pitchFamily="18" charset="0"/>
                              </a:rPr>
                            </m:ctrlPr>
                          </m:sSupPr>
                          <m:e>
                            <m:r>
                              <a:rPr lang="en-US" sz="2400" b="1" i="1" smtClean="0">
                                <a:solidFill>
                                  <a:srgbClr val="000000"/>
                                </a:solidFill>
                                <a:latin typeface="Cambria Math" panose="02040503050406030204" pitchFamily="18" charset="0"/>
                                <a:ea typeface="Cambria Math" panose="02040503050406030204" pitchFamily="18" charset="0"/>
                              </a:rPr>
                              <m:t>𝑲𝒈</m:t>
                            </m:r>
                          </m:e>
                          <m:sup>
                            <m:r>
                              <a:rPr lang="en-US" sz="2400" b="1" i="1" smtClean="0">
                                <a:solidFill>
                                  <a:srgbClr val="000000"/>
                                </a:solidFill>
                                <a:latin typeface="Cambria Math" panose="02040503050406030204" pitchFamily="18" charset="0"/>
                                <a:ea typeface="Cambria Math" panose="02040503050406030204" pitchFamily="18" charset="0"/>
                              </a:rPr>
                              <m:t>𝟐</m:t>
                            </m:r>
                          </m:sup>
                        </m:sSup>
                      </m:den>
                    </m:f>
                  </m:oMath>
                </a14:m>
                <a:r>
                  <a:rPr lang="en-US" dirty="0" smtClean="0">
                    <a:solidFill>
                      <a:srgbClr val="000000"/>
                    </a:solidFill>
                    <a:latin typeface="Times New Roman" panose="02020603050405020304" pitchFamily="18" charset="0"/>
                  </a:rPr>
                  <a:t> in </a:t>
                </a:r>
                <a:r>
                  <a:rPr lang="en-US" dirty="0">
                    <a:solidFill>
                      <a:srgbClr val="000000"/>
                    </a:solidFill>
                    <a:latin typeface="Times New Roman" panose="02020603050405020304" pitchFamily="18" charset="0"/>
                  </a:rPr>
                  <a:t>SI units</a:t>
                </a:r>
                <a:r>
                  <a:rPr lang="en-US" dirty="0" smtClean="0">
                    <a:solidFill>
                      <a:srgbClr val="000000"/>
                    </a:solidFill>
                    <a:latin typeface="Times New Roman" panose="02020603050405020304" pitchFamily="18" charset="0"/>
                  </a:rPr>
                  <a:t>.</a:t>
                </a:r>
              </a:p>
              <a:p>
                <a:r>
                  <a:rPr lang="en-US" dirty="0">
                    <a:solidFill>
                      <a:srgbClr val="000000"/>
                    </a:solidFill>
                    <a:latin typeface="Times New Roman" panose="02020603050405020304" pitchFamily="18" charset="0"/>
                  </a:rPr>
                  <a:t>The small magnitude of the gravitational force is consistent with everyday experience. We are unaware that even large objects like mountains exert gravitational forces on us.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In </a:t>
                </a:r>
                <a:r>
                  <a:rPr lang="en-US" dirty="0">
                    <a:solidFill>
                      <a:srgbClr val="000000"/>
                    </a:solidFill>
                    <a:latin typeface="Times New Roman" panose="02020603050405020304" pitchFamily="18" charset="0"/>
                  </a:rPr>
                  <a:t>fact, our body weight is the force of attraction of the </a:t>
                </a:r>
                <a:r>
                  <a:rPr lang="en-US" b="1" i="1" dirty="0">
                    <a:solidFill>
                      <a:srgbClr val="000000"/>
                    </a:solidFill>
                    <a:latin typeface="Times New Roman" panose="02020603050405020304" pitchFamily="18" charset="0"/>
                  </a:rPr>
                  <a:t>entire Earth </a:t>
                </a:r>
                <a:r>
                  <a:rPr lang="en-US" dirty="0">
                    <a:solidFill>
                      <a:srgbClr val="000000"/>
                    </a:solidFill>
                    <a:latin typeface="Times New Roman" panose="02020603050405020304" pitchFamily="18" charset="0"/>
                  </a:rPr>
                  <a:t>on us with a mass of</a:t>
                </a:r>
                <a:r>
                  <a:rPr lang="en-US" b="1" i="1" dirty="0">
                    <a:solidFill>
                      <a:srgbClr val="000000"/>
                    </a:solidFill>
                    <a:latin typeface="Times New Roman" panose="02020603050405020304" pitchFamily="18" charset="0"/>
                  </a:rPr>
                  <a:t> </a:t>
                </a:r>
                <a14:m>
                  <m:oMath xmlns:m="http://schemas.openxmlformats.org/officeDocument/2006/math">
                    <m:r>
                      <a:rPr lang="en-US" b="1" i="1" dirty="0" smtClean="0">
                        <a:solidFill>
                          <a:srgbClr val="000000"/>
                        </a:solidFill>
                        <a:latin typeface="Cambria Math" panose="02040503050406030204" pitchFamily="18" charset="0"/>
                      </a:rPr>
                      <m:t>𝟔</m:t>
                    </m:r>
                    <m:r>
                      <a:rPr lang="en-US" b="1" i="1" dirty="0" smtClean="0">
                        <a:solidFill>
                          <a:srgbClr val="000000"/>
                        </a:solidFill>
                        <a:latin typeface="Cambria Math" panose="02040503050406030204" pitchFamily="18" charset="0"/>
                      </a:rPr>
                      <m:t> </m:t>
                    </m:r>
                    <m:r>
                      <a:rPr lang="en-US" b="1" i="1" dirty="0" smtClean="0">
                        <a:solidFill>
                          <a:srgbClr val="000000"/>
                        </a:solidFill>
                        <a:latin typeface="Cambria Math" panose="02040503050406030204" pitchFamily="18" charset="0"/>
                      </a:rPr>
                      <m:t>𝒙</m:t>
                    </m:r>
                    <m:r>
                      <a:rPr lang="en-US" b="1" i="1" dirty="0" smtClean="0">
                        <a:solidFill>
                          <a:srgbClr val="000000"/>
                        </a:solidFill>
                        <a:latin typeface="Cambria Math" panose="02040503050406030204" pitchFamily="18" charset="0"/>
                      </a:rPr>
                      <m:t> </m:t>
                    </m:r>
                    <m:sSup>
                      <m:sSupPr>
                        <m:ctrlPr>
                          <a:rPr lang="en-US" b="1" i="1" dirty="0" smtClean="0">
                            <a:solidFill>
                              <a:srgbClr val="000000"/>
                            </a:solidFill>
                            <a:latin typeface="Cambria Math" panose="02040503050406030204" pitchFamily="18" charset="0"/>
                          </a:rPr>
                        </m:ctrlPr>
                      </m:sSupPr>
                      <m:e>
                        <m:r>
                          <a:rPr lang="en-US" b="1" i="1" dirty="0" smtClean="0">
                            <a:solidFill>
                              <a:srgbClr val="000000"/>
                            </a:solidFill>
                            <a:latin typeface="Cambria Math" panose="02040503050406030204" pitchFamily="18" charset="0"/>
                          </a:rPr>
                          <m:t>𝟏𝟎</m:t>
                        </m:r>
                      </m:e>
                      <m:sup>
                        <m:r>
                          <a:rPr lang="en-US" b="1" i="1" dirty="0" smtClean="0">
                            <a:solidFill>
                              <a:srgbClr val="000000"/>
                            </a:solidFill>
                            <a:latin typeface="Cambria Math" panose="02040503050406030204" pitchFamily="18" charset="0"/>
                          </a:rPr>
                          <m:t>𝟐𝟒</m:t>
                        </m:r>
                      </m:sup>
                    </m:sSup>
                    <m:r>
                      <a:rPr lang="en-US" b="1" i="1" dirty="0">
                        <a:solidFill>
                          <a:srgbClr val="000000"/>
                        </a:solidFill>
                        <a:latin typeface="Cambria Math" panose="02040503050406030204" pitchFamily="18" charset="0"/>
                      </a:rPr>
                      <m:t>𝒌𝒈</m:t>
                    </m:r>
                    <m:r>
                      <a:rPr lang="en-US" i="1" dirty="0">
                        <a:solidFill>
                          <a:srgbClr val="000000"/>
                        </a:solidFill>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911224"/>
                <a:ext cx="10515600" cy="4875621"/>
              </a:xfrm>
              <a:blipFill>
                <a:blip r:embed="rId2"/>
                <a:stretch>
                  <a:fillRect l="-104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36</a:t>
            </a:fld>
            <a:endParaRPr lang="en-US"/>
          </a:p>
        </p:txBody>
      </p:sp>
    </p:spTree>
    <p:extLst>
      <p:ext uri="{BB962C8B-B14F-4D97-AF65-F5344CB8AC3E}">
        <p14:creationId xmlns:p14="http://schemas.microsoft.com/office/powerpoint/2010/main" val="1161316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18457" y="365125"/>
                <a:ext cx="10985863" cy="915035"/>
              </a:xfrm>
            </p:spPr>
            <p:txBody>
              <a:bodyPr>
                <a:noAutofit/>
              </a:bodyPr>
              <a:lstStyle/>
              <a:p>
                <a:pPr marL="571500" indent="-571500">
                  <a:buFont typeface="Wingdings" panose="05000000000000000000" pitchFamily="2" charset="2"/>
                  <a:buChar char="Ø"/>
                </a:pPr>
                <a:r>
                  <a:rPr lang="en-US" sz="3200" i="1" dirty="0" smtClean="0">
                    <a:latin typeface="Times New Roman" panose="02020603050405020304" pitchFamily="18" charset="0"/>
                    <a:cs typeface="Times New Roman" panose="02020603050405020304" pitchFamily="18" charset="0"/>
                  </a:rPr>
                  <a:t>As we now</a:t>
                </a:r>
                <a:r>
                  <a:rPr lang="en-US" sz="3200" i="1" dirty="0">
                    <a:solidFill>
                      <a:srgbClr val="000000"/>
                    </a:solidFill>
                    <a:latin typeface="Times New Roman" panose="02020603050405020304" pitchFamily="18" charset="0"/>
                  </a:rPr>
                  <a:t> the acceleration due to gravity g is about </a:t>
                </a:r>
                <a14:m>
                  <m:oMath xmlns:m="http://schemas.openxmlformats.org/officeDocument/2006/math">
                    <m:r>
                      <a:rPr lang="en-US" sz="3200" i="1" dirty="0" smtClean="0">
                        <a:solidFill>
                          <a:srgbClr val="000000"/>
                        </a:solidFill>
                        <a:latin typeface="Cambria Math" panose="02040503050406030204" pitchFamily="18" charset="0"/>
                      </a:rPr>
                      <m:t>9.8</m:t>
                    </m:r>
                    <m:r>
                      <a:rPr lang="en-US" sz="3200" i="1" dirty="0" smtClean="0">
                        <a:solidFill>
                          <a:srgbClr val="000000"/>
                        </a:solidFill>
                        <a:latin typeface="Cambria Math" panose="02040503050406030204" pitchFamily="18" charset="0"/>
                      </a:rPr>
                      <m:t>𝑚</m:t>
                    </m:r>
                    <m:r>
                      <a:rPr lang="en-US" sz="3200" i="1" dirty="0" smtClean="0">
                        <a:solidFill>
                          <a:srgbClr val="000000"/>
                        </a:solidFill>
                        <a:latin typeface="Cambria Math" panose="02040503050406030204" pitchFamily="18" charset="0"/>
                      </a:rPr>
                      <m:t>/</m:t>
                    </m:r>
                    <m:sSup>
                      <m:sSupPr>
                        <m:ctrlPr>
                          <a:rPr lang="en-US" sz="3200" i="1" dirty="0" smtClean="0">
                            <a:solidFill>
                              <a:srgbClr val="000000"/>
                            </a:solidFill>
                            <a:latin typeface="Cambria Math" panose="02040503050406030204" pitchFamily="18" charset="0"/>
                          </a:rPr>
                        </m:ctrlPr>
                      </m:sSupPr>
                      <m:e>
                        <m:r>
                          <a:rPr lang="en-US" sz="3200" b="0" i="1" dirty="0" smtClean="0">
                            <a:solidFill>
                              <a:srgbClr val="000000"/>
                            </a:solidFill>
                            <a:latin typeface="Cambria Math" panose="02040503050406030204" pitchFamily="18" charset="0"/>
                          </a:rPr>
                          <m:t>𝑠</m:t>
                        </m:r>
                      </m:e>
                      <m:sup>
                        <m:r>
                          <a:rPr lang="en-US" sz="3200" b="0" i="1" dirty="0" smtClean="0">
                            <a:solidFill>
                              <a:srgbClr val="000000"/>
                            </a:solidFill>
                            <a:latin typeface="Cambria Math" panose="02040503050406030204" pitchFamily="18" charset="0"/>
                          </a:rPr>
                          <m:t>2</m:t>
                        </m:r>
                      </m:sup>
                    </m:sSup>
                  </m:oMath>
                </a14:m>
                <a:r>
                  <a:rPr lang="en-US" sz="2000" b="0" i="1" u="none" strike="noStrike" baseline="0" dirty="0" smtClean="0">
                    <a:solidFill>
                      <a:srgbClr val="000000"/>
                    </a:solidFill>
                    <a:latin typeface="Times New Roman" panose="02020603050405020304" pitchFamily="18" charset="0"/>
                  </a:rPr>
                  <a:t> </a:t>
                </a:r>
                <a:r>
                  <a:rPr lang="en-US" sz="3200" i="1" dirty="0">
                    <a:solidFill>
                      <a:srgbClr val="000000"/>
                    </a:solidFill>
                    <a:latin typeface="Times New Roman" panose="02020603050405020304" pitchFamily="18" charset="0"/>
                  </a:rPr>
                  <a:t>on Earth</a:t>
                </a:r>
                <a:r>
                  <a:rPr lang="en-US" sz="3200" i="1" dirty="0" smtClean="0">
                    <a:latin typeface="Times New Roman" panose="02020603050405020304" pitchFamily="18" charset="0"/>
                    <a:cs typeface="Times New Roman" panose="02020603050405020304" pitchFamily="18" charset="0"/>
                  </a:rPr>
                  <a:t> .</a:t>
                </a:r>
                <a:r>
                  <a:rPr lang="en-US" sz="3200" b="0" i="0" u="none" strike="noStrike" baseline="0" dirty="0" smtClean="0">
                    <a:solidFill>
                      <a:srgbClr val="000000"/>
                    </a:solidFill>
                    <a:latin typeface="Times New Roman" panose="02020603050405020304" pitchFamily="18" charset="0"/>
                  </a:rPr>
                  <a:t> </a:t>
                </a:r>
                <a:r>
                  <a:rPr lang="en-US" sz="3200" b="1" i="1" u="none" strike="noStrike" baseline="0" dirty="0" smtClean="0">
                    <a:solidFill>
                      <a:srgbClr val="FF0000"/>
                    </a:solidFill>
                    <a:latin typeface="Times New Roman" panose="02020603050405020304" pitchFamily="18" charset="0"/>
                  </a:rPr>
                  <a:t>why this is so</a:t>
                </a:r>
                <a:r>
                  <a:rPr lang="en-US" sz="3200" b="0" i="0" u="none" strike="noStrike" baseline="0" dirty="0" smtClean="0">
                    <a:solidFill>
                      <a:srgbClr val="000000"/>
                    </a:solidFill>
                    <a:latin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18457" y="365125"/>
                <a:ext cx="10985863" cy="915035"/>
              </a:xfrm>
              <a:blipFill>
                <a:blip r:embed="rId2"/>
                <a:stretch>
                  <a:fillRect l="-1276" t="-18000"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8457" y="1280160"/>
                <a:ext cx="10635343" cy="4896803"/>
              </a:xfrm>
            </p:spPr>
            <p:txBody>
              <a:bodyPr>
                <a:normAutofit fontScale="77500" lnSpcReduction="20000"/>
              </a:bodyPr>
              <a:lstStyle/>
              <a:p>
                <a:r>
                  <a:rPr lang="en-US" dirty="0" smtClean="0">
                    <a:solidFill>
                      <a:srgbClr val="000000"/>
                    </a:solidFill>
                    <a:latin typeface="Times New Roman" panose="02020603050405020304" pitchFamily="18" charset="0"/>
                  </a:rPr>
                  <a:t>The weight of an object </a:t>
                </a:r>
                <a:r>
                  <a:rPr lang="en-US" i="1" dirty="0">
                    <a:solidFill>
                      <a:srgbClr val="000000"/>
                    </a:solidFill>
                    <a:latin typeface="Times New Roman" panose="02020603050405020304" pitchFamily="18" charset="0"/>
                  </a:rPr>
                  <a:t>mg </a:t>
                </a:r>
                <a:r>
                  <a:rPr lang="en-US" dirty="0">
                    <a:solidFill>
                      <a:srgbClr val="000000"/>
                    </a:solidFill>
                    <a:latin typeface="Times New Roman" panose="02020603050405020304" pitchFamily="18" charset="0"/>
                  </a:rPr>
                  <a:t>is the gravitational force between it and Earth. Substituting </a:t>
                </a:r>
                <a:r>
                  <a:rPr lang="en-US" i="1" dirty="0">
                    <a:solidFill>
                      <a:srgbClr val="000000"/>
                    </a:solidFill>
                    <a:latin typeface="Times New Roman" panose="02020603050405020304" pitchFamily="18" charset="0"/>
                  </a:rPr>
                  <a:t>mg </a:t>
                </a:r>
                <a:r>
                  <a:rPr lang="en-US" dirty="0">
                    <a:solidFill>
                      <a:srgbClr val="000000"/>
                    </a:solidFill>
                    <a:latin typeface="Times New Roman" panose="02020603050405020304" pitchFamily="18" charset="0"/>
                  </a:rPr>
                  <a:t>for F in Newton‘s universal law of gravitation </a:t>
                </a:r>
                <a:r>
                  <a:rPr lang="en-US" dirty="0" smtClean="0">
                    <a:solidFill>
                      <a:srgbClr val="000000"/>
                    </a:solidFill>
                    <a:latin typeface="Times New Roman" panose="02020603050405020304" pitchFamily="18" charset="0"/>
                  </a:rPr>
                  <a:t>gives: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𝑚𝑔</m:t>
                      </m:r>
                      <m:r>
                        <a:rPr lang="en-US" b="0" i="1" smtClean="0">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𝐺𝑚𝑀</m:t>
                          </m:r>
                        </m:num>
                        <m:den>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𝑟</m:t>
                              </m:r>
                            </m:e>
                            <m:sup>
                              <m:r>
                                <a:rPr lang="en-US" b="0" i="1" smtClean="0">
                                  <a:solidFill>
                                    <a:srgbClr val="000000"/>
                                  </a:solidFill>
                                  <a:latin typeface="Cambria Math" panose="02040503050406030204" pitchFamily="18" charset="0"/>
                                </a:rPr>
                                <m:t>2</m:t>
                              </m:r>
                            </m:sup>
                          </m:sSup>
                        </m:den>
                      </m:f>
                    </m:oMath>
                  </m:oMathPara>
                </a14:m>
                <a:endParaRPr lang="en-US" dirty="0" smtClean="0"/>
              </a:p>
              <a:p>
                <a:r>
                  <a:rPr lang="en-US" dirty="0">
                    <a:solidFill>
                      <a:srgbClr val="000000"/>
                    </a:solidFill>
                    <a:latin typeface="Times New Roman" panose="02020603050405020304" pitchFamily="18" charset="0"/>
                  </a:rPr>
                  <a:t>Where, </a:t>
                </a:r>
                <a:endParaRPr lang="en-US" dirty="0" smtClean="0">
                  <a:solidFill>
                    <a:srgbClr val="000000"/>
                  </a:solidFill>
                  <a:latin typeface="Times New Roman" panose="02020603050405020304" pitchFamily="18" charset="0"/>
                </a:endParaRPr>
              </a:p>
              <a:p>
                <a:pPr lvl="1"/>
                <a:r>
                  <a:rPr lang="en-US" b="1" i="1" dirty="0" smtClean="0">
                    <a:solidFill>
                      <a:srgbClr val="000000"/>
                    </a:solidFill>
                    <a:latin typeface="Times New Roman" panose="02020603050405020304" pitchFamily="18" charset="0"/>
                  </a:rPr>
                  <a:t>m </a:t>
                </a:r>
                <a:r>
                  <a:rPr lang="en-US" dirty="0">
                    <a:solidFill>
                      <a:srgbClr val="000000"/>
                    </a:solidFill>
                    <a:latin typeface="Times New Roman" panose="02020603050405020304" pitchFamily="18" charset="0"/>
                  </a:rPr>
                  <a:t>is the mass of the object, </a:t>
                </a:r>
                <a:endParaRPr lang="en-US" dirty="0" smtClean="0">
                  <a:solidFill>
                    <a:srgbClr val="000000"/>
                  </a:solidFill>
                  <a:latin typeface="Times New Roman" panose="02020603050405020304" pitchFamily="18" charset="0"/>
                </a:endParaRPr>
              </a:p>
              <a:p>
                <a:pPr lvl="1"/>
                <a:r>
                  <a:rPr lang="en-US" b="1" i="1" dirty="0" smtClean="0">
                    <a:solidFill>
                      <a:srgbClr val="000000"/>
                    </a:solidFill>
                    <a:latin typeface="Times New Roman" panose="02020603050405020304" pitchFamily="18" charset="0"/>
                  </a:rPr>
                  <a:t>M </a:t>
                </a:r>
                <a:r>
                  <a:rPr lang="en-US" dirty="0">
                    <a:solidFill>
                      <a:srgbClr val="000000"/>
                    </a:solidFill>
                    <a:latin typeface="Times New Roman" panose="02020603050405020304" pitchFamily="18" charset="0"/>
                  </a:rPr>
                  <a:t>is the mass of Earth, and </a:t>
                </a:r>
                <a:endParaRPr lang="en-US" dirty="0" smtClean="0">
                  <a:solidFill>
                    <a:srgbClr val="000000"/>
                  </a:solidFill>
                  <a:latin typeface="Times New Roman" panose="02020603050405020304" pitchFamily="18" charset="0"/>
                </a:endParaRPr>
              </a:p>
              <a:p>
                <a:pPr lvl="1"/>
                <a:r>
                  <a:rPr lang="en-US" b="1" i="1" dirty="0" smtClean="0">
                    <a:solidFill>
                      <a:srgbClr val="000000"/>
                    </a:solidFill>
                    <a:latin typeface="Times New Roman" panose="02020603050405020304" pitchFamily="18" charset="0"/>
                  </a:rPr>
                  <a:t>r </a:t>
                </a:r>
                <a:r>
                  <a:rPr lang="en-US" dirty="0">
                    <a:solidFill>
                      <a:srgbClr val="000000"/>
                    </a:solidFill>
                    <a:latin typeface="Times New Roman" panose="02020603050405020304" pitchFamily="18" charset="0"/>
                  </a:rPr>
                  <a:t>is the distance to the center of Earth (the distance between the centers of mass of the object and Earth).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mass </a:t>
                </a:r>
                <a:r>
                  <a:rPr lang="en-US" b="1" i="1" dirty="0">
                    <a:solidFill>
                      <a:srgbClr val="000000"/>
                    </a:solidFill>
                    <a:latin typeface="Times New Roman" panose="02020603050405020304" pitchFamily="18" charset="0"/>
                  </a:rPr>
                  <a:t>m </a:t>
                </a:r>
                <a:r>
                  <a:rPr lang="en-US" dirty="0">
                    <a:solidFill>
                      <a:srgbClr val="000000"/>
                    </a:solidFill>
                    <a:latin typeface="Times New Roman" panose="02020603050405020304" pitchFamily="18" charset="0"/>
                  </a:rPr>
                  <a:t>of the object cancels, leaving an equation for </a:t>
                </a:r>
                <a:r>
                  <a:rPr lang="en-US" b="1" i="1" dirty="0">
                    <a:solidFill>
                      <a:srgbClr val="000000"/>
                    </a:solidFill>
                    <a:latin typeface="Times New Roman" panose="02020603050405020304" pitchFamily="18" charset="0"/>
                  </a:rPr>
                  <a:t>g</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𝑔</m:t>
                      </m:r>
                      <m:r>
                        <a:rPr lang="en-US" i="1">
                          <a:solidFill>
                            <a:prstClr val="black"/>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𝐺𝑀</m:t>
                          </m:r>
                        </m:num>
                        <m:den>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𝑟</m:t>
                              </m:r>
                            </m:e>
                            <m:sup>
                              <m:r>
                                <a:rPr lang="en-US" i="1">
                                  <a:solidFill>
                                    <a:srgbClr val="000000"/>
                                  </a:solidFill>
                                  <a:latin typeface="Cambria Math" panose="02040503050406030204" pitchFamily="18" charset="0"/>
                                </a:rPr>
                                <m:t>2</m:t>
                              </m:r>
                            </m:sup>
                          </m:sSup>
                        </m:den>
                      </m:f>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0" smtClean="0">
                          <a:latin typeface="Cambria Math" panose="02040503050406030204" pitchFamily="18" charset="0"/>
                        </a:rPr>
                        <m:t>(</m:t>
                      </m:r>
                      <m:r>
                        <a:rPr lang="en-US" sz="2400" b="1" i="1">
                          <a:solidFill>
                            <a:srgbClr val="000000"/>
                          </a:solidFill>
                          <a:latin typeface="Cambria Math" panose="02040503050406030204" pitchFamily="18" charset="0"/>
                        </a:rPr>
                        <m:t>𝟔</m:t>
                      </m:r>
                      <m:r>
                        <a:rPr lang="en-US" sz="2400" b="1" i="1">
                          <a:solidFill>
                            <a:srgbClr val="000000"/>
                          </a:solidFill>
                          <a:latin typeface="Cambria Math" panose="02040503050406030204" pitchFamily="18" charset="0"/>
                        </a:rPr>
                        <m:t>.</m:t>
                      </m:r>
                      <m:r>
                        <a:rPr lang="en-US" sz="2400" b="1" i="1">
                          <a:solidFill>
                            <a:srgbClr val="000000"/>
                          </a:solidFill>
                          <a:latin typeface="Cambria Math" panose="02040503050406030204" pitchFamily="18" charset="0"/>
                        </a:rPr>
                        <m:t>𝟔𝟕𝟒</m:t>
                      </m:r>
                      <m:r>
                        <a:rPr lang="en-US" sz="2400" b="1" i="1">
                          <a:solidFill>
                            <a:srgbClr val="000000"/>
                          </a:solidFill>
                          <a:latin typeface="Cambria Math" panose="02040503050406030204" pitchFamily="18" charset="0"/>
                          <a:ea typeface="Cambria Math" panose="02040503050406030204" pitchFamily="18" charset="0"/>
                        </a:rPr>
                        <m:t>×</m:t>
                      </m:r>
                      <m:sSup>
                        <m:sSupPr>
                          <m:ctrlPr>
                            <a:rPr lang="en-US" sz="2400" b="1" i="1">
                              <a:solidFill>
                                <a:srgbClr val="000000"/>
                              </a:solidFill>
                              <a:latin typeface="Cambria Math" panose="02040503050406030204" pitchFamily="18" charset="0"/>
                              <a:ea typeface="Cambria Math" panose="02040503050406030204" pitchFamily="18" charset="0"/>
                            </a:rPr>
                          </m:ctrlPr>
                        </m:sSupPr>
                        <m:e>
                          <m:r>
                            <a:rPr lang="en-US" sz="2400" b="1" i="1">
                              <a:solidFill>
                                <a:srgbClr val="000000"/>
                              </a:solidFill>
                              <a:latin typeface="Cambria Math" panose="02040503050406030204" pitchFamily="18" charset="0"/>
                              <a:ea typeface="Cambria Math" panose="02040503050406030204" pitchFamily="18" charset="0"/>
                            </a:rPr>
                            <m:t>𝟏𝟎</m:t>
                          </m:r>
                        </m:e>
                        <m:sup>
                          <m:r>
                            <a:rPr lang="en-US" sz="2400" b="1" i="1">
                              <a:solidFill>
                                <a:srgbClr val="000000"/>
                              </a:solidFill>
                              <a:latin typeface="Cambria Math" panose="02040503050406030204" pitchFamily="18" charset="0"/>
                              <a:ea typeface="Cambria Math" panose="02040503050406030204" pitchFamily="18" charset="0"/>
                            </a:rPr>
                            <m:t>−</m:t>
                          </m:r>
                          <m:r>
                            <a:rPr lang="en-US" sz="2400" b="1" i="1">
                              <a:solidFill>
                                <a:srgbClr val="000000"/>
                              </a:solidFill>
                              <a:latin typeface="Cambria Math" panose="02040503050406030204" pitchFamily="18" charset="0"/>
                              <a:ea typeface="Cambria Math" panose="02040503050406030204" pitchFamily="18" charset="0"/>
                            </a:rPr>
                            <m:t>𝟏𝟏</m:t>
                          </m:r>
                        </m:sup>
                      </m:sSup>
                      <m:f>
                        <m:fPr>
                          <m:type m:val="lin"/>
                          <m:ctrlPr>
                            <a:rPr lang="en-US" sz="2400" b="1" i="1">
                              <a:solidFill>
                                <a:srgbClr val="000000"/>
                              </a:solidFill>
                              <a:latin typeface="Cambria Math" panose="02040503050406030204" pitchFamily="18" charset="0"/>
                              <a:ea typeface="Cambria Math" panose="02040503050406030204" pitchFamily="18" charset="0"/>
                            </a:rPr>
                          </m:ctrlPr>
                        </m:fPr>
                        <m:num>
                          <m:sSup>
                            <m:sSupPr>
                              <m:ctrlPr>
                                <a:rPr lang="en-US" sz="2400" b="1" i="1">
                                  <a:solidFill>
                                    <a:srgbClr val="000000"/>
                                  </a:solidFill>
                                  <a:latin typeface="Cambria Math" panose="02040503050406030204" pitchFamily="18" charset="0"/>
                                  <a:ea typeface="Cambria Math" panose="02040503050406030204" pitchFamily="18" charset="0"/>
                                </a:rPr>
                              </m:ctrlPr>
                            </m:sSupPr>
                            <m:e>
                              <m:r>
                                <a:rPr lang="en-US" sz="2400" b="1" i="1">
                                  <a:solidFill>
                                    <a:srgbClr val="000000"/>
                                  </a:solidFill>
                                  <a:latin typeface="Cambria Math" panose="02040503050406030204" pitchFamily="18" charset="0"/>
                                  <a:ea typeface="Cambria Math" panose="02040503050406030204" pitchFamily="18" charset="0"/>
                                </a:rPr>
                                <m:t>𝑵𝒎</m:t>
                              </m:r>
                            </m:e>
                            <m:sup>
                              <m:r>
                                <a:rPr lang="en-US" sz="2400" b="1" i="1">
                                  <a:solidFill>
                                    <a:srgbClr val="000000"/>
                                  </a:solidFill>
                                  <a:latin typeface="Cambria Math" panose="02040503050406030204" pitchFamily="18" charset="0"/>
                                  <a:ea typeface="Cambria Math" panose="02040503050406030204" pitchFamily="18" charset="0"/>
                                </a:rPr>
                                <m:t>𝟐</m:t>
                              </m:r>
                            </m:sup>
                          </m:sSup>
                        </m:num>
                        <m:den>
                          <m:sSup>
                            <m:sSupPr>
                              <m:ctrlPr>
                                <a:rPr lang="en-US" sz="2400" b="1" i="1">
                                  <a:solidFill>
                                    <a:srgbClr val="000000"/>
                                  </a:solidFill>
                                  <a:latin typeface="Cambria Math" panose="02040503050406030204" pitchFamily="18" charset="0"/>
                                  <a:ea typeface="Cambria Math" panose="02040503050406030204" pitchFamily="18" charset="0"/>
                                </a:rPr>
                              </m:ctrlPr>
                            </m:sSupPr>
                            <m:e>
                              <m:r>
                                <a:rPr lang="en-US" sz="2400" b="1" i="1">
                                  <a:solidFill>
                                    <a:srgbClr val="000000"/>
                                  </a:solidFill>
                                  <a:latin typeface="Cambria Math" panose="02040503050406030204" pitchFamily="18" charset="0"/>
                                  <a:ea typeface="Cambria Math" panose="02040503050406030204" pitchFamily="18" charset="0"/>
                                </a:rPr>
                                <m:t>𝑲𝒈</m:t>
                              </m:r>
                            </m:e>
                            <m:sup>
                              <m:r>
                                <a:rPr lang="en-US" sz="2400" b="1" i="1">
                                  <a:solidFill>
                                    <a:srgbClr val="000000"/>
                                  </a:solidFill>
                                  <a:latin typeface="Cambria Math" panose="02040503050406030204" pitchFamily="18" charset="0"/>
                                  <a:ea typeface="Cambria Math" panose="02040503050406030204" pitchFamily="18" charset="0"/>
                                </a:rPr>
                                <m:t>𝟐</m:t>
                              </m:r>
                            </m:sup>
                          </m:sSup>
                          <m:r>
                            <a:rPr lang="en-US" sz="2400" b="1" i="1" smtClean="0">
                              <a:solidFill>
                                <a:srgbClr val="000000"/>
                              </a:solidFill>
                              <a:latin typeface="Cambria Math" panose="02040503050406030204" pitchFamily="18" charset="0"/>
                              <a:ea typeface="Cambria Math" panose="02040503050406030204" pitchFamily="18" charset="0"/>
                            </a:rPr>
                            <m:t>)</m:t>
                          </m:r>
                          <m:f>
                            <m:fPr>
                              <m:ctrlPr>
                                <a:rPr lang="en-US" sz="2400" b="1" i="1" smtClean="0">
                                  <a:solidFill>
                                    <a:srgbClr val="000000"/>
                                  </a:solidFill>
                                  <a:latin typeface="Cambria Math" panose="02040503050406030204" pitchFamily="18" charset="0"/>
                                  <a:ea typeface="Cambria Math" panose="02040503050406030204" pitchFamily="18" charset="0"/>
                                </a:rPr>
                              </m:ctrlPr>
                            </m:fPr>
                            <m:num>
                              <m:r>
                                <a:rPr lang="en-US" sz="2400" b="1" i="1" smtClean="0">
                                  <a:solidFill>
                                    <a:srgbClr val="000000"/>
                                  </a:solidFill>
                                  <a:latin typeface="Cambria Math" panose="02040503050406030204" pitchFamily="18" charset="0"/>
                                  <a:ea typeface="Cambria Math" panose="02040503050406030204" pitchFamily="18" charset="0"/>
                                </a:rPr>
                                <m:t>(</m:t>
                              </m:r>
                              <m:r>
                                <a:rPr lang="en-US" sz="2400" b="1" i="1" smtClean="0">
                                  <a:solidFill>
                                    <a:srgbClr val="000000"/>
                                  </a:solidFill>
                                  <a:latin typeface="Cambria Math" panose="02040503050406030204" pitchFamily="18" charset="0"/>
                                  <a:ea typeface="Cambria Math" panose="02040503050406030204" pitchFamily="18" charset="0"/>
                                </a:rPr>
                                <m:t>𝟓</m:t>
                              </m:r>
                              <m:r>
                                <a:rPr lang="en-US" sz="2400" b="1" i="1" smtClean="0">
                                  <a:solidFill>
                                    <a:srgbClr val="000000"/>
                                  </a:solidFill>
                                  <a:latin typeface="Cambria Math" panose="02040503050406030204" pitchFamily="18" charset="0"/>
                                  <a:ea typeface="Cambria Math" panose="02040503050406030204" pitchFamily="18" charset="0"/>
                                </a:rPr>
                                <m:t>.</m:t>
                              </m:r>
                              <m:r>
                                <a:rPr lang="en-US" sz="2400" b="1" i="1" smtClean="0">
                                  <a:solidFill>
                                    <a:srgbClr val="000000"/>
                                  </a:solidFill>
                                  <a:latin typeface="Cambria Math" panose="02040503050406030204" pitchFamily="18" charset="0"/>
                                  <a:ea typeface="Cambria Math" panose="02040503050406030204" pitchFamily="18" charset="0"/>
                                </a:rPr>
                                <m:t>𝟗𝟖</m:t>
                              </m:r>
                              <m:r>
                                <a:rPr lang="en-US" sz="2400" b="1" i="1" dirty="0" smtClean="0">
                                  <a:solidFill>
                                    <a:srgbClr val="000000"/>
                                  </a:solidFill>
                                  <a:latin typeface="Cambria Math" panose="02040503050406030204" pitchFamily="18" charset="0"/>
                                </a:rPr>
                                <m:t>𝒙</m:t>
                              </m:r>
                              <m:r>
                                <a:rPr lang="en-US" sz="2400" b="1" i="1" dirty="0" smtClean="0">
                                  <a:solidFill>
                                    <a:srgbClr val="000000"/>
                                  </a:solidFill>
                                  <a:latin typeface="Cambria Math" panose="02040503050406030204" pitchFamily="18" charset="0"/>
                                </a:rPr>
                                <m:t> </m:t>
                              </m:r>
                              <m:sSup>
                                <m:sSupPr>
                                  <m:ctrlPr>
                                    <a:rPr lang="en-US" sz="2400" b="1" i="1" dirty="0" smtClean="0">
                                      <a:solidFill>
                                        <a:srgbClr val="000000"/>
                                      </a:solidFill>
                                      <a:latin typeface="Cambria Math" panose="02040503050406030204" pitchFamily="18" charset="0"/>
                                    </a:rPr>
                                  </m:ctrlPr>
                                </m:sSupPr>
                                <m:e>
                                  <m:r>
                                    <a:rPr lang="en-US" sz="2400" b="1" i="1" dirty="0" smtClean="0">
                                      <a:solidFill>
                                        <a:srgbClr val="000000"/>
                                      </a:solidFill>
                                      <a:latin typeface="Cambria Math" panose="02040503050406030204" pitchFamily="18" charset="0"/>
                                    </a:rPr>
                                    <m:t>𝟏𝟎</m:t>
                                  </m:r>
                                </m:e>
                                <m:sup>
                                  <m:r>
                                    <a:rPr lang="en-US" sz="2400" b="1" i="1" dirty="0" smtClean="0">
                                      <a:solidFill>
                                        <a:srgbClr val="000000"/>
                                      </a:solidFill>
                                      <a:latin typeface="Cambria Math" panose="02040503050406030204" pitchFamily="18" charset="0"/>
                                    </a:rPr>
                                    <m:t>𝟐𝟒</m:t>
                                  </m:r>
                                </m:sup>
                              </m:sSup>
                              <m:r>
                                <a:rPr lang="en-US" sz="2400" b="1" i="1" dirty="0">
                                  <a:solidFill>
                                    <a:srgbClr val="000000"/>
                                  </a:solidFill>
                                  <a:latin typeface="Cambria Math" panose="02040503050406030204" pitchFamily="18" charset="0"/>
                                </a:rPr>
                                <m:t>𝒌𝒈</m:t>
                              </m:r>
                              <m:r>
                                <a:rPr lang="en-US" sz="2400" b="1" i="1" dirty="0" smtClean="0">
                                  <a:solidFill>
                                    <a:srgbClr val="000000"/>
                                  </a:solidFill>
                                  <a:latin typeface="Cambria Math" panose="02040503050406030204" pitchFamily="18" charset="0"/>
                                </a:rPr>
                                <m:t>)</m:t>
                              </m:r>
                            </m:num>
                            <m:den>
                              <m:r>
                                <a:rPr lang="en-US" sz="2400" b="1" i="1" smtClean="0">
                                  <a:solidFill>
                                    <a:srgbClr val="000000"/>
                                  </a:solidFill>
                                  <a:latin typeface="Cambria Math" panose="02040503050406030204" pitchFamily="18" charset="0"/>
                                  <a:ea typeface="Cambria Math" panose="02040503050406030204" pitchFamily="18" charset="0"/>
                                </a:rPr>
                                <m:t>(</m:t>
                              </m:r>
                              <m:r>
                                <a:rPr lang="en-US" sz="2400" b="1" i="1" dirty="0" smtClean="0">
                                  <a:solidFill>
                                    <a:srgbClr val="000000"/>
                                  </a:solidFill>
                                  <a:latin typeface="Cambria Math" panose="02040503050406030204" pitchFamily="18" charset="0"/>
                                </a:rPr>
                                <m:t>𝟔</m:t>
                              </m:r>
                              <m:r>
                                <a:rPr lang="en-US" sz="2400" b="1" i="1" dirty="0" smtClean="0">
                                  <a:solidFill>
                                    <a:srgbClr val="000000"/>
                                  </a:solidFill>
                                  <a:latin typeface="Cambria Math" panose="02040503050406030204" pitchFamily="18" charset="0"/>
                                </a:rPr>
                                <m:t>. </m:t>
                              </m:r>
                              <m:r>
                                <a:rPr lang="en-US" sz="2400" b="1" i="1" dirty="0" smtClean="0">
                                  <a:solidFill>
                                    <a:srgbClr val="000000"/>
                                  </a:solidFill>
                                  <a:latin typeface="Cambria Math" panose="02040503050406030204" pitchFamily="18" charset="0"/>
                                </a:rPr>
                                <m:t>𝟑𝟖</m:t>
                              </m:r>
                              <m:r>
                                <a:rPr lang="en-US" sz="2400" b="1" i="1" dirty="0" smtClean="0">
                                  <a:solidFill>
                                    <a:srgbClr val="000000"/>
                                  </a:solidFill>
                                  <a:latin typeface="Cambria Math" panose="02040503050406030204" pitchFamily="18" charset="0"/>
                                </a:rPr>
                                <m:t>𝒙</m:t>
                              </m:r>
                              <m:r>
                                <a:rPr lang="en-US" sz="2400" b="1" i="1" dirty="0" smtClean="0">
                                  <a:solidFill>
                                    <a:srgbClr val="000000"/>
                                  </a:solidFill>
                                  <a:latin typeface="Cambria Math" panose="02040503050406030204" pitchFamily="18" charset="0"/>
                                </a:rPr>
                                <m:t> </m:t>
                              </m:r>
                              <m:sSup>
                                <m:sSupPr>
                                  <m:ctrlPr>
                                    <a:rPr lang="en-US" sz="2400" b="1" i="1" dirty="0" smtClean="0">
                                      <a:solidFill>
                                        <a:srgbClr val="000000"/>
                                      </a:solidFill>
                                      <a:latin typeface="Cambria Math" panose="02040503050406030204" pitchFamily="18" charset="0"/>
                                    </a:rPr>
                                  </m:ctrlPr>
                                </m:sSupPr>
                                <m:e>
                                  <m:r>
                                    <a:rPr lang="en-US" sz="2400" b="1" i="1" dirty="0" smtClean="0">
                                      <a:solidFill>
                                        <a:srgbClr val="000000"/>
                                      </a:solidFill>
                                      <a:latin typeface="Cambria Math" panose="02040503050406030204" pitchFamily="18" charset="0"/>
                                    </a:rPr>
                                    <m:t>𝟏𝟎</m:t>
                                  </m:r>
                                </m:e>
                                <m:sup>
                                  <m:r>
                                    <a:rPr lang="en-US" sz="2400" b="1" i="1" dirty="0" smtClean="0">
                                      <a:solidFill>
                                        <a:srgbClr val="000000"/>
                                      </a:solidFill>
                                      <a:latin typeface="Cambria Math" panose="02040503050406030204" pitchFamily="18" charset="0"/>
                                    </a:rPr>
                                    <m:t>𝟔</m:t>
                                  </m:r>
                                </m:sup>
                              </m:sSup>
                              <m:sSup>
                                <m:sSupPr>
                                  <m:ctrlPr>
                                    <a:rPr lang="en-US" sz="2400" b="1" i="1" dirty="0" smtClean="0">
                                      <a:solidFill>
                                        <a:srgbClr val="000000"/>
                                      </a:solidFill>
                                      <a:latin typeface="Cambria Math" panose="02040503050406030204" pitchFamily="18" charset="0"/>
                                    </a:rPr>
                                  </m:ctrlPr>
                                </m:sSupPr>
                                <m:e>
                                  <m:r>
                                    <a:rPr lang="en-US" sz="2400" b="1" i="1" dirty="0" smtClean="0">
                                      <a:solidFill>
                                        <a:srgbClr val="000000"/>
                                      </a:solidFill>
                                      <a:latin typeface="Cambria Math" panose="02040503050406030204" pitchFamily="18" charset="0"/>
                                    </a:rPr>
                                    <m:t>𝒎</m:t>
                                  </m:r>
                                  <m:r>
                                    <a:rPr lang="en-US" sz="2400" b="1" i="1" dirty="0" smtClean="0">
                                      <a:solidFill>
                                        <a:srgbClr val="000000"/>
                                      </a:solidFill>
                                      <a:latin typeface="Cambria Math" panose="02040503050406030204" pitchFamily="18" charset="0"/>
                                    </a:rPr>
                                    <m:t>)</m:t>
                                  </m:r>
                                </m:e>
                                <m:sup>
                                  <m:r>
                                    <a:rPr lang="en-US" sz="2400" b="1" i="1" dirty="0" smtClean="0">
                                      <a:solidFill>
                                        <a:srgbClr val="000000"/>
                                      </a:solidFill>
                                      <a:latin typeface="Cambria Math" panose="02040503050406030204" pitchFamily="18" charset="0"/>
                                    </a:rPr>
                                    <m:t>𝟐</m:t>
                                  </m:r>
                                </m:sup>
                              </m:sSup>
                            </m:den>
                          </m:f>
                        </m:den>
                      </m:f>
                    </m:oMath>
                  </m:oMathPara>
                </a14:m>
                <a:endParaRPr lang="en-US" dirty="0" smtClean="0"/>
              </a:p>
              <a:p>
                <a:r>
                  <a:rPr lang="en-US" dirty="0">
                    <a:solidFill>
                      <a:srgbClr val="000000"/>
                    </a:solidFill>
                    <a:latin typeface="Times New Roman" panose="02020603050405020304" pitchFamily="18" charset="0"/>
                  </a:rPr>
                  <a:t>we obtain a value for the acceleration of a falling body</a:t>
                </a:r>
                <a:r>
                  <a:rPr lang="en-US" dirty="0" smtClean="0">
                    <a:solidFill>
                      <a:srgbClr val="000000"/>
                    </a:solidFill>
                    <a:latin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𝟗</m:t>
                      </m:r>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𝟖</m:t>
                      </m:r>
                      <m:f>
                        <m:fPr>
                          <m:type m:val="lin"/>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𝒎</m:t>
                          </m:r>
                        </m:num>
                        <m:den>
                          <m:sSup>
                            <m:sSupPr>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𝒔</m:t>
                              </m:r>
                            </m:e>
                            <m:sup>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sup>
                          </m:sSup>
                        </m:den>
                      </m:f>
                    </m:oMath>
                  </m:oMathPara>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8457" y="1280160"/>
                <a:ext cx="10635343" cy="4896803"/>
              </a:xfrm>
              <a:blipFill>
                <a:blip r:embed="rId3"/>
                <a:stretch>
                  <a:fillRect l="-688" t="-2740" r="-573" b="-1369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37</a:t>
            </a:fld>
            <a:endParaRPr lang="en-US"/>
          </a:p>
        </p:txBody>
      </p:sp>
    </p:spTree>
    <p:extLst>
      <p:ext uri="{BB962C8B-B14F-4D97-AF65-F5344CB8AC3E}">
        <p14:creationId xmlns:p14="http://schemas.microsoft.com/office/powerpoint/2010/main" val="383671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Cont….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31966"/>
            <a:ext cx="10515600" cy="5144997"/>
          </a:xfrm>
        </p:spPr>
        <p:txBody>
          <a:bodyPr/>
          <a:lstStyle/>
          <a:p>
            <a:r>
              <a:rPr lang="en-US" dirty="0">
                <a:solidFill>
                  <a:srgbClr val="000000"/>
                </a:solidFill>
                <a:latin typeface="Times New Roman" panose="02020603050405020304" pitchFamily="18" charset="0"/>
              </a:rPr>
              <a:t>This is the expected value </a:t>
            </a:r>
            <a:r>
              <a:rPr lang="en-US" b="1" i="1" dirty="0">
                <a:solidFill>
                  <a:srgbClr val="000000"/>
                </a:solidFill>
                <a:latin typeface="Times New Roman" panose="02020603050405020304" pitchFamily="18" charset="0"/>
              </a:rPr>
              <a:t>and is independent of the body’s mass</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r>
              <a:rPr lang="en-US" b="1" i="1" dirty="0" smtClean="0">
                <a:solidFill>
                  <a:srgbClr val="FF0000"/>
                </a:solidFill>
                <a:latin typeface="Times New Roman" panose="02020603050405020304" pitchFamily="18" charset="0"/>
              </a:rPr>
              <a:t>Newton‘s </a:t>
            </a:r>
            <a:r>
              <a:rPr lang="en-US" b="1" i="1" dirty="0">
                <a:solidFill>
                  <a:srgbClr val="FF0000"/>
                </a:solidFill>
                <a:latin typeface="Times New Roman" panose="02020603050405020304" pitchFamily="18" charset="0"/>
              </a:rPr>
              <a:t>law of gravitation takes Galileo‘s observation that all masses fall with the same acceleration a step further</a:t>
            </a:r>
            <a:r>
              <a:rPr lang="en-US" i="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explaining the observation in terms of a force that causes objects to fall, in fact, in terms of a universally existing force of attraction between masses.</a:t>
            </a:r>
            <a:endParaRPr lang="en-US" dirty="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38</a:t>
            </a:fld>
            <a:endParaRPr lang="en-US"/>
          </a:p>
        </p:txBody>
      </p:sp>
    </p:spTree>
    <p:extLst>
      <p:ext uri="{BB962C8B-B14F-4D97-AF65-F5344CB8AC3E}">
        <p14:creationId xmlns:p14="http://schemas.microsoft.com/office/powerpoint/2010/main" val="1202836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i="1" dirty="0">
                <a:solidFill>
                  <a:srgbClr val="000000"/>
                </a:solidFill>
                <a:latin typeface="Times New Roman" panose="02020603050405020304" pitchFamily="18" charset="0"/>
              </a:rPr>
              <a:t>2.2.6. Kepler’s Laws, Satellites Motion and Weightlessness</a:t>
            </a:r>
            <a:endParaRPr lang="en-US" sz="40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300446" y="1825625"/>
            <a:ext cx="5719354" cy="4351338"/>
          </a:xfrm>
        </p:spPr>
        <p:txBody>
          <a:bodyPr>
            <a:normAutofit fontScale="85000" lnSpcReduction="20000"/>
          </a:bodyPr>
          <a:lstStyle/>
          <a:p>
            <a:r>
              <a:rPr lang="en-US" dirty="0">
                <a:solidFill>
                  <a:srgbClr val="000000"/>
                </a:solidFill>
                <a:latin typeface="Times New Roman" panose="02020603050405020304" pitchFamily="18" charset="0"/>
              </a:rPr>
              <a:t>The basic laws of planetary motion were established by Johannes Kepler (1571-1630) based on </a:t>
            </a:r>
            <a:endParaRPr lang="en-US" dirty="0" smtClean="0">
              <a:solidFill>
                <a:srgbClr val="000000"/>
              </a:solidFill>
              <a:latin typeface="Times New Roman" panose="02020603050405020304" pitchFamily="18" charset="0"/>
            </a:endParaRPr>
          </a:p>
          <a:p>
            <a:pPr marL="0" indent="0" algn="ctr">
              <a:buNone/>
            </a:pPr>
            <a:r>
              <a:rPr lang="en-US" b="1" i="1" dirty="0" smtClean="0">
                <a:solidFill>
                  <a:srgbClr val="FF0000"/>
                </a:solidFill>
                <a:latin typeface="Times New Roman" panose="02020603050405020304" pitchFamily="18" charset="0"/>
              </a:rPr>
              <a:t>the </a:t>
            </a:r>
            <a:r>
              <a:rPr lang="en-US" b="1" i="1" dirty="0">
                <a:solidFill>
                  <a:srgbClr val="FF0000"/>
                </a:solidFill>
                <a:latin typeface="Times New Roman" panose="02020603050405020304" pitchFamily="18" charset="0"/>
              </a:rPr>
              <a:t>analysis of astronomical observations of </a:t>
            </a:r>
            <a:r>
              <a:rPr lang="en-US" b="1" i="1" dirty="0" err="1">
                <a:solidFill>
                  <a:srgbClr val="FF0000"/>
                </a:solidFill>
                <a:latin typeface="Times New Roman" panose="02020603050405020304" pitchFamily="18" charset="0"/>
              </a:rPr>
              <a:t>Tycho</a:t>
            </a:r>
            <a:r>
              <a:rPr lang="en-US" b="1" i="1" dirty="0">
                <a:solidFill>
                  <a:srgbClr val="FF0000"/>
                </a:solidFill>
                <a:latin typeface="Times New Roman" panose="02020603050405020304" pitchFamily="18" charset="0"/>
              </a:rPr>
              <a:t> Brahe</a:t>
            </a:r>
            <a:r>
              <a:rPr lang="en-US" dirty="0">
                <a:solidFill>
                  <a:srgbClr val="000000"/>
                </a:solidFill>
                <a:latin typeface="Times New Roman" panose="02020603050405020304" pitchFamily="18" charset="0"/>
              </a:rPr>
              <a:t> (1546−1601). </a:t>
            </a:r>
            <a:endParaRPr lang="en-US" dirty="0" smtClean="0">
              <a:solidFill>
                <a:srgbClr val="000000"/>
              </a:solidFill>
              <a:latin typeface="Times New Roman" panose="02020603050405020304" pitchFamily="18" charset="0"/>
            </a:endParaRPr>
          </a:p>
          <a:p>
            <a:pPr marL="0" indent="0" algn="ctr">
              <a:buNone/>
            </a:pP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In </a:t>
            </a:r>
            <a:r>
              <a:rPr lang="en-US" dirty="0">
                <a:solidFill>
                  <a:srgbClr val="000000"/>
                </a:solidFill>
                <a:latin typeface="Times New Roman" panose="02020603050405020304" pitchFamily="18" charset="0"/>
              </a:rPr>
              <a:t>1609, Kepler formulated the first two laws.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third law was discovered in 1619.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Later</a:t>
            </a:r>
            <a:r>
              <a:rPr lang="en-US" dirty="0">
                <a:solidFill>
                  <a:srgbClr val="000000"/>
                </a:solidFill>
                <a:latin typeface="Times New Roman" panose="02020603050405020304" pitchFamily="18" charset="0"/>
              </a:rPr>
              <a:t>, in the late </a:t>
            </a:r>
            <a:r>
              <a:rPr lang="en-US" b="1" i="1" dirty="0">
                <a:solidFill>
                  <a:srgbClr val="000000"/>
                </a:solidFill>
                <a:latin typeface="Times New Roman" panose="02020603050405020304" pitchFamily="18" charset="0"/>
              </a:rPr>
              <a:t>17th century, Isaac Newton proved mathematically that all three laws of Kepler are a consequence of the law of universal gravitation</a:t>
            </a:r>
            <a:r>
              <a:rPr lang="en-US" b="1" i="1" dirty="0" smtClean="0">
                <a:solidFill>
                  <a:srgbClr val="000000"/>
                </a:solidFill>
                <a:latin typeface="Times New Roman" panose="02020603050405020304" pitchFamily="18" charset="0"/>
              </a:rPr>
              <a:t>.</a:t>
            </a:r>
          </a:p>
          <a:p>
            <a:endParaRPr lang="en-US" b="1" i="1" dirty="0"/>
          </a:p>
        </p:txBody>
      </p:sp>
      <p:sp>
        <p:nvSpPr>
          <p:cNvPr id="7" name="Content Placeholder 6"/>
          <p:cNvSpPr>
            <a:spLocks noGrp="1"/>
          </p:cNvSpPr>
          <p:nvPr>
            <p:ph sz="half" idx="2"/>
          </p:nvPr>
        </p:nvSpPr>
        <p:spPr>
          <a:xfrm>
            <a:off x="6172200" y="1825625"/>
            <a:ext cx="5806440" cy="4351338"/>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Kepler’s complete analysis of planetary motion is summarized in three </a:t>
            </a:r>
            <a:r>
              <a:rPr lang="en-US" sz="2400" dirty="0" smtClean="0">
                <a:latin typeface="Times New Roman" panose="02020603050405020304" pitchFamily="18" charset="0"/>
                <a:cs typeface="Times New Roman" panose="02020603050405020304" pitchFamily="18" charset="0"/>
              </a:rPr>
              <a:t>statements known </a:t>
            </a:r>
            <a:r>
              <a:rPr lang="en-US" sz="2400" dirty="0">
                <a:latin typeface="Times New Roman" panose="02020603050405020304" pitchFamily="18" charset="0"/>
                <a:cs typeface="Times New Roman" panose="02020603050405020304" pitchFamily="18" charset="0"/>
              </a:rPr>
              <a:t>as </a:t>
            </a:r>
            <a:r>
              <a:rPr lang="en-US" sz="2400" b="1" dirty="0">
                <a:latin typeface="Times New Roman" panose="02020603050405020304" pitchFamily="18" charset="0"/>
                <a:cs typeface="Times New Roman" panose="02020603050405020304" pitchFamily="18" charset="0"/>
              </a:rPr>
              <a:t>Kepler’s laws</a:t>
            </a:r>
            <a:r>
              <a:rPr lang="en-US" sz="2400" b="1" dirty="0" smtClean="0">
                <a:latin typeface="Times New Roman" panose="02020603050405020304" pitchFamily="18" charset="0"/>
                <a:cs typeface="Times New Roman" panose="02020603050405020304" pitchFamily="18" charset="0"/>
              </a:rPr>
              <a:t>:</a:t>
            </a:r>
          </a:p>
          <a:p>
            <a:pPr marL="0" indent="0">
              <a:buNone/>
            </a:pPr>
            <a:endParaRPr lang="en-US" sz="2400" b="1"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b="1" i="1" u="none" strike="noStrike" baseline="0" dirty="0" smtClean="0">
                <a:solidFill>
                  <a:srgbClr val="FF0000"/>
                </a:solidFill>
                <a:latin typeface="Times New Roman" panose="02020603050405020304" pitchFamily="18" charset="0"/>
                <a:cs typeface="Times New Roman" panose="02020603050405020304" pitchFamily="18" charset="0"/>
              </a:rPr>
              <a:t>All planets move in elliptical orbits with the Sun at one focus.</a:t>
            </a:r>
          </a:p>
          <a:p>
            <a:pPr marL="457200" indent="-457200">
              <a:buFont typeface="+mj-lt"/>
              <a:buAutoNum type="arabicPeriod"/>
            </a:pPr>
            <a:endParaRPr lang="en-US" sz="2400" b="1" i="1" u="none" strike="noStrike" baseline="0" dirty="0" smtClean="0">
              <a:solidFill>
                <a:srgbClr val="FF000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b="1" i="1" u="none" strike="noStrike" baseline="0" dirty="0" smtClean="0">
                <a:solidFill>
                  <a:srgbClr val="00B050"/>
                </a:solidFill>
                <a:latin typeface="Times New Roman" panose="02020603050405020304" pitchFamily="18" charset="0"/>
                <a:cs typeface="Times New Roman" panose="02020603050405020304" pitchFamily="18" charset="0"/>
              </a:rPr>
              <a:t>The radius vector drawn from the Sun to a planet sweeps out equal areas</a:t>
            </a:r>
            <a:r>
              <a:rPr lang="en-US" sz="2400" b="1" i="1" u="none" strike="noStrike" dirty="0" smtClean="0">
                <a:solidFill>
                  <a:srgbClr val="00B050"/>
                </a:solidFill>
                <a:latin typeface="Times New Roman" panose="02020603050405020304" pitchFamily="18" charset="0"/>
                <a:cs typeface="Times New Roman" panose="02020603050405020304" pitchFamily="18" charset="0"/>
              </a:rPr>
              <a:t> </a:t>
            </a:r>
            <a:r>
              <a:rPr lang="en-US" sz="2400" b="1" i="1" u="none" strike="noStrike" baseline="0" dirty="0" smtClean="0">
                <a:solidFill>
                  <a:srgbClr val="00B050"/>
                </a:solidFill>
                <a:latin typeface="Times New Roman" panose="02020603050405020304" pitchFamily="18" charset="0"/>
                <a:cs typeface="Times New Roman" panose="02020603050405020304" pitchFamily="18" charset="0"/>
              </a:rPr>
              <a:t>in equal time intervals.</a:t>
            </a:r>
          </a:p>
          <a:p>
            <a:pPr marL="457200" indent="-457200">
              <a:buFont typeface="+mj-lt"/>
              <a:buAutoNum type="arabicPeriod"/>
            </a:pPr>
            <a:endParaRPr lang="en-US" sz="2400" b="1" i="1" dirty="0">
              <a:solidFill>
                <a:srgbClr val="00B05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b="1" i="1" u="none" strike="noStrike" baseline="0" dirty="0" smtClean="0">
                <a:solidFill>
                  <a:srgbClr val="0070C0"/>
                </a:solidFill>
                <a:latin typeface="Times New Roman" panose="02020603050405020304" pitchFamily="18" charset="0"/>
                <a:cs typeface="Times New Roman" panose="02020603050405020304" pitchFamily="18" charset="0"/>
              </a:rPr>
              <a:t>The square of the orbital period of any planet is proportional to the cube</a:t>
            </a:r>
            <a:r>
              <a:rPr lang="en-US" sz="2400" b="1" i="1" u="none" strike="noStrike" dirty="0" smtClean="0">
                <a:solidFill>
                  <a:srgbClr val="0070C0"/>
                </a:solidFill>
                <a:latin typeface="Times New Roman" panose="02020603050405020304" pitchFamily="18" charset="0"/>
                <a:cs typeface="Times New Roman" panose="02020603050405020304" pitchFamily="18" charset="0"/>
              </a:rPr>
              <a:t> </a:t>
            </a:r>
            <a:r>
              <a:rPr lang="en-US" sz="2400" b="1" i="1" u="none" strike="noStrike" baseline="0" dirty="0" smtClean="0">
                <a:solidFill>
                  <a:srgbClr val="0070C0"/>
                </a:solidFill>
                <a:latin typeface="Times New Roman" panose="02020603050405020304" pitchFamily="18" charset="0"/>
                <a:cs typeface="Times New Roman" panose="02020603050405020304" pitchFamily="18" charset="0"/>
              </a:rPr>
              <a:t>of the semi major axis of the elliptical orbit</a:t>
            </a:r>
            <a:r>
              <a:rPr lang="en-US" sz="2400" b="0" i="1" u="none" strike="noStrike" baseline="0" dirty="0" smtClean="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39</a:t>
            </a:fld>
            <a:endParaRPr lang="en-US"/>
          </a:p>
        </p:txBody>
      </p:sp>
    </p:spTree>
    <p:extLst>
      <p:ext uri="{BB962C8B-B14F-4D97-AF65-F5344CB8AC3E}">
        <p14:creationId xmlns:p14="http://schemas.microsoft.com/office/powerpoint/2010/main" val="1007132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4</a:t>
            </a:fld>
            <a:endParaRPr lang="en-US"/>
          </a:p>
        </p:txBody>
      </p:sp>
      <p:pic>
        <p:nvPicPr>
          <p:cNvPr id="7" name="Picture 6"/>
          <p:cNvPicPr>
            <a:picLocks noChangeAspect="1"/>
          </p:cNvPicPr>
          <p:nvPr/>
        </p:nvPicPr>
        <p:blipFill>
          <a:blip r:embed="rId2">
            <a:lum bright="-40000"/>
          </a:blip>
          <a:stretch>
            <a:fillRect/>
          </a:stretch>
        </p:blipFill>
        <p:spPr>
          <a:xfrm>
            <a:off x="1384663" y="600891"/>
            <a:ext cx="9745980" cy="5755459"/>
          </a:xfrm>
          <a:prstGeom prst="rect">
            <a:avLst/>
          </a:prstGeom>
        </p:spPr>
      </p:pic>
    </p:spTree>
    <p:extLst>
      <p:ext uri="{BB962C8B-B14F-4D97-AF65-F5344CB8AC3E}">
        <p14:creationId xmlns:p14="http://schemas.microsoft.com/office/powerpoint/2010/main" val="4032327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8" y="561704"/>
            <a:ext cx="7898768" cy="9666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en-US" sz="2800" b="1" dirty="0">
                <a:solidFill>
                  <a:srgbClr val="000000"/>
                </a:solidFill>
                <a:latin typeface="Times New Roman" panose="02020603050405020304" pitchFamily="18" charset="0"/>
              </a:rPr>
              <a:t>Kepler’s First Law (Law of Orbits)</a:t>
            </a:r>
            <a:endParaRPr lang="en-US" sz="2800" dirty="0"/>
          </a:p>
        </p:txBody>
      </p:sp>
      <p:sp>
        <p:nvSpPr>
          <p:cNvPr id="3" name="Content Placeholder 2"/>
          <p:cNvSpPr>
            <a:spLocks noGrp="1"/>
          </p:cNvSpPr>
          <p:nvPr>
            <p:ph sz="half" idx="1"/>
          </p:nvPr>
        </p:nvSpPr>
        <p:spPr>
          <a:xfrm>
            <a:off x="444138" y="1825624"/>
            <a:ext cx="6413862" cy="4530725"/>
          </a:xfrm>
        </p:spPr>
        <p:txBody>
          <a:bodyPr>
            <a:normAutofit fontScale="85000" lnSpcReduction="20000"/>
          </a:bodyPr>
          <a:lstStyle/>
          <a:p>
            <a:r>
              <a:rPr lang="en-US" sz="3200" b="1" i="1" dirty="0">
                <a:solidFill>
                  <a:srgbClr val="000000"/>
                </a:solidFill>
                <a:latin typeface="Times New Roman" panose="02020603050405020304" pitchFamily="18" charset="0"/>
              </a:rPr>
              <a:t>States that </a:t>
            </a:r>
            <a:endParaRPr lang="en-US" sz="3200" b="1" i="1" dirty="0" smtClean="0">
              <a:solidFill>
                <a:srgbClr val="000000"/>
              </a:solidFill>
              <a:latin typeface="Times New Roman" panose="02020603050405020304" pitchFamily="18" charset="0"/>
            </a:endParaRPr>
          </a:p>
          <a:p>
            <a:pPr marL="457200" lvl="1" indent="0" algn="ctr">
              <a:buNone/>
            </a:pPr>
            <a:r>
              <a:rPr lang="en-US" sz="2800" b="1" i="1" dirty="0" smtClean="0">
                <a:solidFill>
                  <a:srgbClr val="FF0000"/>
                </a:solidFill>
                <a:latin typeface="Times New Roman" panose="02020603050405020304" pitchFamily="18" charset="0"/>
              </a:rPr>
              <a:t>The orbit </a:t>
            </a:r>
            <a:r>
              <a:rPr lang="en-US" sz="2800" b="1" i="1" dirty="0">
                <a:solidFill>
                  <a:srgbClr val="FF0000"/>
                </a:solidFill>
                <a:latin typeface="Times New Roman" panose="02020603050405020304" pitchFamily="18" charset="0"/>
              </a:rPr>
              <a:t>of each planet in the solar system is an ellipse, the Sun will be on one focus. </a:t>
            </a:r>
            <a:endParaRPr lang="en-US" sz="2800" b="1" i="1" dirty="0" smtClean="0">
              <a:solidFill>
                <a:srgbClr val="FF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points F</a:t>
            </a:r>
            <a:r>
              <a:rPr lang="en-US" sz="1600" b="0" i="0" u="none" strike="noStrike" baseline="0" dirty="0" smtClean="0">
                <a:solidFill>
                  <a:srgbClr val="000000"/>
                </a:solidFill>
                <a:latin typeface="Times New Roman" panose="02020603050405020304" pitchFamily="18" charset="0"/>
              </a:rPr>
              <a:t>1 </a:t>
            </a:r>
            <a:r>
              <a:rPr lang="en-US" dirty="0">
                <a:solidFill>
                  <a:srgbClr val="000000"/>
                </a:solidFill>
                <a:latin typeface="Times New Roman" panose="02020603050405020304" pitchFamily="18" charset="0"/>
              </a:rPr>
              <a:t>and </a:t>
            </a:r>
            <a:r>
              <a:rPr lang="en-US" dirty="0" smtClean="0">
                <a:solidFill>
                  <a:srgbClr val="000000"/>
                </a:solidFill>
                <a:latin typeface="Times New Roman" panose="02020603050405020304" pitchFamily="18" charset="0"/>
              </a:rPr>
              <a:t>F</a:t>
            </a:r>
            <a:r>
              <a:rPr lang="en-US" sz="1600" b="0" i="0" u="none" strike="noStrike" baseline="0" dirty="0" smtClean="0">
                <a:solidFill>
                  <a:srgbClr val="000000"/>
                </a:solidFill>
                <a:latin typeface="Times New Roman" panose="02020603050405020304" pitchFamily="18" charset="0"/>
              </a:rPr>
              <a:t>2 </a:t>
            </a:r>
            <a:r>
              <a:rPr lang="en-US" dirty="0" smtClean="0">
                <a:solidFill>
                  <a:srgbClr val="000000"/>
                </a:solidFill>
                <a:latin typeface="Times New Roman" panose="02020603050405020304" pitchFamily="18" charset="0"/>
              </a:rPr>
              <a:t>represented </a:t>
            </a:r>
            <a:r>
              <a:rPr lang="en-US" dirty="0">
                <a:solidFill>
                  <a:srgbClr val="000000"/>
                </a:solidFill>
                <a:latin typeface="Times New Roman" panose="02020603050405020304" pitchFamily="18" charset="0"/>
              </a:rPr>
              <a:t>in figure </a:t>
            </a:r>
            <a:r>
              <a:rPr lang="en-US" dirty="0" smtClean="0">
                <a:solidFill>
                  <a:srgbClr val="000000"/>
                </a:solidFill>
                <a:latin typeface="Times New Roman" panose="02020603050405020304" pitchFamily="18" charset="0"/>
              </a:rPr>
              <a:t>1 are </a:t>
            </a:r>
            <a:r>
              <a:rPr lang="en-US" dirty="0">
                <a:solidFill>
                  <a:srgbClr val="000000"/>
                </a:solidFill>
                <a:latin typeface="Times New Roman" panose="02020603050405020304" pitchFamily="18" charset="0"/>
              </a:rPr>
              <a:t>known as the </a:t>
            </a:r>
            <a:r>
              <a:rPr lang="en-US" b="1" dirty="0">
                <a:solidFill>
                  <a:srgbClr val="000000"/>
                </a:solidFill>
                <a:latin typeface="Times New Roman" panose="02020603050405020304" pitchFamily="18" charset="0"/>
              </a:rPr>
              <a:t>foci </a:t>
            </a:r>
            <a:r>
              <a:rPr lang="en-US" dirty="0">
                <a:solidFill>
                  <a:srgbClr val="000000"/>
                </a:solidFill>
                <a:latin typeface="Times New Roman" panose="02020603050405020304" pitchFamily="18" charset="0"/>
              </a:rPr>
              <a:t>of the ellipse.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closer together that these points are, the more closely that the ellipse resembles the shape of a circle.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In </a:t>
            </a:r>
            <a:r>
              <a:rPr lang="en-US" dirty="0">
                <a:solidFill>
                  <a:srgbClr val="000000"/>
                </a:solidFill>
                <a:latin typeface="Times New Roman" panose="02020603050405020304" pitchFamily="18" charset="0"/>
              </a:rPr>
              <a:t>fact, a circle is the special case of an ellipse in which the two foci are at the same location.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Kepler's </a:t>
            </a:r>
            <a:r>
              <a:rPr lang="en-US" dirty="0">
                <a:solidFill>
                  <a:srgbClr val="000000"/>
                </a:solidFill>
                <a:latin typeface="Times New Roman" panose="02020603050405020304" pitchFamily="18" charset="0"/>
              </a:rPr>
              <a:t>first law is rather simple - </a:t>
            </a:r>
            <a:r>
              <a:rPr lang="en-US" dirty="0">
                <a:solidFill>
                  <a:srgbClr val="FF0000"/>
                </a:solidFill>
                <a:latin typeface="Times New Roman" panose="02020603050405020304" pitchFamily="18" charset="0"/>
              </a:rPr>
              <a:t>all planets orbit the sun in a path that </a:t>
            </a:r>
            <a:r>
              <a:rPr lang="en-US" b="1" dirty="0">
                <a:solidFill>
                  <a:srgbClr val="FF0000"/>
                </a:solidFill>
                <a:latin typeface="Times New Roman" panose="02020603050405020304" pitchFamily="18" charset="0"/>
              </a:rPr>
              <a:t>resembles an ellipse</a:t>
            </a:r>
            <a:r>
              <a:rPr lang="en-US" dirty="0">
                <a:solidFill>
                  <a:srgbClr val="000000"/>
                </a:solidFill>
                <a:latin typeface="Times New Roman" panose="02020603050405020304" pitchFamily="18" charset="0"/>
              </a:rPr>
              <a:t>, with the sun being located at one of the foci of that ellipse.</a:t>
            </a:r>
            <a:endParaRPr lang="en-US" dirty="0"/>
          </a:p>
        </p:txBody>
      </p:sp>
      <p:pic>
        <p:nvPicPr>
          <p:cNvPr id="8" name="Content Placeholder 7"/>
          <p:cNvPicPr>
            <a:picLocks noGrp="1" noChangeAspect="1"/>
          </p:cNvPicPr>
          <p:nvPr>
            <p:ph sz="half" idx="2"/>
          </p:nvPr>
        </p:nvPicPr>
        <p:blipFill>
          <a:blip r:embed="rId2"/>
          <a:stretch>
            <a:fillRect/>
          </a:stretch>
        </p:blipFill>
        <p:spPr>
          <a:xfrm>
            <a:off x="8588923" y="938213"/>
            <a:ext cx="3337466" cy="1620587"/>
          </a:xfrm>
          <a:prstGeom prst="rect">
            <a:avLst/>
          </a:prstGeom>
        </p:spPr>
      </p:pic>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40</a:t>
            </a:fld>
            <a:endParaRPr lang="en-US"/>
          </a:p>
        </p:txBody>
      </p:sp>
      <p:pic>
        <p:nvPicPr>
          <p:cNvPr id="9" name="Picture 8"/>
          <p:cNvPicPr>
            <a:picLocks noChangeAspect="1"/>
          </p:cNvPicPr>
          <p:nvPr/>
        </p:nvPicPr>
        <p:blipFill>
          <a:blip r:embed="rId3">
            <a:lum bright="-20000" contrast="40000"/>
          </a:blip>
          <a:stretch>
            <a:fillRect/>
          </a:stretch>
        </p:blipFill>
        <p:spPr>
          <a:xfrm>
            <a:off x="6858000" y="2661557"/>
            <a:ext cx="5068389" cy="3528469"/>
          </a:xfrm>
          <a:prstGeom prst="rect">
            <a:avLst/>
          </a:prstGeom>
        </p:spPr>
      </p:pic>
    </p:spTree>
    <p:extLst>
      <p:ext uri="{BB962C8B-B14F-4D97-AF65-F5344CB8AC3E}">
        <p14:creationId xmlns:p14="http://schemas.microsoft.com/office/powerpoint/2010/main" val="3073663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6"/>
            <a:ext cx="10515600" cy="562338"/>
          </a:xfrm>
        </p:spPr>
        <p:txBody>
          <a:bodyPr>
            <a:noAutofit/>
          </a:bodyPr>
          <a:lstStyle/>
          <a:p>
            <a:pPr algn="ctr"/>
            <a:r>
              <a:rPr lang="en-US" sz="4800" dirty="0" smtClean="0">
                <a:solidFill>
                  <a:srgbClr val="FF0000"/>
                </a:solidFill>
                <a:latin typeface="Times New Roman" panose="02020603050405020304" pitchFamily="18" charset="0"/>
                <a:cs typeface="Times New Roman" panose="02020603050405020304" pitchFamily="18" charset="0"/>
              </a:rPr>
              <a:t>Ellipse </a:t>
            </a:r>
            <a:endParaRPr lang="en-US" sz="48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378823" y="1071154"/>
                <a:ext cx="11599817" cy="5285196"/>
              </a:xfrm>
            </p:spPr>
            <p:txBody>
              <a:bodyPr>
                <a:normAutofit fontScale="70000" lnSpcReduction="20000"/>
              </a:bodyPr>
              <a:lstStyle/>
              <a:p>
                <a:pPr>
                  <a:lnSpc>
                    <a:spcPct val="120000"/>
                  </a:lnSpc>
                </a:pPr>
                <a:r>
                  <a:rPr lang="en-US" b="1" i="1" dirty="0" smtClean="0">
                    <a:solidFill>
                      <a:srgbClr val="FF0000"/>
                    </a:solidFill>
                    <a:latin typeface="Times New Roman" panose="02020603050405020304" pitchFamily="18" charset="0"/>
                    <a:cs typeface="Times New Roman" panose="02020603050405020304" pitchFamily="18" charset="0"/>
                  </a:rPr>
                  <a:t>An ellipse </a:t>
                </a:r>
                <a:r>
                  <a:rPr lang="en-US" dirty="0" smtClean="0">
                    <a:latin typeface="Times New Roman" panose="02020603050405020304" pitchFamily="18" charset="0"/>
                    <a:cs typeface="Times New Roman" panose="02020603050405020304" pitchFamily="18" charset="0"/>
                  </a:rPr>
                  <a:t>is mathematically defined by choosing two points </a:t>
                </a:r>
                <a14:m>
                  <m:oMath xmlns:m="http://schemas.openxmlformats.org/officeDocument/2006/math">
                    <m:sSub>
                      <m:sSubPr>
                        <m:ctrlPr>
                          <a:rPr lang="en-US" b="1" i="1" dirty="0" smtClean="0">
                            <a:solidFill>
                              <a:srgbClr val="FF0000"/>
                            </a:solidFill>
                            <a:latin typeface="Cambria Math" panose="02040503050406030204" pitchFamily="18" charset="0"/>
                            <a:cs typeface="Times New Roman" panose="02020603050405020304" pitchFamily="18" charset="0"/>
                          </a:rPr>
                        </m:ctrlPr>
                      </m:sSubPr>
                      <m:e>
                        <m:r>
                          <a:rPr lang="en-US" b="1" i="1" dirty="0" smtClean="0">
                            <a:solidFill>
                              <a:srgbClr val="FF0000"/>
                            </a:solidFill>
                            <a:latin typeface="Cambria Math" panose="02040503050406030204" pitchFamily="18" charset="0"/>
                            <a:cs typeface="Times New Roman" panose="02020603050405020304" pitchFamily="18" charset="0"/>
                          </a:rPr>
                          <m:t>𝑭</m:t>
                        </m:r>
                      </m:e>
                      <m:sub>
                        <m:r>
                          <a:rPr lang="en-US" b="1" i="1" dirty="0" smtClean="0">
                            <a:solidFill>
                              <a:srgbClr val="FF0000"/>
                            </a:solidFill>
                            <a:latin typeface="Cambria Math" panose="02040503050406030204" pitchFamily="18" charset="0"/>
                            <a:cs typeface="Times New Roman" panose="02020603050405020304" pitchFamily="18" charset="0"/>
                          </a:rPr>
                          <m:t>𝟏</m:t>
                        </m:r>
                      </m:sub>
                    </m:sSub>
                  </m:oMath>
                </a14:m>
                <a:r>
                  <a:rPr lang="en-US"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b="1" i="1" dirty="0" smtClean="0">
                            <a:solidFill>
                              <a:srgbClr val="FF0000"/>
                            </a:solidFill>
                            <a:latin typeface="Cambria Math" panose="02040503050406030204" pitchFamily="18" charset="0"/>
                            <a:cs typeface="Times New Roman" panose="02020603050405020304" pitchFamily="18" charset="0"/>
                          </a:rPr>
                        </m:ctrlPr>
                      </m:sSubPr>
                      <m:e>
                        <m:r>
                          <a:rPr lang="en-US" b="1" i="1" dirty="0" smtClean="0">
                            <a:solidFill>
                              <a:srgbClr val="FF0000"/>
                            </a:solidFill>
                            <a:latin typeface="Cambria Math" panose="02040503050406030204" pitchFamily="18" charset="0"/>
                            <a:cs typeface="Times New Roman" panose="02020603050405020304" pitchFamily="18" charset="0"/>
                          </a:rPr>
                          <m:t>𝑭</m:t>
                        </m:r>
                      </m:e>
                      <m:sub>
                        <m:r>
                          <a:rPr lang="en-US" b="1" i="1" dirty="0" smtClean="0">
                            <a:solidFill>
                              <a:srgbClr val="FF0000"/>
                            </a:solidFill>
                            <a:latin typeface="Cambria Math" panose="02040503050406030204" pitchFamily="18" charset="0"/>
                            <a:cs typeface="Times New Roman" panose="02020603050405020304" pitchFamily="18" charset="0"/>
                          </a:rPr>
                          <m:t>𝟐</m:t>
                        </m:r>
                      </m:sub>
                    </m:sSub>
                    <m:r>
                      <a:rPr lang="en-US" i="1" dirty="0">
                        <a:solidFill>
                          <a:srgbClr val="FF0000"/>
                        </a:solidFill>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each of which is a called a </a:t>
                </a:r>
                <a:r>
                  <a:rPr lang="en-US" b="1" dirty="0">
                    <a:solidFill>
                      <a:srgbClr val="FF0000"/>
                    </a:solidFill>
                    <a:latin typeface="Times New Roman" panose="02020603050405020304" pitchFamily="18" charset="0"/>
                    <a:cs typeface="Times New Roman" panose="02020603050405020304" pitchFamily="18" charset="0"/>
                  </a:rPr>
                  <a:t>focus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endParaRPr lang="en-US" dirty="0" smtClean="0">
                  <a:latin typeface="Times New Roman" panose="02020603050405020304" pitchFamily="18" charset="0"/>
                  <a:cs typeface="Times New Roman" panose="02020603050405020304" pitchFamily="18" charset="0"/>
                </a:endParaRPr>
              </a:p>
              <a:p>
                <a:pPr>
                  <a:lnSpc>
                    <a:spcPct val="120000"/>
                  </a:lnSpc>
                </a:pPr>
                <a:r>
                  <a:rPr lang="en-US" dirty="0" smtClean="0">
                    <a:latin typeface="Times New Roman" panose="02020603050405020304" pitchFamily="18" charset="0"/>
                    <a:cs typeface="Times New Roman" panose="02020603050405020304" pitchFamily="18" charset="0"/>
                  </a:rPr>
                  <a:t>Then drawing </a:t>
                </a:r>
                <a:r>
                  <a:rPr lang="en-US" dirty="0">
                    <a:latin typeface="Times New Roman" panose="02020603050405020304" pitchFamily="18" charset="0"/>
                    <a:cs typeface="Times New Roman" panose="02020603050405020304" pitchFamily="18" charset="0"/>
                  </a:rPr>
                  <a:t>a curve </a:t>
                </a:r>
                <a:r>
                  <a:rPr lang="en-US" dirty="0" smtClean="0">
                    <a:latin typeface="Times New Roman" panose="02020603050405020304" pitchFamily="18" charset="0"/>
                    <a:cs typeface="Times New Roman" panose="02020603050405020304" pitchFamily="18" charset="0"/>
                  </a:rPr>
                  <a:t>through points </a:t>
                </a:r>
                <a:r>
                  <a:rPr lang="en-US" dirty="0">
                    <a:latin typeface="Times New Roman" panose="02020603050405020304" pitchFamily="18" charset="0"/>
                    <a:cs typeface="Times New Roman" panose="02020603050405020304" pitchFamily="18" charset="0"/>
                  </a:rPr>
                  <a:t>for which the sum of the distances </a:t>
                </a:r>
                <a14:m>
                  <m:oMath xmlns:m="http://schemas.openxmlformats.org/officeDocument/2006/math">
                    <m:sSub>
                      <m:sSubPr>
                        <m:ctrlPr>
                          <a:rPr lang="en-US" b="1" i="1" dirty="0">
                            <a:solidFill>
                              <a:prstClr val="black"/>
                            </a:solidFill>
                            <a:latin typeface="Cambria Math" panose="02040503050406030204" pitchFamily="18" charset="0"/>
                            <a:cs typeface="Times New Roman" panose="02020603050405020304" pitchFamily="18" charset="0"/>
                          </a:rPr>
                        </m:ctrlPr>
                      </m:sSubPr>
                      <m:e>
                        <m:r>
                          <a:rPr lang="en-US" b="1" i="1" dirty="0" smtClean="0">
                            <a:solidFill>
                              <a:prstClr val="black"/>
                            </a:solidFill>
                            <a:latin typeface="Cambria Math" panose="02040503050406030204" pitchFamily="18" charset="0"/>
                            <a:cs typeface="Times New Roman" panose="02020603050405020304" pitchFamily="18" charset="0"/>
                          </a:rPr>
                          <m:t>𝒓</m:t>
                        </m:r>
                      </m:e>
                      <m:sub>
                        <m:r>
                          <a:rPr lang="en-US" b="1" i="1" dirty="0">
                            <a:solidFill>
                              <a:prstClr val="black"/>
                            </a:solidFill>
                            <a:latin typeface="Cambria Math" panose="02040503050406030204" pitchFamily="18" charset="0"/>
                            <a:cs typeface="Times New Roman" panose="02020603050405020304" pitchFamily="18" charset="0"/>
                          </a:rPr>
                          <m:t>𝟏</m:t>
                        </m:r>
                      </m:sub>
                    </m:sSub>
                  </m:oMath>
                </a14:m>
                <a:r>
                  <a:rPr lang="en-US" dirty="0">
                    <a:solidFill>
                      <a:prstClr val="black"/>
                    </a:solidFill>
                    <a:latin typeface="Times New Roman" panose="02020603050405020304" pitchFamily="18" charset="0"/>
                    <a:cs typeface="Times New Roman" panose="02020603050405020304" pitchFamily="18" charset="0"/>
                  </a:rPr>
                  <a:t> and</a:t>
                </a:r>
                <a:r>
                  <a:rPr lang="en-US" dirty="0" smtClean="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b="1" i="1" dirty="0">
                            <a:solidFill>
                              <a:prstClr val="black"/>
                            </a:solidFill>
                            <a:latin typeface="Cambria Math" panose="02040503050406030204" pitchFamily="18" charset="0"/>
                            <a:cs typeface="Times New Roman" panose="02020603050405020304" pitchFamily="18" charset="0"/>
                          </a:rPr>
                        </m:ctrlPr>
                      </m:sSubPr>
                      <m:e>
                        <m:r>
                          <a:rPr lang="en-US" b="1" i="1" dirty="0" smtClean="0">
                            <a:solidFill>
                              <a:prstClr val="black"/>
                            </a:solidFill>
                            <a:latin typeface="Cambria Math" panose="02040503050406030204" pitchFamily="18" charset="0"/>
                            <a:cs typeface="Times New Roman" panose="02020603050405020304" pitchFamily="18" charset="0"/>
                          </a:rPr>
                          <m:t>𝒓</m:t>
                        </m:r>
                      </m:e>
                      <m:sub>
                        <m:r>
                          <a:rPr lang="en-US" b="1" i="1" dirty="0">
                            <a:solidFill>
                              <a:prstClr val="black"/>
                            </a:solidFill>
                            <a:latin typeface="Cambria Math" panose="02040503050406030204" pitchFamily="18" charset="0"/>
                            <a:cs typeface="Times New Roman" panose="02020603050405020304" pitchFamily="18" charset="0"/>
                          </a:rPr>
                          <m:t>𝟐</m:t>
                        </m:r>
                      </m:sub>
                    </m:sSub>
                    <m:r>
                      <a:rPr lang="en-US" i="1" dirty="0">
                        <a:solidFill>
                          <a:prstClr val="black"/>
                        </a:solidFill>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from </a:t>
                </a:r>
                <a14:m>
                  <m:oMath xmlns:m="http://schemas.openxmlformats.org/officeDocument/2006/math">
                    <m:sSub>
                      <m:sSubPr>
                        <m:ctrlPr>
                          <a:rPr lang="en-US" b="1" i="1" dirty="0" smtClean="0">
                            <a:latin typeface="Cambria Math" panose="02040503050406030204" pitchFamily="18" charset="0"/>
                            <a:cs typeface="Times New Roman" panose="02020603050405020304" pitchFamily="18" charset="0"/>
                          </a:rPr>
                        </m:ctrlPr>
                      </m:sSubPr>
                      <m:e>
                        <m:r>
                          <a:rPr lang="en-US" b="1" i="1" dirty="0" smtClean="0">
                            <a:latin typeface="Cambria Math" panose="02040503050406030204" pitchFamily="18" charset="0"/>
                            <a:cs typeface="Times New Roman" panose="02020603050405020304" pitchFamily="18" charset="0"/>
                          </a:rPr>
                          <m:t>𝑭</m:t>
                        </m:r>
                      </m:e>
                      <m:sub>
                        <m:r>
                          <a:rPr lang="en-US" b="1" i="1" dirty="0" smtClean="0">
                            <a:latin typeface="Cambria Math" panose="02040503050406030204" pitchFamily="18" charset="0"/>
                            <a:cs typeface="Times New Roman" panose="02020603050405020304" pitchFamily="18" charset="0"/>
                          </a:rPr>
                          <m:t>𝟏</m:t>
                        </m:r>
                      </m:sub>
                    </m:sSub>
                  </m:oMath>
                </a14:m>
                <a:r>
                  <a:rPr lang="en-US"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b="1" i="1" dirty="0" smtClean="0">
                            <a:latin typeface="Cambria Math" panose="02040503050406030204" pitchFamily="18" charset="0"/>
                            <a:cs typeface="Times New Roman" panose="02020603050405020304" pitchFamily="18" charset="0"/>
                          </a:rPr>
                        </m:ctrlPr>
                      </m:sSubPr>
                      <m:e>
                        <m:r>
                          <a:rPr lang="en-US" b="1" i="1" dirty="0" smtClean="0">
                            <a:latin typeface="Cambria Math" panose="02040503050406030204" pitchFamily="18" charset="0"/>
                            <a:cs typeface="Times New Roman" panose="02020603050405020304" pitchFamily="18" charset="0"/>
                          </a:rPr>
                          <m:t>𝑭</m:t>
                        </m:r>
                      </m:e>
                      <m:sub>
                        <m:r>
                          <a:rPr lang="en-US" b="1" i="1" dirty="0" smtClean="0">
                            <a:latin typeface="Cambria Math" panose="02040503050406030204" pitchFamily="18" charset="0"/>
                            <a:cs typeface="Times New Roman" panose="02020603050405020304" pitchFamily="18" charset="0"/>
                          </a:rPr>
                          <m:t>𝟐</m:t>
                        </m:r>
                      </m:sub>
                    </m:sSub>
                    <m:r>
                      <a:rPr lang="en-US" i="1" dirty="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respectively, is </a:t>
                </a:r>
                <a:r>
                  <a:rPr lang="en-US" dirty="0" smtClean="0">
                    <a:latin typeface="Times New Roman" panose="02020603050405020304" pitchFamily="18" charset="0"/>
                    <a:cs typeface="Times New Roman" panose="02020603050405020304" pitchFamily="18" charset="0"/>
                  </a:rPr>
                  <a:t>a constant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nSpc>
                    <a:spcPct val="120000"/>
                  </a:lnSpc>
                </a:pPr>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longest </a:t>
                </a:r>
                <a:r>
                  <a:rPr lang="en-US" dirty="0">
                    <a:latin typeface="Times New Roman" panose="02020603050405020304" pitchFamily="18" charset="0"/>
                    <a:cs typeface="Times New Roman" panose="02020603050405020304" pitchFamily="18" charset="0"/>
                  </a:rPr>
                  <a:t>distance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called the </a:t>
                </a:r>
                <a:r>
                  <a:rPr lang="en-US" b="1" dirty="0">
                    <a:latin typeface="Times New Roman" panose="02020603050405020304" pitchFamily="18" charset="0"/>
                    <a:cs typeface="Times New Roman" panose="02020603050405020304" pitchFamily="18" charset="0"/>
                  </a:rPr>
                  <a:t>major axis,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is drawn along the </a:t>
                </a:r>
                <a:r>
                  <a:rPr lang="en-US" b="1" i="1" dirty="0" smtClean="0">
                    <a:latin typeface="Times New Roman" panose="02020603050405020304" pitchFamily="18" charset="0"/>
                    <a:cs typeface="Times New Roman" panose="02020603050405020304" pitchFamily="18" charset="0"/>
                  </a:rPr>
                  <a:t>x </a:t>
                </a:r>
                <a:r>
                  <a:rPr lang="en-US" b="1" dirty="0" smtClean="0">
                    <a:latin typeface="Times New Roman" panose="02020603050405020304" pitchFamily="18" charset="0"/>
                    <a:cs typeface="Times New Roman" panose="02020603050405020304" pitchFamily="18" charset="0"/>
                  </a:rPr>
                  <a:t>direction. This distance is </a:t>
                </a:r>
                <a:r>
                  <a:rPr lang="en-US" b="1" dirty="0" smtClean="0">
                    <a:solidFill>
                      <a:srgbClr val="FF0000"/>
                    </a:solidFill>
                    <a:latin typeface="Times New Roman" panose="02020603050405020304" pitchFamily="18" charset="0"/>
                    <a:cs typeface="Times New Roman" panose="02020603050405020304" pitchFamily="18" charset="0"/>
                  </a:rPr>
                  <a:t>2</a:t>
                </a:r>
                <a:r>
                  <a:rPr lang="en-US" b="1" i="1" dirty="0" smtClean="0">
                    <a:solidFill>
                      <a:srgbClr val="FF0000"/>
                    </a:solidFill>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distance </a:t>
                </a:r>
                <a:r>
                  <a:rPr lang="en-US" b="1" i="1" dirty="0">
                    <a:solidFill>
                      <a:srgbClr val="FF0000"/>
                    </a:solidFill>
                    <a:latin typeface="Times New Roman" panose="02020603050405020304" pitchFamily="18" charset="0"/>
                    <a:cs typeface="Times New Roman" panose="02020603050405020304" pitchFamily="18" charset="0"/>
                  </a:rPr>
                  <a:t>a</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called </a:t>
                </a:r>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semi major </a:t>
                </a:r>
                <a:r>
                  <a:rPr lang="en-US" b="1" dirty="0">
                    <a:latin typeface="Times New Roman" panose="02020603050405020304" pitchFamily="18" charset="0"/>
                    <a:cs typeface="Times New Roman" panose="02020603050405020304" pitchFamily="18" charset="0"/>
                  </a:rPr>
                  <a:t>axis. </a:t>
                </a:r>
                <a:endParaRPr lang="en-US" b="1" dirty="0" smtClean="0">
                  <a:latin typeface="Times New Roman" panose="02020603050405020304" pitchFamily="18" charset="0"/>
                  <a:cs typeface="Times New Roman" panose="02020603050405020304" pitchFamily="18" charset="0"/>
                </a:endParaRPr>
              </a:p>
              <a:p>
                <a:pPr marL="0" indent="0">
                  <a:lnSpc>
                    <a:spcPct val="120000"/>
                  </a:lnSpc>
                  <a:buNone/>
                </a:pPr>
                <a:endParaRPr lang="en-US" b="1" dirty="0">
                  <a:latin typeface="Times New Roman" panose="02020603050405020304" pitchFamily="18" charset="0"/>
                  <a:cs typeface="Times New Roman" panose="02020603050405020304" pitchFamily="18" charset="0"/>
                </a:endParaRPr>
              </a:p>
              <a:p>
                <a:pPr>
                  <a:lnSpc>
                    <a:spcPct val="120000"/>
                  </a:lnSpc>
                </a:pPr>
                <a:r>
                  <a:rPr lang="en-US" b="1" dirty="0" smtClean="0">
                    <a:latin typeface="Times New Roman" panose="02020603050405020304" pitchFamily="18" charset="0"/>
                    <a:cs typeface="Times New Roman" panose="02020603050405020304" pitchFamily="18" charset="0"/>
                  </a:rPr>
                  <a:t>Similarly</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 shortest </a:t>
                </a:r>
                <a:r>
                  <a:rPr lang="en-US" dirty="0">
                    <a:latin typeface="Times New Roman" panose="02020603050405020304" pitchFamily="18" charset="0"/>
                    <a:cs typeface="Times New Roman" panose="02020603050405020304" pitchFamily="18" charset="0"/>
                  </a:rPr>
                  <a:t>distance through the center between </a:t>
                </a:r>
                <a:r>
                  <a:rPr lang="en-US" dirty="0" smtClean="0">
                    <a:latin typeface="Times New Roman" panose="02020603050405020304" pitchFamily="18" charset="0"/>
                    <a:cs typeface="Times New Roman" panose="02020603050405020304" pitchFamily="18" charset="0"/>
                  </a:rPr>
                  <a:t>points on </a:t>
                </a:r>
                <a:r>
                  <a:rPr lang="en-US" dirty="0">
                    <a:latin typeface="Times New Roman" panose="02020603050405020304" pitchFamily="18" charset="0"/>
                    <a:cs typeface="Times New Roman" panose="02020603050405020304" pitchFamily="18" charset="0"/>
                  </a:rPr>
                  <a:t>the ellipse is called the </a:t>
                </a:r>
                <a:r>
                  <a:rPr lang="en-US" b="1" dirty="0">
                    <a:latin typeface="Times New Roman" panose="02020603050405020304" pitchFamily="18" charset="0"/>
                    <a:cs typeface="Times New Roman" panose="02020603050405020304" pitchFamily="18" charset="0"/>
                  </a:rPr>
                  <a:t>minor axis </a:t>
                </a:r>
                <a:r>
                  <a:rPr lang="en-US" dirty="0">
                    <a:latin typeface="Times New Roman" panose="02020603050405020304" pitchFamily="18" charset="0"/>
                    <a:cs typeface="Times New Roman" panose="02020603050405020304" pitchFamily="18" charset="0"/>
                  </a:rPr>
                  <a:t>of length </a:t>
                </a:r>
                <a:r>
                  <a:rPr lang="en-US" b="1" dirty="0">
                    <a:solidFill>
                      <a:srgbClr val="FF0000"/>
                    </a:solidFill>
                    <a:latin typeface="Times New Roman" panose="02020603050405020304" pitchFamily="18" charset="0"/>
                    <a:cs typeface="Times New Roman" panose="02020603050405020304" pitchFamily="18" charset="0"/>
                  </a:rPr>
                  <a:t>2</a:t>
                </a:r>
                <a:r>
                  <a:rPr lang="en-US" b="1" i="1" dirty="0">
                    <a:solidFill>
                      <a:srgbClr val="FF0000"/>
                    </a:solidFill>
                    <a:latin typeface="Times New Roman" panose="02020603050405020304" pitchFamily="18" charset="0"/>
                    <a:cs typeface="Times New Roman" panose="02020603050405020304" pitchFamily="18" charset="0"/>
                  </a:rPr>
                  <a:t>b</a:t>
                </a:r>
                <a:r>
                  <a:rPr lang="en-US" b="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where the distance </a:t>
                </a:r>
                <a:r>
                  <a:rPr lang="en-US" i="1" dirty="0">
                    <a:solidFill>
                      <a:srgbClr val="FF0000"/>
                    </a:solidFill>
                    <a:latin typeface="Times New Roman" panose="02020603050405020304" pitchFamily="18" charset="0"/>
                    <a:cs typeface="Times New Roman" panose="02020603050405020304" pitchFamily="18" charset="0"/>
                  </a:rPr>
                  <a:t>b</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t>
                </a:r>
                <a:r>
                  <a:rPr lang="en-US">
                    <a:latin typeface="Times New Roman" panose="02020603050405020304" pitchFamily="18" charset="0"/>
                    <a:cs typeface="Times New Roman" panose="02020603050405020304" pitchFamily="18" charset="0"/>
                  </a:rPr>
                  <a:t>the </a:t>
                </a:r>
                <a:r>
                  <a:rPr lang="en-US" b="1" smtClean="0">
                    <a:latin typeface="Times New Roman" panose="02020603050405020304" pitchFamily="18" charset="0"/>
                    <a:cs typeface="Times New Roman" panose="02020603050405020304" pitchFamily="18" charset="0"/>
                  </a:rPr>
                  <a:t>semi minor </a:t>
                </a:r>
                <a:r>
                  <a:rPr lang="en-US" b="1" dirty="0" smtClean="0">
                    <a:latin typeface="Times New Roman" panose="02020603050405020304" pitchFamily="18" charset="0"/>
                    <a:cs typeface="Times New Roman" panose="02020603050405020304" pitchFamily="18" charset="0"/>
                  </a:rPr>
                  <a:t>axis</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a:lnSpc>
                    <a:spcPct val="120000"/>
                  </a:lnSpc>
                </a:pPr>
                <a:r>
                  <a:rPr lang="en-US" dirty="0" smtClean="0">
                    <a:latin typeface="Times New Roman" panose="02020603050405020304" pitchFamily="18" charset="0"/>
                    <a:cs typeface="Times New Roman" panose="02020603050405020304" pitchFamily="18" charset="0"/>
                  </a:rPr>
                  <a:t>Either </a:t>
                </a:r>
                <a:r>
                  <a:rPr lang="en-US" dirty="0">
                    <a:latin typeface="Times New Roman" panose="02020603050405020304" pitchFamily="18" charset="0"/>
                    <a:cs typeface="Times New Roman" panose="02020603050405020304" pitchFamily="18" charset="0"/>
                  </a:rPr>
                  <a:t>focus of the ellipse is located at a distance </a:t>
                </a:r>
                <a:r>
                  <a:rPr lang="en-US" b="1" i="1" dirty="0">
                    <a:solidFill>
                      <a:srgbClr val="FF0000"/>
                    </a:solidFill>
                    <a:latin typeface="Times New Roman" panose="02020603050405020304" pitchFamily="18" charset="0"/>
                    <a:cs typeface="Times New Roman" panose="02020603050405020304" pitchFamily="18" charset="0"/>
                  </a:rPr>
                  <a:t>c</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from the center of </a:t>
                </a:r>
                <a:r>
                  <a:rPr lang="en-US" dirty="0" smtClean="0">
                    <a:latin typeface="Times New Roman" panose="02020603050405020304" pitchFamily="18" charset="0"/>
                    <a:cs typeface="Times New Roman" panose="02020603050405020304" pitchFamily="18" charset="0"/>
                  </a:rPr>
                  <a:t>the ellipse</a:t>
                </a:r>
                <a:r>
                  <a:rPr lang="en-US" dirty="0">
                    <a:latin typeface="Times New Roman" panose="02020603050405020304" pitchFamily="18" charset="0"/>
                    <a:cs typeface="Times New Roman" panose="02020603050405020304" pitchFamily="18" charset="0"/>
                  </a:rPr>
                  <a:t>, where </a:t>
                </a:r>
                <a14:m>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𝒂</m:t>
                        </m:r>
                      </m:e>
                      <m:sup>
                        <m:r>
                          <a:rPr lang="en-US" b="1" i="1" smtClean="0">
                            <a:solidFill>
                              <a:srgbClr val="FF0000"/>
                            </a:solidFill>
                            <a:latin typeface="Cambria Math" panose="02040503050406030204" pitchFamily="18" charset="0"/>
                          </a:rPr>
                          <m:t>𝟐</m:t>
                        </m:r>
                      </m:sup>
                    </m:sSup>
                    <m:r>
                      <a:rPr lang="en-US" b="1" i="1" smtClean="0">
                        <a:solidFill>
                          <a:srgbClr val="FF0000"/>
                        </a:solidFill>
                        <a:latin typeface="Cambria Math" panose="02040503050406030204" pitchFamily="18" charset="0"/>
                      </a:rPr>
                      <m:t>=</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𝒃</m:t>
                        </m:r>
                      </m:e>
                      <m:sup>
                        <m:r>
                          <a:rPr lang="en-US" b="1" i="1" smtClean="0">
                            <a:solidFill>
                              <a:srgbClr val="FF0000"/>
                            </a:solidFill>
                            <a:latin typeface="Cambria Math" panose="02040503050406030204" pitchFamily="18" charset="0"/>
                          </a:rPr>
                          <m:t>𝟐</m:t>
                        </m:r>
                      </m:sup>
                    </m:sSup>
                    <m:r>
                      <a:rPr lang="en-US" b="1" i="1" smtClean="0">
                        <a:solidFill>
                          <a:srgbClr val="FF0000"/>
                        </a:solidFill>
                        <a:latin typeface="Cambria Math" panose="02040503050406030204" pitchFamily="18" charset="0"/>
                      </a:rPr>
                      <m:t>+</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𝒄</m:t>
                        </m:r>
                      </m:e>
                      <m:sup>
                        <m:r>
                          <a:rPr lang="en-US" b="1" i="1" smtClean="0">
                            <a:solidFill>
                              <a:srgbClr val="FF0000"/>
                            </a:solidFill>
                            <a:latin typeface="Cambria Math" panose="02040503050406030204" pitchFamily="18" charset="0"/>
                          </a:rPr>
                          <m:t>𝟐</m:t>
                        </m:r>
                      </m:sup>
                    </m:sSup>
                    <m:r>
                      <a:rPr lang="en-US" b="0" i="0" smtClean="0">
                        <a:solidFill>
                          <a:srgbClr val="FF0000"/>
                        </a:solidFill>
                        <a:latin typeface="Cambria Math" panose="02040503050406030204" pitchFamily="18" charset="0"/>
                      </a:rPr>
                      <m:t>.</m:t>
                    </m:r>
                  </m:oMath>
                </a14:m>
                <a:endParaRPr lang="en-US" dirty="0" smtClean="0">
                  <a:latin typeface="Times New Roman" panose="02020603050405020304" pitchFamily="18" charset="0"/>
                  <a:cs typeface="Times New Roman" panose="02020603050405020304" pitchFamily="18" charset="0"/>
                </a:endParaRPr>
              </a:p>
              <a:p>
                <a:pPr>
                  <a:lnSpc>
                    <a:spcPct val="120000"/>
                  </a:lnSpc>
                </a:pPr>
                <a:r>
                  <a:rPr lang="en-US" dirty="0" smtClean="0">
                    <a:latin typeface="Times New Roman" panose="02020603050405020304" pitchFamily="18" charset="0"/>
                    <a:cs typeface="Times New Roman" panose="02020603050405020304" pitchFamily="18" charset="0"/>
                  </a:rPr>
                  <a:t>In </a:t>
                </a:r>
                <a:r>
                  <a:rPr lang="en-US" b="1" dirty="0">
                    <a:latin typeface="Times New Roman" panose="02020603050405020304" pitchFamily="18" charset="0"/>
                    <a:cs typeface="Times New Roman" panose="02020603050405020304" pitchFamily="18" charset="0"/>
                  </a:rPr>
                  <a:t>the elliptical orbit of a planet around the Sun</a:t>
                </a:r>
                <a:r>
                  <a:rPr lang="en-US" dirty="0">
                    <a:latin typeface="Times New Roman" panose="02020603050405020304" pitchFamily="18" charset="0"/>
                    <a:cs typeface="Times New Roman" panose="02020603050405020304" pitchFamily="18" charset="0"/>
                  </a:rPr>
                  <a:t>, the </a:t>
                </a:r>
                <a:r>
                  <a:rPr lang="en-US" dirty="0" smtClean="0">
                    <a:latin typeface="Times New Roman" panose="02020603050405020304" pitchFamily="18" charset="0"/>
                    <a:cs typeface="Times New Roman" panose="02020603050405020304" pitchFamily="18" charset="0"/>
                  </a:rPr>
                  <a:t>Sun is </a:t>
                </a:r>
                <a:r>
                  <a:rPr lang="en-US" dirty="0">
                    <a:latin typeface="Times New Roman" panose="02020603050405020304" pitchFamily="18" charset="0"/>
                    <a:cs typeface="Times New Roman" panose="02020603050405020304" pitchFamily="18" charset="0"/>
                  </a:rPr>
                  <a:t>at one focus of the ellipse. </a:t>
                </a:r>
                <a:endParaRPr lang="en-US" dirty="0" smtClean="0">
                  <a:latin typeface="Times New Roman" panose="02020603050405020304" pitchFamily="18" charset="0"/>
                  <a:cs typeface="Times New Roman" panose="02020603050405020304" pitchFamily="18" charset="0"/>
                </a:endParaRPr>
              </a:p>
              <a:p>
                <a:pPr marL="0" indent="0">
                  <a:lnSpc>
                    <a:spcPct val="120000"/>
                  </a:lnSpc>
                  <a:buNone/>
                </a:pPr>
                <a:endParaRPr lang="en-US" dirty="0" smtClean="0">
                  <a:latin typeface="Times New Roman" panose="02020603050405020304" pitchFamily="18" charset="0"/>
                  <a:cs typeface="Times New Roman" panose="02020603050405020304" pitchFamily="18" charset="0"/>
                </a:endParaRPr>
              </a:p>
              <a:p>
                <a:r>
                  <a:rPr lang="en-US" sz="3400" b="1" i="1" dirty="0">
                    <a:solidFill>
                      <a:srgbClr val="FF0000"/>
                    </a:solidFill>
                    <a:latin typeface="Times New Roman" panose="02020603050405020304" pitchFamily="18" charset="0"/>
                    <a:cs typeface="Times New Roman" panose="02020603050405020304" pitchFamily="18" charset="0"/>
                  </a:rPr>
                  <a:t>Where Is the Sun? </a:t>
                </a:r>
                <a:r>
                  <a:rPr lang="en-US" dirty="0">
                    <a:latin typeface="Times New Roman" panose="02020603050405020304" pitchFamily="18" charset="0"/>
                    <a:cs typeface="Times New Roman" panose="02020603050405020304" pitchFamily="18" charset="0"/>
                  </a:rPr>
                  <a:t>The </a:t>
                </a:r>
                <a:r>
                  <a:rPr lang="en-US" b="1" i="1" dirty="0">
                    <a:latin typeface="Times New Roman" panose="02020603050405020304" pitchFamily="18" charset="0"/>
                    <a:cs typeface="Times New Roman" panose="02020603050405020304" pitchFamily="18" charset="0"/>
                  </a:rPr>
                  <a:t>Sun </a:t>
                </a:r>
                <a:r>
                  <a:rPr lang="en-US" dirty="0" smtClean="0">
                    <a:latin typeface="Times New Roman" panose="02020603050405020304" pitchFamily="18" charset="0"/>
                    <a:cs typeface="Times New Roman" panose="02020603050405020304" pitchFamily="18" charset="0"/>
                  </a:rPr>
                  <a:t>is located </a:t>
                </a:r>
                <a:r>
                  <a:rPr lang="en-US" dirty="0">
                    <a:latin typeface="Times New Roman" panose="02020603050405020304" pitchFamily="18" charset="0"/>
                    <a:cs typeface="Times New Roman" panose="02020603050405020304" pitchFamily="18" charset="0"/>
                  </a:rPr>
                  <a:t>at </a:t>
                </a:r>
                <a:r>
                  <a:rPr lang="en-US" b="1" i="1" dirty="0">
                    <a:latin typeface="Times New Roman" panose="02020603050405020304" pitchFamily="18" charset="0"/>
                    <a:cs typeface="Times New Roman" panose="02020603050405020304" pitchFamily="18" charset="0"/>
                  </a:rPr>
                  <a:t>one focus of the </a:t>
                </a:r>
                <a:r>
                  <a:rPr lang="en-US" b="1" i="1" dirty="0" smtClean="0">
                    <a:latin typeface="Times New Roman" panose="02020603050405020304" pitchFamily="18" charset="0"/>
                    <a:cs typeface="Times New Roman" panose="02020603050405020304" pitchFamily="18" charset="0"/>
                  </a:rPr>
                  <a:t>elliptical orbit </a:t>
                </a:r>
                <a:r>
                  <a:rPr lang="en-US" b="1" i="1" dirty="0">
                    <a:latin typeface="Times New Roman" panose="02020603050405020304" pitchFamily="18" charset="0"/>
                    <a:cs typeface="Times New Roman" panose="02020603050405020304" pitchFamily="18" charset="0"/>
                  </a:rPr>
                  <a:t>of a planet</a:t>
                </a:r>
                <a:r>
                  <a:rPr lang="en-US" dirty="0">
                    <a:latin typeface="Times New Roman" panose="02020603050405020304" pitchFamily="18" charset="0"/>
                    <a:cs typeface="Times New Roman" panose="02020603050405020304" pitchFamily="18" charset="0"/>
                  </a:rPr>
                  <a:t>. It is </a:t>
                </a:r>
                <a:r>
                  <a:rPr lang="en-US" i="1" dirty="0" smtClean="0">
                    <a:latin typeface="Times New Roman" panose="02020603050405020304" pitchFamily="18" charset="0"/>
                    <a:cs typeface="Times New Roman" panose="02020603050405020304" pitchFamily="18" charset="0"/>
                  </a:rPr>
                  <a:t>not </a:t>
                </a:r>
                <a:r>
                  <a:rPr lang="en-US" dirty="0" smtClean="0">
                    <a:latin typeface="Times New Roman" panose="02020603050405020304" pitchFamily="18" charset="0"/>
                    <a:cs typeface="Times New Roman" panose="02020603050405020304" pitchFamily="18" charset="0"/>
                  </a:rPr>
                  <a:t>located </a:t>
                </a:r>
                <a:r>
                  <a:rPr lang="en-US" dirty="0">
                    <a:latin typeface="Times New Roman" panose="02020603050405020304" pitchFamily="18" charset="0"/>
                    <a:cs typeface="Times New Roman" panose="02020603050405020304" pitchFamily="18" charset="0"/>
                  </a:rPr>
                  <a:t>at the center of the ellipse.</a:t>
                </a: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378823" y="1071154"/>
                <a:ext cx="11599817" cy="5285196"/>
              </a:xfrm>
              <a:blipFill>
                <a:blip r:embed="rId2"/>
                <a:stretch>
                  <a:fillRect l="-683" t="-692" r="-998"/>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fld id="{669AB41F-79EF-4765-9FC7-3429E587F36C}" type="datetime1">
              <a:rPr lang="en-US" smtClean="0"/>
              <a:t>13-Jan-20</a:t>
            </a:fld>
            <a:endParaRPr lang="en-US"/>
          </a:p>
        </p:txBody>
      </p:sp>
      <p:sp>
        <p:nvSpPr>
          <p:cNvPr id="6" name="Footer Placeholder 5"/>
          <p:cNvSpPr>
            <a:spLocks noGrp="1"/>
          </p:cNvSpPr>
          <p:nvPr>
            <p:ph type="ftr" sz="quarter" idx="11"/>
          </p:nvPr>
        </p:nvSpPr>
        <p:spPr/>
        <p:txBody>
          <a:bodyPr/>
          <a:lstStyle/>
          <a:p>
            <a:r>
              <a:rPr lang="en-US" dirty="0" smtClean="0"/>
              <a:t>General physics(phys1011) slide by </a:t>
            </a:r>
            <a:r>
              <a:rPr lang="en-US" dirty="0" err="1" smtClean="0"/>
              <a:t>Mrs.Jifar</a:t>
            </a:r>
            <a:endParaRPr lang="en-US" dirty="0"/>
          </a:p>
        </p:txBody>
      </p:sp>
      <p:sp>
        <p:nvSpPr>
          <p:cNvPr id="7" name="Slide Number Placeholder 6"/>
          <p:cNvSpPr>
            <a:spLocks noGrp="1"/>
          </p:cNvSpPr>
          <p:nvPr>
            <p:ph type="sldNum" sz="quarter" idx="12"/>
          </p:nvPr>
        </p:nvSpPr>
        <p:spPr/>
        <p:txBody>
          <a:bodyPr/>
          <a:lstStyle/>
          <a:p>
            <a:fld id="{6E646E9D-FDE0-4923-A883-46AC221E7923}" type="slidenum">
              <a:rPr lang="en-US" smtClean="0"/>
              <a:t>41</a:t>
            </a:fld>
            <a:endParaRPr lang="en-US"/>
          </a:p>
        </p:txBody>
      </p:sp>
    </p:spTree>
    <p:extLst>
      <p:ext uri="{BB962C8B-B14F-4D97-AF65-F5344CB8AC3E}">
        <p14:creationId xmlns:p14="http://schemas.microsoft.com/office/powerpoint/2010/main" val="3742550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4589"/>
          </a:xfrm>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Eccentricity</a:t>
            </a:r>
            <a:endParaRPr 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13954" y="1515291"/>
                <a:ext cx="5640977" cy="4661672"/>
              </a:xfrm>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eccentricity </a:t>
                </a:r>
                <a:r>
                  <a:rPr lang="en-US" dirty="0">
                    <a:latin typeface="Times New Roman" panose="02020603050405020304" pitchFamily="18" charset="0"/>
                    <a:cs typeface="Times New Roman" panose="02020603050405020304" pitchFamily="18" charset="0"/>
                  </a:rPr>
                  <a:t>of an ellipse is defined as </a:t>
                </a:r>
                <a:endParaRPr lang="en-US" b="1" i="1" dirty="0">
                  <a:latin typeface="Cambria Math" panose="02040503050406030204" pitchFamily="18" charset="0"/>
                  <a:cs typeface="Times New Roman" panose="02020603050405020304" pitchFamily="18" charset="0"/>
                </a:endParaRPr>
              </a:p>
              <a:p>
                <a:pPr marL="0" indent="0" algn="ctr">
                  <a:buNone/>
                </a:pPr>
                <a14:m>
                  <m:oMath xmlns:m="http://schemas.openxmlformats.org/officeDocument/2006/math">
                    <m:r>
                      <a:rPr lang="en-US" sz="4200" b="1" i="1" dirty="0">
                        <a:latin typeface="Cambria Math" panose="02040503050406030204" pitchFamily="18" charset="0"/>
                        <a:cs typeface="Times New Roman" panose="02020603050405020304" pitchFamily="18" charset="0"/>
                      </a:rPr>
                      <m:t>𝐞</m:t>
                    </m:r>
                    <m:r>
                      <a:rPr lang="en-US" sz="4200" b="1" i="1" dirty="0" smtClean="0">
                        <a:latin typeface="Cambria Math" panose="02040503050406030204" pitchFamily="18" charset="0"/>
                        <a:cs typeface="Times New Roman" panose="02020603050405020304" pitchFamily="18" charset="0"/>
                      </a:rPr>
                      <m:t>=</m:t>
                    </m:r>
                    <m:f>
                      <m:fPr>
                        <m:type m:val="lin"/>
                        <m:ctrlPr>
                          <a:rPr lang="en-US" sz="4200" b="1" i="1" dirty="0" smtClean="0">
                            <a:latin typeface="Cambria Math" panose="02040503050406030204" pitchFamily="18" charset="0"/>
                            <a:cs typeface="Times New Roman" panose="02020603050405020304" pitchFamily="18" charset="0"/>
                          </a:rPr>
                        </m:ctrlPr>
                      </m:fPr>
                      <m:num>
                        <m:r>
                          <a:rPr lang="en-US" sz="4200" b="1" i="1" dirty="0" smtClean="0">
                            <a:latin typeface="Cambria Math" panose="02040503050406030204" pitchFamily="18" charset="0"/>
                            <a:cs typeface="Times New Roman" panose="02020603050405020304" pitchFamily="18" charset="0"/>
                          </a:rPr>
                          <m:t>𝒄</m:t>
                        </m:r>
                      </m:num>
                      <m:den>
                        <m:r>
                          <a:rPr lang="en-US" sz="4200" b="1" i="1" dirty="0" smtClean="0">
                            <a:latin typeface="Cambria Math" panose="02040503050406030204" pitchFamily="18" charset="0"/>
                            <a:cs typeface="Times New Roman" panose="02020603050405020304" pitchFamily="18" charset="0"/>
                          </a:rPr>
                          <m:t>𝒂</m:t>
                        </m:r>
                      </m:den>
                    </m:f>
                  </m:oMath>
                </a14:m>
                <a:r>
                  <a:rPr lang="en-US" sz="4200" dirty="0">
                    <a:latin typeface="Times New Roman" panose="02020603050405020304" pitchFamily="18" charset="0"/>
                    <a:cs typeface="Times New Roman" panose="02020603050405020304" pitchFamily="18" charset="0"/>
                  </a:rPr>
                  <a:t> </a:t>
                </a:r>
                <a:endParaRPr lang="en-US" sz="420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and </a:t>
                </a:r>
                <a:r>
                  <a:rPr lang="en-US" b="1" i="1" dirty="0">
                    <a:solidFill>
                      <a:srgbClr val="FF0000"/>
                    </a:solidFill>
                    <a:latin typeface="Times New Roman" panose="02020603050405020304" pitchFamily="18" charset="0"/>
                    <a:cs typeface="Times New Roman" panose="02020603050405020304" pitchFamily="18" charset="0"/>
                  </a:rPr>
                  <a:t>it describes the </a:t>
                </a:r>
                <a:r>
                  <a:rPr lang="en-US" b="1" i="1" dirty="0" smtClean="0">
                    <a:solidFill>
                      <a:srgbClr val="FF0000"/>
                    </a:solidFill>
                    <a:latin typeface="Times New Roman" panose="02020603050405020304" pitchFamily="18" charset="0"/>
                    <a:cs typeface="Times New Roman" panose="02020603050405020304" pitchFamily="18" charset="0"/>
                  </a:rPr>
                  <a:t>general shape </a:t>
                </a:r>
                <a:r>
                  <a:rPr lang="en-US" b="1" i="1" dirty="0">
                    <a:solidFill>
                      <a:srgbClr val="FF0000"/>
                    </a:solidFill>
                    <a:latin typeface="Times New Roman" panose="02020603050405020304" pitchFamily="18" charset="0"/>
                    <a:cs typeface="Times New Roman" panose="02020603050405020304" pitchFamily="18" charset="0"/>
                  </a:rPr>
                  <a:t>of the ellipse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Where </a:t>
                </a:r>
              </a:p>
              <a:p>
                <a:pPr lvl="2"/>
                <a:r>
                  <a:rPr lang="en-US" sz="4400" b="1" i="1" dirty="0" smtClean="0">
                    <a:solidFill>
                      <a:srgbClr val="FF0000"/>
                    </a:solidFill>
                    <a:latin typeface="Times New Roman" panose="02020603050405020304" pitchFamily="18" charset="0"/>
                    <a:cs typeface="Times New Roman" panose="02020603050405020304" pitchFamily="18" charset="0"/>
                  </a:rPr>
                  <a:t>c</a:t>
                </a:r>
                <a:r>
                  <a:rPr lang="en-US" sz="44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distance from the center of the ellipse, </a:t>
                </a:r>
              </a:p>
              <a:p>
                <a:pPr lvl="2"/>
                <a:r>
                  <a:rPr lang="en-US" sz="3100" dirty="0" smtClean="0">
                    <a:solidFill>
                      <a:srgbClr val="FF0000"/>
                    </a:solidFill>
                    <a:latin typeface="Times New Roman" panose="02020603050405020304" pitchFamily="18" charset="0"/>
                    <a:cs typeface="Times New Roman" panose="02020603050405020304" pitchFamily="18" charset="0"/>
                  </a:rPr>
                  <a:t>a</a:t>
                </a:r>
                <a:r>
                  <a:rPr lang="en-US" sz="3100" dirty="0" smtClean="0">
                    <a:latin typeface="Times New Roman" panose="02020603050405020304" pitchFamily="18" charset="0"/>
                    <a:cs typeface="Times New Roman" panose="02020603050405020304" pitchFamily="18" charset="0"/>
                  </a:rPr>
                  <a:t>- is </a:t>
                </a:r>
                <a:r>
                  <a:rPr lang="en-US" sz="3100" b="1" dirty="0" smtClean="0">
                    <a:latin typeface="Times New Roman" panose="02020603050405020304" pitchFamily="18" charset="0"/>
                    <a:cs typeface="Times New Roman" panose="02020603050405020304" pitchFamily="18" charset="0"/>
                  </a:rPr>
                  <a:t>semi major axis. </a:t>
                </a:r>
                <a:endParaRPr lang="en-US" sz="31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a </a:t>
                </a:r>
                <a:r>
                  <a:rPr lang="en-US" b="1" i="1" dirty="0">
                    <a:latin typeface="Times New Roman" panose="02020603050405020304" pitchFamily="18" charset="0"/>
                    <a:cs typeface="Times New Roman" panose="02020603050405020304" pitchFamily="18" charset="0"/>
                  </a:rPr>
                  <a:t>circle,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𝒄</m:t>
                    </m:r>
                    <m:r>
                      <a:rPr lang="en-US"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cs typeface="Times New Roman" panose="02020603050405020304" pitchFamily="18" charset="0"/>
                      </a:rPr>
                      <m:t>𝟎</m:t>
                    </m:r>
                    <m:r>
                      <a:rPr lang="en-US" b="1" i="1" dirty="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and the eccentricity is therefore zero.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smaller </a:t>
                </a:r>
                <a:r>
                  <a:rPr lang="en-US" b="1" i="1" dirty="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is compared with </a:t>
                </a:r>
                <a:r>
                  <a:rPr lang="en-US" b="1"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the shorter the ellipse is along </a:t>
                </a:r>
                <a:r>
                  <a:rPr lang="en-US" b="1" i="1" dirty="0">
                    <a:latin typeface="Times New Roman" panose="02020603050405020304" pitchFamily="18" charset="0"/>
                    <a:cs typeface="Times New Roman" panose="02020603050405020304" pitchFamily="18" charset="0"/>
                  </a:rPr>
                  <a:t>the y direction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compared with </a:t>
                </a:r>
                <a:r>
                  <a:rPr lang="en-US" dirty="0">
                    <a:latin typeface="Times New Roman" panose="02020603050405020304" pitchFamily="18" charset="0"/>
                    <a:cs typeface="Times New Roman" panose="02020603050405020304" pitchFamily="18" charset="0"/>
                  </a:rPr>
                  <a:t>its extent in the </a:t>
                </a:r>
                <a:r>
                  <a:rPr lang="en-US" b="1" i="1" dirty="0">
                    <a:latin typeface="Times New Roman" panose="02020603050405020304" pitchFamily="18" charset="0"/>
                    <a:cs typeface="Times New Roman" panose="02020603050405020304" pitchFamily="18" charset="0"/>
                  </a:rPr>
                  <a:t>x </a:t>
                </a:r>
                <a:r>
                  <a:rPr lang="en-US" b="1" dirty="0" smtClean="0">
                    <a:latin typeface="Times New Roman" panose="02020603050405020304" pitchFamily="18" charset="0"/>
                    <a:cs typeface="Times New Roman" panose="02020603050405020304" pitchFamily="18" charset="0"/>
                  </a:rPr>
                  <a:t>direction</a:t>
                </a:r>
                <a:r>
                  <a:rPr lang="en-US" dirty="0" smtClean="0">
                    <a:latin typeface="Times New Roman" panose="02020603050405020304" pitchFamily="18" charset="0"/>
                    <a:cs typeface="Times New Roman" panose="02020603050405020304" pitchFamily="18" charset="0"/>
                  </a:rPr>
                  <a:t>.</a:t>
                </a:r>
              </a:p>
              <a:p>
                <a:pPr marL="0" indent="0">
                  <a:buNone/>
                </a:pPr>
                <a:endParaRPr lang="en-US"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13954" y="1515291"/>
                <a:ext cx="5640977" cy="4661672"/>
              </a:xfrm>
              <a:blipFill>
                <a:blip r:embed="rId2"/>
                <a:stretch>
                  <a:fillRect l="-1297" t="-2880" r="-1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6400800" y="1515291"/>
                <a:ext cx="5564776" cy="4661672"/>
              </a:xfrm>
            </p:spPr>
            <p:txBody>
              <a:bodyPr>
                <a:noAutofit/>
              </a:bodyPr>
              <a:lstStyle/>
              <a:p>
                <a:pPr lvl="0"/>
                <a:r>
                  <a:rPr lang="en-US" sz="2000" dirty="0">
                    <a:solidFill>
                      <a:prstClr val="black"/>
                    </a:solidFill>
                    <a:latin typeface="Times New Roman" panose="02020603050405020304" pitchFamily="18" charset="0"/>
                    <a:cs typeface="Times New Roman" panose="02020603050405020304" pitchFamily="18" charset="0"/>
                  </a:rPr>
                  <a:t>As </a:t>
                </a:r>
                <a:r>
                  <a:rPr lang="en-US" sz="2000" b="1" i="1" dirty="0">
                    <a:solidFill>
                      <a:prstClr val="black"/>
                    </a:solidFill>
                    <a:latin typeface="Times New Roman" panose="02020603050405020304" pitchFamily="18" charset="0"/>
                    <a:cs typeface="Times New Roman" panose="02020603050405020304" pitchFamily="18" charset="0"/>
                  </a:rPr>
                  <a:t>b </a:t>
                </a:r>
                <a:r>
                  <a:rPr lang="en-US" sz="2000" b="1" dirty="0">
                    <a:solidFill>
                      <a:prstClr val="black"/>
                    </a:solidFill>
                    <a:latin typeface="Times New Roman" panose="02020603050405020304" pitchFamily="18" charset="0"/>
                    <a:cs typeface="Times New Roman" panose="02020603050405020304" pitchFamily="18" charset="0"/>
                  </a:rPr>
                  <a:t>decreases</a:t>
                </a:r>
                <a:r>
                  <a:rPr lang="en-US" sz="2000" dirty="0">
                    <a:solidFill>
                      <a:prstClr val="black"/>
                    </a:solidFill>
                    <a:latin typeface="Times New Roman" panose="02020603050405020304" pitchFamily="18" charset="0"/>
                    <a:cs typeface="Times New Roman" panose="02020603050405020304" pitchFamily="18" charset="0"/>
                  </a:rPr>
                  <a:t>, </a:t>
                </a:r>
                <a:r>
                  <a:rPr lang="en-US" sz="2000" b="1" i="1" dirty="0">
                    <a:solidFill>
                      <a:prstClr val="black"/>
                    </a:solidFill>
                    <a:latin typeface="Times New Roman" panose="02020603050405020304" pitchFamily="18" charset="0"/>
                    <a:cs typeface="Times New Roman" panose="02020603050405020304" pitchFamily="18" charset="0"/>
                  </a:rPr>
                  <a:t>c </a:t>
                </a:r>
                <a:r>
                  <a:rPr lang="en-US" sz="2000" b="1" dirty="0">
                    <a:solidFill>
                      <a:prstClr val="black"/>
                    </a:solidFill>
                    <a:latin typeface="Times New Roman" panose="02020603050405020304" pitchFamily="18" charset="0"/>
                    <a:cs typeface="Times New Roman" panose="02020603050405020304" pitchFamily="18" charset="0"/>
                  </a:rPr>
                  <a:t>increases </a:t>
                </a:r>
                <a:r>
                  <a:rPr lang="en-US" sz="2000" dirty="0">
                    <a:solidFill>
                      <a:prstClr val="black"/>
                    </a:solidFill>
                    <a:latin typeface="Times New Roman" panose="02020603050405020304" pitchFamily="18" charset="0"/>
                    <a:cs typeface="Times New Roman" panose="02020603050405020304" pitchFamily="18" charset="0"/>
                  </a:rPr>
                  <a:t>and </a:t>
                </a:r>
                <a:r>
                  <a:rPr lang="en-US" sz="2000" b="1" dirty="0">
                    <a:solidFill>
                      <a:srgbClr val="FF0000"/>
                    </a:solidFill>
                    <a:latin typeface="Times New Roman" panose="02020603050405020304" pitchFamily="18" charset="0"/>
                    <a:cs typeface="Times New Roman" panose="02020603050405020304" pitchFamily="18" charset="0"/>
                  </a:rPr>
                  <a:t>the </a:t>
                </a:r>
                <a:r>
                  <a:rPr lang="en-US" sz="2000" b="1" i="1" dirty="0">
                    <a:solidFill>
                      <a:srgbClr val="FF0000"/>
                    </a:solidFill>
                    <a:latin typeface="Times New Roman" panose="02020603050405020304" pitchFamily="18" charset="0"/>
                    <a:cs typeface="Times New Roman" panose="02020603050405020304" pitchFamily="18" charset="0"/>
                  </a:rPr>
                  <a:t>eccentricity e </a:t>
                </a:r>
                <a:r>
                  <a:rPr lang="en-US" sz="2000" b="1" dirty="0">
                    <a:solidFill>
                      <a:srgbClr val="FF0000"/>
                    </a:solidFill>
                    <a:latin typeface="Times New Roman" panose="02020603050405020304" pitchFamily="18" charset="0"/>
                    <a:cs typeface="Times New Roman" panose="02020603050405020304" pitchFamily="18" charset="0"/>
                  </a:rPr>
                  <a:t>increases</a:t>
                </a:r>
                <a:r>
                  <a:rPr lang="en-US" sz="2000" dirty="0">
                    <a:solidFill>
                      <a:prstClr val="black"/>
                    </a:solidFill>
                    <a:latin typeface="Times New Roman" panose="02020603050405020304" pitchFamily="18" charset="0"/>
                    <a:cs typeface="Times New Roman" panose="02020603050405020304" pitchFamily="18" charset="0"/>
                  </a:rPr>
                  <a:t>. </a:t>
                </a:r>
              </a:p>
              <a:p>
                <a:pPr lvl="0"/>
                <a:r>
                  <a:rPr lang="en-US" sz="2000" dirty="0">
                    <a:solidFill>
                      <a:prstClr val="black"/>
                    </a:solidFill>
                    <a:latin typeface="Times New Roman" panose="02020603050405020304" pitchFamily="18" charset="0"/>
                    <a:cs typeface="Times New Roman" panose="02020603050405020304" pitchFamily="18" charset="0"/>
                  </a:rPr>
                  <a:t>Therefore, higher values of eccentricity correspond to longer and thinner ellipses</a:t>
                </a:r>
                <a:r>
                  <a:rPr lang="en-US" sz="2000" dirty="0">
                    <a:solidFill>
                      <a:prstClr val="black"/>
                    </a:solidFill>
                    <a:latin typeface="NewBaskervilleStd-Roman"/>
                  </a:rPr>
                  <a:t>.</a:t>
                </a:r>
              </a:p>
              <a:p>
                <a:pPr marL="0" lvl="0" indent="0">
                  <a:buNone/>
                </a:pPr>
                <a:endParaRPr lang="en-US" sz="2000" dirty="0">
                  <a:solidFill>
                    <a:prstClr val="black"/>
                  </a:solidFill>
                  <a:latin typeface="NewBaskervilleStd-Roman"/>
                </a:endParaRPr>
              </a:p>
              <a:p>
                <a:pPr lvl="0"/>
                <a:r>
                  <a:rPr lang="en-US" sz="2000" dirty="0">
                    <a:solidFill>
                      <a:prstClr val="black"/>
                    </a:solidFill>
                    <a:latin typeface="Times New Roman" panose="02020603050405020304" pitchFamily="18" charset="0"/>
                    <a:cs typeface="Times New Roman" panose="02020603050405020304" pitchFamily="18" charset="0"/>
                  </a:rPr>
                  <a:t>The range of values of the eccentricity for an ellipse is </a:t>
                </a:r>
                <a14:m>
                  <m:oMath xmlns:m="http://schemas.openxmlformats.org/officeDocument/2006/math">
                    <m:r>
                      <a:rPr lang="en-US" sz="2000" b="1" i="1" dirty="0">
                        <a:solidFill>
                          <a:prstClr val="black"/>
                        </a:solidFill>
                        <a:latin typeface="Cambria Math" panose="02040503050406030204" pitchFamily="18" charset="0"/>
                      </a:rPr>
                      <m:t>𝟎</m:t>
                    </m:r>
                    <m:r>
                      <a:rPr lang="en-US" sz="2000" b="1" i="1" dirty="0">
                        <a:solidFill>
                          <a:prstClr val="black"/>
                        </a:solidFill>
                        <a:latin typeface="Cambria Math" panose="02040503050406030204" pitchFamily="18" charset="0"/>
                        <a:ea typeface="Cambria Math" panose="02040503050406030204" pitchFamily="18" charset="0"/>
                      </a:rPr>
                      <m:t>&lt;</m:t>
                    </m:r>
                    <m:r>
                      <a:rPr lang="en-US" sz="2000" b="1" i="1" dirty="0">
                        <a:solidFill>
                          <a:prstClr val="black"/>
                        </a:solidFill>
                        <a:latin typeface="Cambria Math" panose="02040503050406030204" pitchFamily="18" charset="0"/>
                      </a:rPr>
                      <m:t>𝒆</m:t>
                    </m:r>
                    <m:r>
                      <a:rPr lang="en-US" sz="2000" b="1" i="1" dirty="0">
                        <a:solidFill>
                          <a:prstClr val="black"/>
                        </a:solidFill>
                        <a:latin typeface="Cambria Math" panose="02040503050406030204" pitchFamily="18" charset="0"/>
                        <a:ea typeface="Cambria Math" panose="02040503050406030204" pitchFamily="18" charset="0"/>
                      </a:rPr>
                      <m:t>&lt;</m:t>
                    </m:r>
                    <m:r>
                      <a:rPr lang="en-US" sz="2000" b="1" i="1" dirty="0">
                        <a:solidFill>
                          <a:prstClr val="black"/>
                        </a:solidFill>
                        <a:latin typeface="Cambria Math" panose="02040503050406030204" pitchFamily="18" charset="0"/>
                      </a:rPr>
                      <m:t>𝟏</m:t>
                    </m:r>
                  </m:oMath>
                </a14:m>
                <a:r>
                  <a:rPr lang="en-US" sz="2000" b="1" dirty="0">
                    <a:solidFill>
                      <a:prstClr val="black"/>
                    </a:solidFill>
                    <a:latin typeface="Times New Roman" panose="02020603050405020304" pitchFamily="18" charset="0"/>
                    <a:cs typeface="Times New Roman" panose="02020603050405020304" pitchFamily="18" charset="0"/>
                  </a:rPr>
                  <a:t>.</a:t>
                </a:r>
              </a:p>
              <a:p>
                <a:pPr lvl="0"/>
                <a:r>
                  <a:rPr lang="en-US" sz="2000" dirty="0">
                    <a:solidFill>
                      <a:prstClr val="black"/>
                    </a:solidFill>
                    <a:latin typeface="Times New Roman" panose="02020603050405020304" pitchFamily="18" charset="0"/>
                    <a:cs typeface="Times New Roman" panose="02020603050405020304" pitchFamily="18" charset="0"/>
                  </a:rPr>
                  <a:t>Eccentricities for planetary orbits vary widely in the solar system. </a:t>
                </a:r>
              </a:p>
              <a:p>
                <a:pPr lvl="1"/>
                <a:r>
                  <a:rPr lang="en-US" sz="2000" dirty="0">
                    <a:solidFill>
                      <a:prstClr val="black"/>
                    </a:solidFill>
                    <a:latin typeface="Times New Roman" panose="02020603050405020304" pitchFamily="18" charset="0"/>
                    <a:cs typeface="Times New Roman" panose="02020603050405020304" pitchFamily="18" charset="0"/>
                  </a:rPr>
                  <a:t>The eccentricity of the </a:t>
                </a:r>
                <a:r>
                  <a:rPr lang="en-US" sz="2000" b="1" i="1" dirty="0">
                    <a:solidFill>
                      <a:prstClr val="black"/>
                    </a:solidFill>
                    <a:latin typeface="Times New Roman" panose="02020603050405020304" pitchFamily="18" charset="0"/>
                    <a:cs typeface="Times New Roman" panose="02020603050405020304" pitchFamily="18" charset="0"/>
                  </a:rPr>
                  <a:t>Earth’s orbit is 0.017</a:t>
                </a:r>
                <a:r>
                  <a:rPr lang="en-US" sz="2000" dirty="0">
                    <a:solidFill>
                      <a:prstClr val="black"/>
                    </a:solidFill>
                    <a:latin typeface="Times New Roman" panose="02020603050405020304" pitchFamily="18" charset="0"/>
                    <a:cs typeface="Times New Roman" panose="02020603050405020304" pitchFamily="18" charset="0"/>
                  </a:rPr>
                  <a:t>, which makes it nearly circular. </a:t>
                </a:r>
              </a:p>
              <a:p>
                <a:pPr lvl="1"/>
                <a:r>
                  <a:rPr lang="en-US" sz="2000" dirty="0">
                    <a:solidFill>
                      <a:prstClr val="black"/>
                    </a:solidFill>
                    <a:latin typeface="Times New Roman" panose="02020603050405020304" pitchFamily="18" charset="0"/>
                    <a:cs typeface="Times New Roman" panose="02020603050405020304" pitchFamily="18" charset="0"/>
                  </a:rPr>
                  <a:t>On the other hand, the eccentricity of Mercury’s orbit is 0.21, the highest of the eight planets</a:t>
                </a:r>
                <a:endParaRPr lang="en-US" sz="2000" dirty="0"/>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6400800" y="1515291"/>
                <a:ext cx="5564776" cy="4661672"/>
              </a:xfrm>
              <a:blipFill>
                <a:blip r:embed="rId3"/>
                <a:stretch>
                  <a:fillRect l="-986" t="-1440" r="-1533" b="-26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42</a:t>
            </a:fld>
            <a:endParaRPr lang="en-US"/>
          </a:p>
        </p:txBody>
      </p:sp>
    </p:spTree>
    <p:extLst>
      <p:ext uri="{BB962C8B-B14F-4D97-AF65-F5344CB8AC3E}">
        <p14:creationId xmlns:p14="http://schemas.microsoft.com/office/powerpoint/2010/main" val="22598834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503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en-US" sz="3200" b="1" dirty="0">
                <a:solidFill>
                  <a:srgbClr val="000000"/>
                </a:solidFill>
                <a:latin typeface="Times New Roman" panose="02020603050405020304" pitchFamily="18" charset="0"/>
              </a:rPr>
              <a:t>Kepler’s Second Law (The Law of Areas)</a:t>
            </a:r>
            <a:endParaRPr lang="en-US" sz="3200" dirty="0"/>
          </a:p>
        </p:txBody>
      </p:sp>
      <p:sp>
        <p:nvSpPr>
          <p:cNvPr id="3" name="Content Placeholder 2"/>
          <p:cNvSpPr>
            <a:spLocks noGrp="1"/>
          </p:cNvSpPr>
          <p:nvPr>
            <p:ph idx="1"/>
          </p:nvPr>
        </p:nvSpPr>
        <p:spPr>
          <a:xfrm>
            <a:off x="838200" y="1459547"/>
            <a:ext cx="10515600" cy="5066619"/>
          </a:xfrm>
        </p:spPr>
        <p:txBody>
          <a:bodyPr>
            <a:normAutofit/>
          </a:bodyPr>
          <a:lstStyle/>
          <a:p>
            <a:r>
              <a:rPr lang="en-US" sz="3200" b="1" dirty="0">
                <a:solidFill>
                  <a:srgbClr val="00B0F0"/>
                </a:solidFill>
                <a:latin typeface="Times New Roman" panose="02020603050405020304" pitchFamily="18" charset="0"/>
              </a:rPr>
              <a:t>States that </a:t>
            </a:r>
            <a:r>
              <a:rPr lang="en-US" dirty="0" smtClean="0">
                <a:solidFill>
                  <a:srgbClr val="000000"/>
                </a:solidFill>
                <a:latin typeface="Times New Roman" panose="02020603050405020304" pitchFamily="18" charset="0"/>
              </a:rPr>
              <a:t>―</a:t>
            </a:r>
          </a:p>
          <a:p>
            <a:pPr marL="457200" lvl="1" indent="0" algn="ctr">
              <a:buNone/>
            </a:pPr>
            <a:r>
              <a:rPr lang="en-US" sz="2800" b="1" i="1" dirty="0" smtClean="0">
                <a:solidFill>
                  <a:srgbClr val="FF0000"/>
                </a:solidFill>
                <a:latin typeface="Times New Roman" panose="02020603050405020304" pitchFamily="18" charset="0"/>
              </a:rPr>
              <a:t>The radius </a:t>
            </a:r>
            <a:r>
              <a:rPr lang="en-US" sz="2800" b="1" i="1" dirty="0">
                <a:solidFill>
                  <a:srgbClr val="FF0000"/>
                </a:solidFill>
                <a:latin typeface="Times New Roman" panose="02020603050405020304" pitchFamily="18" charset="0"/>
              </a:rPr>
              <a:t>vector connecting the centers of the Sun and the Planet </a:t>
            </a:r>
            <a:r>
              <a:rPr lang="en-US" sz="2800" b="1" i="1" dirty="0" smtClean="0">
                <a:solidFill>
                  <a:srgbClr val="FF0000"/>
                </a:solidFill>
                <a:latin typeface="Times New Roman" panose="02020603050405020304" pitchFamily="18" charset="0"/>
              </a:rPr>
              <a:t>sweeps out </a:t>
            </a:r>
            <a:r>
              <a:rPr lang="en-US" sz="2800" b="1" i="1" dirty="0">
                <a:solidFill>
                  <a:srgbClr val="FF0000"/>
                </a:solidFill>
                <a:latin typeface="Times New Roman" panose="02020603050405020304" pitchFamily="18" charset="0"/>
              </a:rPr>
              <a:t>equal areas in equal intervals of </a:t>
            </a:r>
            <a:r>
              <a:rPr lang="en-US" sz="2800" b="1" i="1" dirty="0" smtClean="0">
                <a:solidFill>
                  <a:srgbClr val="FF0000"/>
                </a:solidFill>
                <a:latin typeface="Times New Roman" panose="02020603050405020304" pitchFamily="18" charset="0"/>
              </a:rPr>
              <a:t>time.</a:t>
            </a:r>
          </a:p>
          <a:p>
            <a:pPr marL="457200" lvl="1" indent="0" algn="ctr">
              <a:buNone/>
            </a:pPr>
            <a:endParaRPr lang="en-US" dirty="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Figure below shows the two sectors of the ellipse having equal areas corresponding to the same time intervals. </a:t>
            </a:r>
            <a:endParaRPr lang="en-US" dirty="0" smtClean="0">
              <a:solidFill>
                <a:srgbClr val="000000"/>
              </a:solidFill>
              <a:latin typeface="Times New Roman" panose="02020603050405020304" pitchFamily="18" charset="0"/>
            </a:endParaRPr>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43</a:t>
            </a:fld>
            <a:endParaRPr lang="en-US"/>
          </a:p>
        </p:txBody>
      </p:sp>
      <p:pic>
        <p:nvPicPr>
          <p:cNvPr id="7" name="Picture 6"/>
          <p:cNvPicPr>
            <a:picLocks noChangeAspect="1"/>
          </p:cNvPicPr>
          <p:nvPr/>
        </p:nvPicPr>
        <p:blipFill>
          <a:blip r:embed="rId2"/>
          <a:stretch>
            <a:fillRect/>
          </a:stretch>
        </p:blipFill>
        <p:spPr>
          <a:xfrm>
            <a:off x="3124200" y="4232366"/>
            <a:ext cx="5486400" cy="1944597"/>
          </a:xfrm>
          <a:prstGeom prst="rect">
            <a:avLst/>
          </a:prstGeom>
        </p:spPr>
      </p:pic>
    </p:spTree>
    <p:extLst>
      <p:ext uri="{BB962C8B-B14F-4D97-AF65-F5344CB8AC3E}">
        <p14:creationId xmlns:p14="http://schemas.microsoft.com/office/powerpoint/2010/main" val="25098341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352697" y="444137"/>
                <a:ext cx="5930537" cy="5410294"/>
              </a:xfrm>
            </p:spPr>
            <p:txBody>
              <a:bodyPr>
                <a:normAutofit fontScale="85000" lnSpcReduction="20000"/>
              </a:bodyPr>
              <a:lstStyle/>
              <a:p>
                <a:pPr lvl="0"/>
                <a:r>
                  <a:rPr lang="en-US" sz="2700" b="1" i="1" dirty="0">
                    <a:solidFill>
                      <a:srgbClr val="000000"/>
                    </a:solidFill>
                    <a:latin typeface="Times New Roman" panose="02020603050405020304" pitchFamily="18" charset="0"/>
                  </a:rPr>
                  <a:t>Kepler’s second law can be shown to be a consequence of </a:t>
                </a:r>
                <a:r>
                  <a:rPr lang="en-US" sz="2700" b="1" i="1" dirty="0">
                    <a:solidFill>
                      <a:srgbClr val="FF0000"/>
                    </a:solidFill>
                    <a:latin typeface="Times New Roman" panose="02020603050405020304" pitchFamily="18" charset="0"/>
                  </a:rPr>
                  <a:t>angular momentum </a:t>
                </a:r>
                <a:r>
                  <a:rPr lang="en-US" sz="2700" b="1" i="1" dirty="0" smtClean="0">
                    <a:solidFill>
                      <a:srgbClr val="000000"/>
                    </a:solidFill>
                    <a:latin typeface="Times New Roman" panose="02020603050405020304" pitchFamily="18" charset="0"/>
                  </a:rPr>
                  <a:t>conservation</a:t>
                </a:r>
                <a:endParaRPr lang="en-US" sz="2900" b="1" i="1" dirty="0" smtClean="0">
                  <a:solidFill>
                    <a:srgbClr val="000000"/>
                  </a:solidFill>
                  <a:latin typeface="Times New Roman" panose="02020603050405020304" pitchFamily="18" charset="0"/>
                </a:endParaRPr>
              </a:p>
              <a:p>
                <a:pPr lvl="0"/>
                <a:r>
                  <a:rPr lang="en-US" sz="2900" b="1" i="1" dirty="0" smtClean="0">
                    <a:solidFill>
                      <a:srgbClr val="000000"/>
                    </a:solidFill>
                    <a:latin typeface="Times New Roman" panose="02020603050405020304" pitchFamily="18" charset="0"/>
                  </a:rPr>
                  <a:t>To proof </a:t>
                </a:r>
              </a:p>
              <a:p>
                <a:pPr>
                  <a:lnSpc>
                    <a:spcPct val="120000"/>
                  </a:lnSpc>
                </a:pPr>
                <a:r>
                  <a:rPr lang="en-US" sz="2400" dirty="0" smtClean="0">
                    <a:latin typeface="Times New Roman" panose="02020603050405020304" pitchFamily="18" charset="0"/>
                    <a:cs typeface="Times New Roman" panose="02020603050405020304" pitchFamily="18" charset="0"/>
                  </a:rPr>
                  <a:t>Consider </a:t>
                </a:r>
                <a:r>
                  <a:rPr lang="en-US" sz="2400" dirty="0">
                    <a:latin typeface="Times New Roman" panose="02020603050405020304" pitchFamily="18" charset="0"/>
                    <a:cs typeface="Times New Roman" panose="02020603050405020304" pitchFamily="18" charset="0"/>
                  </a:rPr>
                  <a:t>a planet of mass </a:t>
                </a:r>
                <a14:m>
                  <m:oMath xmlns:m="http://schemas.openxmlformats.org/officeDocument/2006/math">
                    <m:sSub>
                      <m:sSubPr>
                        <m:ctrlPr>
                          <a:rPr lang="en-US" sz="2400" b="1" i="1" dirty="0" smtClean="0">
                            <a:solidFill>
                              <a:srgbClr val="FF0000"/>
                            </a:solidFill>
                            <a:latin typeface="Cambria Math" panose="02040503050406030204" pitchFamily="18" charset="0"/>
                            <a:cs typeface="Times New Roman" panose="02020603050405020304" pitchFamily="18" charset="0"/>
                          </a:rPr>
                        </m:ctrlPr>
                      </m:sSubPr>
                      <m:e>
                        <m:r>
                          <a:rPr lang="en-US" sz="2400" b="1" i="1" dirty="0" smtClean="0">
                            <a:solidFill>
                              <a:srgbClr val="FF0000"/>
                            </a:solidFill>
                            <a:latin typeface="Cambria Math" panose="02040503050406030204" pitchFamily="18" charset="0"/>
                            <a:cs typeface="Times New Roman" panose="02020603050405020304" pitchFamily="18" charset="0"/>
                          </a:rPr>
                          <m:t>𝑴</m:t>
                        </m:r>
                      </m:e>
                      <m:sub>
                        <m:r>
                          <a:rPr lang="en-US" sz="2400" b="1" i="1" dirty="0" smtClean="0">
                            <a:solidFill>
                              <a:srgbClr val="FF0000"/>
                            </a:solidFill>
                            <a:latin typeface="Cambria Math" panose="02040503050406030204" pitchFamily="18" charset="0"/>
                            <a:cs typeface="Times New Roman" panose="02020603050405020304" pitchFamily="18" charset="0"/>
                          </a:rPr>
                          <m:t>𝒑</m:t>
                        </m:r>
                      </m:sub>
                    </m:sSub>
                    <m:r>
                      <a:rPr lang="en-US" sz="700" b="0" i="1" u="none" strike="noStrike" baseline="0" dirty="0" smtClean="0">
                        <a:latin typeface="Cambria Math" panose="02040503050406030204" pitchFamily="18" charset="0"/>
                        <a:cs typeface="Times New Roman" panose="02020603050405020304" pitchFamily="18" charset="0"/>
                      </a:rPr>
                      <m:t> </m:t>
                    </m:r>
                  </m:oMath>
                </a14:m>
                <a:r>
                  <a:rPr lang="en-US" sz="700" b="0" i="1" u="none" strike="noStrike" baseline="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moving </a:t>
                </a:r>
                <a:r>
                  <a:rPr lang="en-US" sz="2400" dirty="0">
                    <a:latin typeface="Times New Roman" panose="02020603050405020304" pitchFamily="18" charset="0"/>
                    <a:cs typeface="Times New Roman" panose="02020603050405020304" pitchFamily="18" charset="0"/>
                  </a:rPr>
                  <a:t>about the Sun in </a:t>
                </a:r>
                <a:r>
                  <a:rPr lang="en-US" sz="2400" dirty="0" smtClean="0">
                    <a:latin typeface="Times New Roman" panose="02020603050405020304" pitchFamily="18" charset="0"/>
                    <a:cs typeface="Times New Roman" panose="02020603050405020304" pitchFamily="18" charset="0"/>
                  </a:rPr>
                  <a:t>an elliptical </a:t>
                </a:r>
                <a:r>
                  <a:rPr lang="en-US" sz="2400" dirty="0">
                    <a:latin typeface="Times New Roman" panose="02020603050405020304" pitchFamily="18" charset="0"/>
                    <a:cs typeface="Times New Roman" panose="02020603050405020304" pitchFamily="18" charset="0"/>
                  </a:rPr>
                  <a:t>orbit (Fig</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Let’s consider the planet as a system. </a:t>
                </a:r>
                <a:r>
                  <a:rPr lang="en-US" sz="2400" b="1" dirty="0">
                    <a:latin typeface="Times New Roman" panose="02020603050405020304" pitchFamily="18" charset="0"/>
                    <a:cs typeface="Times New Roman" panose="02020603050405020304" pitchFamily="18" charset="0"/>
                  </a:rPr>
                  <a:t>We model the </a:t>
                </a:r>
                <a:r>
                  <a:rPr lang="en-US" sz="2400" b="1" dirty="0" smtClean="0">
                    <a:latin typeface="Times New Roman" panose="02020603050405020304" pitchFamily="18" charset="0"/>
                    <a:cs typeface="Times New Roman" panose="02020603050405020304" pitchFamily="18" charset="0"/>
                  </a:rPr>
                  <a:t>Sun to </a:t>
                </a:r>
                <a:r>
                  <a:rPr lang="en-US" sz="2400" b="1" dirty="0">
                    <a:latin typeface="Times New Roman" panose="02020603050405020304" pitchFamily="18" charset="0"/>
                    <a:cs typeface="Times New Roman" panose="02020603050405020304" pitchFamily="18" charset="0"/>
                  </a:rPr>
                  <a:t>be so much more massive </a:t>
                </a:r>
                <a:r>
                  <a:rPr lang="en-US" sz="2400" dirty="0">
                    <a:latin typeface="Times New Roman" panose="02020603050405020304" pitchFamily="18" charset="0"/>
                    <a:cs typeface="Times New Roman" panose="02020603050405020304" pitchFamily="18" charset="0"/>
                  </a:rPr>
                  <a:t>than the planet that the Sun does not move. </a:t>
                </a:r>
                <a:endParaRPr lang="en-US" sz="2400" dirty="0" smtClean="0">
                  <a:latin typeface="Times New Roman" panose="02020603050405020304" pitchFamily="18" charset="0"/>
                  <a:cs typeface="Times New Roman" panose="02020603050405020304" pitchFamily="18" charset="0"/>
                </a:endParaRPr>
              </a:p>
              <a:p>
                <a:pPr>
                  <a:lnSpc>
                    <a:spcPct val="120000"/>
                  </a:lnSpc>
                </a:pPr>
                <a:r>
                  <a:rPr lang="en-US" sz="2400" b="1" i="1" dirty="0" smtClean="0">
                    <a:latin typeface="Times New Roman" panose="02020603050405020304" pitchFamily="18" charset="0"/>
                    <a:cs typeface="Times New Roman" panose="02020603050405020304" pitchFamily="18" charset="0"/>
                  </a:rPr>
                  <a:t>The gravitational force </a:t>
                </a:r>
                <a:r>
                  <a:rPr lang="en-US" sz="2400" dirty="0">
                    <a:latin typeface="Times New Roman" panose="02020603050405020304" pitchFamily="18" charset="0"/>
                    <a:cs typeface="Times New Roman" panose="02020603050405020304" pitchFamily="18" charset="0"/>
                  </a:rPr>
                  <a:t>exerted by the Sun on the planet is a central force, always along </a:t>
                </a:r>
                <a:r>
                  <a:rPr lang="en-US" sz="2400" dirty="0" smtClean="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radius </a:t>
                </a:r>
                <a:r>
                  <a:rPr lang="en-US" sz="2400" b="1" dirty="0">
                    <a:latin typeface="Times New Roman" panose="02020603050405020304" pitchFamily="18" charset="0"/>
                    <a:cs typeface="Times New Roman" panose="02020603050405020304" pitchFamily="18" charset="0"/>
                  </a:rPr>
                  <a:t>vector</a:t>
                </a:r>
                <a:r>
                  <a:rPr lang="en-US" sz="2400" dirty="0">
                    <a:latin typeface="Times New Roman" panose="02020603050405020304" pitchFamily="18" charset="0"/>
                    <a:cs typeface="Times New Roman" panose="02020603050405020304" pitchFamily="18" charset="0"/>
                  </a:rPr>
                  <a:t>, directed </a:t>
                </a:r>
                <a:r>
                  <a:rPr lang="en-US" sz="2400" b="1" i="1" dirty="0">
                    <a:latin typeface="Times New Roman" panose="02020603050405020304" pitchFamily="18" charset="0"/>
                    <a:cs typeface="Times New Roman" panose="02020603050405020304" pitchFamily="18" charset="0"/>
                  </a:rPr>
                  <a:t>toward the Sun </a:t>
                </a:r>
                <a:r>
                  <a:rPr lang="en-US" sz="2400" b="1" i="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Fig.a</a:t>
                </a:r>
                <a:r>
                  <a:rPr lang="en-US" sz="2400" dirty="0" smtClean="0">
                    <a:latin typeface="Times New Roman" panose="02020603050405020304" pitchFamily="18" charset="0"/>
                    <a:cs typeface="Times New Roman" panose="02020603050405020304" pitchFamily="18" charset="0"/>
                  </a:rPr>
                  <a:t>). </a:t>
                </a:r>
              </a:p>
              <a:p>
                <a:pPr>
                  <a:lnSpc>
                    <a:spcPct val="120000"/>
                  </a:lnSpc>
                </a:pPr>
                <a:r>
                  <a:rPr lang="en-US" sz="2100" dirty="0" smtClean="0">
                    <a:latin typeface="Times New Roman" panose="02020603050405020304" pitchFamily="18" charset="0"/>
                    <a:cs typeface="Times New Roman" panose="02020603050405020304" pitchFamily="18" charset="0"/>
                  </a:rPr>
                  <a:t>The </a:t>
                </a:r>
                <a:r>
                  <a:rPr lang="en-US" sz="2400" b="1" dirty="0" smtClean="0">
                    <a:solidFill>
                      <a:srgbClr val="FF0000"/>
                    </a:solidFill>
                    <a:latin typeface="Times New Roman" panose="02020603050405020304" pitchFamily="18" charset="0"/>
                    <a:cs typeface="Times New Roman" panose="02020603050405020304" pitchFamily="18" charset="0"/>
                  </a:rPr>
                  <a:t>torque on the planet due to this </a:t>
                </a:r>
                <a:r>
                  <a:rPr lang="en-US" sz="2400" b="1" dirty="0">
                    <a:solidFill>
                      <a:srgbClr val="FF0000"/>
                    </a:solidFill>
                    <a:latin typeface="Times New Roman" panose="02020603050405020304" pitchFamily="18" charset="0"/>
                    <a:cs typeface="Times New Roman" panose="02020603050405020304" pitchFamily="18" charset="0"/>
                  </a:rPr>
                  <a:t>central force about an axis through the Sun is zero because </a:t>
                </a:r>
                <a14:m>
                  <m:oMath xmlns:m="http://schemas.openxmlformats.org/officeDocument/2006/math">
                    <m:sSub>
                      <m:sSubPr>
                        <m:ctrlPr>
                          <a:rPr lang="en-US" sz="2400" b="1" i="1" dirty="0" smtClean="0">
                            <a:solidFill>
                              <a:srgbClr val="FF0000"/>
                            </a:solidFill>
                            <a:latin typeface="Cambria Math" panose="02040503050406030204" pitchFamily="18" charset="0"/>
                            <a:cs typeface="Times New Roman" panose="02020603050405020304" pitchFamily="18" charset="0"/>
                          </a:rPr>
                        </m:ctrlPr>
                      </m:sSubPr>
                      <m:e>
                        <m:acc>
                          <m:accPr>
                            <m:chr m:val="⃗"/>
                            <m:ctrlPr>
                              <a:rPr lang="en-US" sz="2400" b="1" i="1" dirty="0" smtClean="0">
                                <a:solidFill>
                                  <a:srgbClr val="FF0000"/>
                                </a:solidFill>
                                <a:latin typeface="Cambria Math" panose="02040503050406030204" pitchFamily="18" charset="0"/>
                                <a:cs typeface="Times New Roman" panose="02020603050405020304" pitchFamily="18" charset="0"/>
                              </a:rPr>
                            </m:ctrlPr>
                          </m:accPr>
                          <m:e>
                            <m:r>
                              <a:rPr lang="en-US" sz="2400" b="1" i="1" dirty="0" smtClean="0">
                                <a:solidFill>
                                  <a:srgbClr val="FF0000"/>
                                </a:solidFill>
                                <a:latin typeface="Cambria Math" panose="02040503050406030204" pitchFamily="18" charset="0"/>
                                <a:cs typeface="Times New Roman" panose="02020603050405020304" pitchFamily="18" charset="0"/>
                              </a:rPr>
                              <m:t>𝑭</m:t>
                            </m:r>
                          </m:e>
                        </m:acc>
                      </m:e>
                      <m:sub>
                        <m:r>
                          <a:rPr lang="en-US" sz="2400" b="1" i="1" dirty="0" smtClean="0">
                            <a:solidFill>
                              <a:srgbClr val="FF0000"/>
                            </a:solidFill>
                            <a:latin typeface="Cambria Math" panose="02040503050406030204" pitchFamily="18" charset="0"/>
                            <a:cs typeface="Times New Roman" panose="02020603050405020304" pitchFamily="18" charset="0"/>
                          </a:rPr>
                          <m:t>𝒈</m:t>
                        </m:r>
                      </m:sub>
                    </m:sSub>
                  </m:oMath>
                </a14:m>
                <a:r>
                  <a:rPr lang="en-US" sz="2400" b="1" dirty="0" smtClean="0">
                    <a:solidFill>
                      <a:srgbClr val="FF0000"/>
                    </a:solidFill>
                    <a:latin typeface="Times New Roman" panose="02020603050405020304" pitchFamily="18" charset="0"/>
                    <a:cs typeface="Times New Roman" panose="02020603050405020304" pitchFamily="18" charset="0"/>
                  </a:rPr>
                  <a:t> is </a:t>
                </a:r>
                <a:r>
                  <a:rPr lang="en-US" sz="2400" b="1" dirty="0">
                    <a:solidFill>
                      <a:srgbClr val="FF0000"/>
                    </a:solidFill>
                    <a:latin typeface="Times New Roman" panose="02020603050405020304" pitchFamily="18" charset="0"/>
                    <a:cs typeface="Times New Roman" panose="02020603050405020304" pitchFamily="18" charset="0"/>
                  </a:rPr>
                  <a:t>parallel </a:t>
                </a:r>
                <a:r>
                  <a:rPr lang="en-US" sz="2400" b="1" dirty="0" smtClean="0">
                    <a:solidFill>
                      <a:srgbClr val="FF0000"/>
                    </a:solidFill>
                    <a:latin typeface="Times New Roman" panose="02020603050405020304" pitchFamily="18" charset="0"/>
                    <a:cs typeface="Times New Roman" panose="02020603050405020304" pitchFamily="18" charset="0"/>
                  </a:rPr>
                  <a:t>to </a:t>
                </a:r>
                <a14:m>
                  <m:oMath xmlns:m="http://schemas.openxmlformats.org/officeDocument/2006/math">
                    <m:acc>
                      <m:accPr>
                        <m:chr m:val="⃗"/>
                        <m:ctrlPr>
                          <a:rPr lang="en-US" sz="2400" b="1" i="1" smtClean="0">
                            <a:solidFill>
                              <a:srgbClr val="FF0000"/>
                            </a:solidFill>
                            <a:latin typeface="Cambria Math" panose="02040503050406030204" pitchFamily="18" charset="0"/>
                            <a:cs typeface="Times New Roman" panose="02020603050405020304" pitchFamily="18" charset="0"/>
                          </a:rPr>
                        </m:ctrlPr>
                      </m:accPr>
                      <m:e>
                        <m:r>
                          <a:rPr lang="en-US" sz="2400" b="1" i="1" smtClean="0">
                            <a:solidFill>
                              <a:srgbClr val="FF0000"/>
                            </a:solidFill>
                            <a:latin typeface="Cambria Math" panose="02040503050406030204" pitchFamily="18" charset="0"/>
                            <a:cs typeface="Times New Roman" panose="02020603050405020304" pitchFamily="18" charset="0"/>
                          </a:rPr>
                          <m:t>𝒓</m:t>
                        </m:r>
                      </m:e>
                    </m:acc>
                  </m:oMath>
                </a14:m>
                <a:r>
                  <a:rPr lang="en-US" sz="2400" b="1" dirty="0" smtClean="0">
                    <a:solidFill>
                      <a:srgbClr val="FF0000"/>
                    </a:solidFill>
                    <a:latin typeface="Times New Roman" panose="02020603050405020304" pitchFamily="18" charset="0"/>
                    <a:cs typeface="Times New Roman" panose="02020603050405020304" pitchFamily="18" charset="0"/>
                  </a:rPr>
                  <a:t> </a:t>
                </a:r>
              </a:p>
              <a:p>
                <a:pPr marL="0" indent="0">
                  <a:lnSpc>
                    <a:spcPct val="120000"/>
                  </a:lnSpc>
                  <a:buNone/>
                </a:pPr>
                <a14:m>
                  <m:oMathPara xmlns:m="http://schemas.openxmlformats.org/officeDocument/2006/math">
                    <m:oMathParaPr>
                      <m:jc m:val="centerGroup"/>
                    </m:oMathParaPr>
                    <m:oMath xmlns:m="http://schemas.openxmlformats.org/officeDocument/2006/math">
                      <m:r>
                        <a:rPr lang="en-US" sz="2400" b="1" i="1" smtClean="0">
                          <a:solidFill>
                            <a:srgbClr val="00B0F0"/>
                          </a:solidFill>
                          <a:latin typeface="Cambria Math" panose="02040503050406030204" pitchFamily="18" charset="0"/>
                          <a:ea typeface="Cambria Math" panose="02040503050406030204" pitchFamily="18" charset="0"/>
                        </a:rPr>
                        <m:t>𝝉</m:t>
                      </m:r>
                      <m:r>
                        <a:rPr lang="en-US" sz="2400" b="1" i="1" smtClean="0">
                          <a:solidFill>
                            <a:srgbClr val="00B0F0"/>
                          </a:solidFill>
                          <a:latin typeface="Cambria Math" panose="02040503050406030204" pitchFamily="18" charset="0"/>
                          <a:ea typeface="Cambria Math" panose="02040503050406030204" pitchFamily="18" charset="0"/>
                        </a:rPr>
                        <m:t>=</m:t>
                      </m:r>
                      <m:r>
                        <a:rPr lang="en-US" sz="2400" b="1" i="1" smtClean="0">
                          <a:solidFill>
                            <a:srgbClr val="00B0F0"/>
                          </a:solidFill>
                          <a:latin typeface="Cambria Math" panose="02040503050406030204" pitchFamily="18" charset="0"/>
                          <a:ea typeface="Cambria Math" panose="02040503050406030204" pitchFamily="18" charset="0"/>
                        </a:rPr>
                        <m:t>𝑭</m:t>
                      </m:r>
                      <m:r>
                        <a:rPr lang="en-US" sz="2400" b="1" i="1" smtClean="0">
                          <a:solidFill>
                            <a:srgbClr val="00B0F0"/>
                          </a:solidFill>
                          <a:latin typeface="Cambria Math" panose="02040503050406030204" pitchFamily="18" charset="0"/>
                          <a:ea typeface="Cambria Math" panose="02040503050406030204" pitchFamily="18" charset="0"/>
                        </a:rPr>
                        <m:t>×</m:t>
                      </m:r>
                      <m:r>
                        <a:rPr lang="en-US" sz="2400" b="1" i="1" smtClean="0">
                          <a:solidFill>
                            <a:srgbClr val="00B0F0"/>
                          </a:solidFill>
                          <a:latin typeface="Cambria Math" panose="02040503050406030204" pitchFamily="18" charset="0"/>
                          <a:ea typeface="Cambria Math" panose="02040503050406030204" pitchFamily="18" charset="0"/>
                        </a:rPr>
                        <m:t>𝒓</m:t>
                      </m:r>
                      <m:r>
                        <a:rPr lang="en-US" sz="2400" b="1" i="1" smtClean="0">
                          <a:solidFill>
                            <a:srgbClr val="00B0F0"/>
                          </a:solidFill>
                          <a:latin typeface="Cambria Math" panose="02040503050406030204" pitchFamily="18" charset="0"/>
                          <a:ea typeface="Cambria Math" panose="02040503050406030204" pitchFamily="18" charset="0"/>
                        </a:rPr>
                        <m:t>=</m:t>
                      </m:r>
                      <m:r>
                        <a:rPr lang="en-US" sz="2400" b="1" i="1" smtClean="0">
                          <a:solidFill>
                            <a:srgbClr val="00B0F0"/>
                          </a:solidFill>
                          <a:latin typeface="Cambria Math" panose="02040503050406030204" pitchFamily="18" charset="0"/>
                          <a:ea typeface="Cambria Math" panose="02040503050406030204" pitchFamily="18" charset="0"/>
                        </a:rPr>
                        <m:t>𝟎</m:t>
                      </m:r>
                    </m:oMath>
                  </m:oMathPara>
                </a14:m>
                <a:endParaRPr lang="en-US" sz="2400" b="1" dirty="0">
                  <a:solidFill>
                    <a:srgbClr val="00B0F0"/>
                  </a:solidFill>
                  <a:latin typeface="Times New Roman" panose="02020603050405020304" pitchFamily="18" charset="0"/>
                  <a:ea typeface="Cambria Math" panose="02040503050406030204" pitchFamily="18" charset="0"/>
                </a:endParaRPr>
              </a:p>
              <a:p>
                <a:pPr marL="0" indent="0">
                  <a:lnSpc>
                    <a:spcPct val="120000"/>
                  </a:lnSpc>
                  <a:buNone/>
                </a:pPr>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352697" y="444137"/>
                <a:ext cx="5930537" cy="5410294"/>
              </a:xfrm>
              <a:blipFill>
                <a:blip r:embed="rId2"/>
                <a:stretch>
                  <a:fillRect l="-1542" t="-2818" r="-19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6283233" y="444137"/>
                <a:ext cx="5747657" cy="6074229"/>
              </a:xfrm>
            </p:spPr>
            <p:txBody>
              <a:bodyPr>
                <a:normAutofit fontScale="85000" lnSpcReduction="20000"/>
              </a:bodyPr>
              <a:lstStyle/>
              <a:p>
                <a:pPr marL="0" indent="0">
                  <a:buNone/>
                </a:pPr>
                <a:r>
                  <a:rPr lang="en-US" sz="3400" b="1" dirty="0" smtClean="0">
                    <a:solidFill>
                      <a:srgbClr val="FF0000"/>
                    </a:solidFill>
                    <a:latin typeface="Times New Roman" panose="02020603050405020304" pitchFamily="18" charset="0"/>
                    <a:cs typeface="Times New Roman" panose="02020603050405020304" pitchFamily="18" charset="0"/>
                  </a:rPr>
                  <a:t>Recall </a:t>
                </a:r>
                <a:r>
                  <a:rPr lang="en-US" sz="3400" b="1" dirty="0">
                    <a:solidFill>
                      <a:srgbClr val="FF0000"/>
                    </a:solidFill>
                    <a:latin typeface="Times New Roman" panose="02020603050405020304" pitchFamily="18" charset="0"/>
                    <a:cs typeface="Times New Roman" panose="02020603050405020304" pitchFamily="18" charset="0"/>
                  </a:rPr>
                  <a:t>that </a:t>
                </a:r>
                <a:endParaRPr lang="en-US" sz="3400" b="1" dirty="0" smtClean="0">
                  <a:solidFill>
                    <a:srgbClr val="FF000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b="1" i="1" dirty="0" smtClean="0">
                    <a:latin typeface="Times New Roman" panose="02020603050405020304" pitchFamily="18" charset="0"/>
                    <a:cs typeface="Times New Roman" panose="02020603050405020304" pitchFamily="18" charset="0"/>
                  </a:rPr>
                  <a:t>external </a:t>
                </a:r>
                <a:r>
                  <a:rPr lang="en-US" b="1" i="1" dirty="0">
                    <a:latin typeface="Times New Roman" panose="02020603050405020304" pitchFamily="18" charset="0"/>
                    <a:cs typeface="Times New Roman" panose="02020603050405020304" pitchFamily="18" charset="0"/>
                  </a:rPr>
                  <a:t>net torque </a:t>
                </a:r>
                <a:r>
                  <a:rPr lang="en-US" dirty="0">
                    <a:latin typeface="Times New Roman" panose="02020603050405020304" pitchFamily="18" charset="0"/>
                    <a:cs typeface="Times New Roman" panose="02020603050405020304" pitchFamily="18" charset="0"/>
                  </a:rPr>
                  <a:t>on a system equals the time rate of change </a:t>
                </a:r>
                <a:r>
                  <a:rPr lang="en-US" dirty="0" smtClean="0">
                    <a:latin typeface="Times New Roman" panose="02020603050405020304" pitchFamily="18" charset="0"/>
                    <a:cs typeface="Times New Roman" panose="02020603050405020304" pitchFamily="18" charset="0"/>
                  </a:rPr>
                  <a:t>of angular </a:t>
                </a:r>
                <a:r>
                  <a:rPr lang="en-US" dirty="0">
                    <a:latin typeface="Times New Roman" panose="02020603050405020304" pitchFamily="18" charset="0"/>
                    <a:cs typeface="Times New Roman" panose="02020603050405020304" pitchFamily="18" charset="0"/>
                  </a:rPr>
                  <a:t>momentum of the system; that is</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r>
                      <a:rPr lang="en-US" b="1" i="1">
                        <a:solidFill>
                          <a:srgbClr val="FF0000"/>
                        </a:solidFill>
                        <a:latin typeface="Cambria Math" panose="02040503050406030204" pitchFamily="18" charset="0"/>
                        <a:ea typeface="Cambria Math" panose="02040503050406030204" pitchFamily="18" charset="0"/>
                      </a:rPr>
                      <m:t>𝝉</m:t>
                    </m:r>
                    <m:r>
                      <a:rPr lang="en-US" b="1" i="1">
                        <a:solidFill>
                          <a:srgbClr val="FF0000"/>
                        </a:solidFill>
                        <a:latin typeface="Cambria Math" panose="02040503050406030204" pitchFamily="18" charset="0"/>
                        <a:ea typeface="Cambria Math" panose="02040503050406030204" pitchFamily="18" charset="0"/>
                      </a:rPr>
                      <m:t>=</m:t>
                    </m:r>
                    <m:f>
                      <m:fPr>
                        <m:ctrlPr>
                          <a:rPr lang="en-US" b="1" i="1" smtClean="0">
                            <a:solidFill>
                              <a:srgbClr val="FF0000"/>
                            </a:solidFill>
                            <a:latin typeface="Cambria Math" panose="02040503050406030204" pitchFamily="18" charset="0"/>
                            <a:ea typeface="Cambria Math" panose="02040503050406030204" pitchFamily="18" charset="0"/>
                          </a:rPr>
                        </m:ctrlPr>
                      </m:fPr>
                      <m:num>
                        <m:r>
                          <a:rPr lang="en-US" b="1" i="1" smtClean="0">
                            <a:solidFill>
                              <a:srgbClr val="FF0000"/>
                            </a:solidFill>
                            <a:latin typeface="Cambria Math" panose="02040503050406030204" pitchFamily="18" charset="0"/>
                            <a:ea typeface="Cambria Math" panose="02040503050406030204" pitchFamily="18" charset="0"/>
                          </a:rPr>
                          <m:t>𝒅𝑳</m:t>
                        </m:r>
                      </m:num>
                      <m:den>
                        <m:r>
                          <a:rPr lang="en-US" b="1" i="1" smtClean="0">
                            <a:solidFill>
                              <a:srgbClr val="FF0000"/>
                            </a:solidFill>
                            <a:latin typeface="Cambria Math" panose="02040503050406030204" pitchFamily="18" charset="0"/>
                            <a:ea typeface="Cambria Math" panose="02040503050406030204" pitchFamily="18" charset="0"/>
                          </a:rPr>
                          <m:t>𝒅𝒕</m:t>
                        </m:r>
                      </m:den>
                    </m:f>
                  </m:oMath>
                </a14:m>
                <a:r>
                  <a:rPr lang="en-US" b="1" dirty="0" smtClean="0">
                    <a:solidFill>
                      <a:srgbClr val="FF0000"/>
                    </a:solidFill>
                    <a:latin typeface="Times New Roman" panose="02020603050405020304" pitchFamily="18" charset="0"/>
                    <a:ea typeface="Cambria Math" panose="02040503050406030204" pitchFamily="18" charset="0"/>
                  </a:rPr>
                  <a:t>,</a:t>
                </a:r>
              </a:p>
              <a:p>
                <a:r>
                  <a:rPr lang="en-US" dirty="0">
                    <a:latin typeface="Times New Roman" panose="02020603050405020304" pitchFamily="18" charset="0"/>
                    <a:cs typeface="Times New Roman" panose="02020603050405020304" pitchFamily="18" charset="0"/>
                  </a:rPr>
                  <a:t>Therefore, because </a:t>
                </a:r>
                <a14:m>
                  <m:oMath xmlns:m="http://schemas.openxmlformats.org/officeDocument/2006/math">
                    <m:r>
                      <a:rPr lang="en-US" sz="3400" b="0" i="1" smtClean="0">
                        <a:solidFill>
                          <a:srgbClr val="FF0000"/>
                        </a:solidFill>
                        <a:latin typeface="Cambria Math" panose="02040503050406030204" pitchFamily="18" charset="0"/>
                      </a:rPr>
                      <m:t>𝜏</m:t>
                    </m:r>
                    <m:r>
                      <a:rPr lang="en-US" sz="3400" b="0" i="1" smtClean="0">
                        <a:solidFill>
                          <a:srgbClr val="FF0000"/>
                        </a:solidFill>
                        <a:latin typeface="Cambria Math" panose="02040503050406030204" pitchFamily="18" charset="0"/>
                      </a:rPr>
                      <m:t>=0</m:t>
                    </m:r>
                  </m:oMath>
                </a14:m>
                <a:r>
                  <a:rPr lang="en-US" sz="3400" dirty="0" smtClean="0">
                    <a:solidFill>
                      <a:srgbClr val="FF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𝒂𝒏𝒈𝒖𝒍𝒂𝒓</m:t>
                    </m:r>
                    <m:r>
                      <a:rPr lang="en-US" b="1" i="1" dirty="0" smtClean="0">
                        <a:latin typeface="Cambria Math" panose="02040503050406030204" pitchFamily="18" charset="0"/>
                        <a:cs typeface="Times New Roman" panose="02020603050405020304" pitchFamily="18" charset="0"/>
                      </a:rPr>
                      <m:t> </m:t>
                    </m:r>
                    <m:r>
                      <a:rPr lang="en-US" b="1" i="1" dirty="0">
                        <a:latin typeface="Cambria Math" panose="02040503050406030204" pitchFamily="18" charset="0"/>
                        <a:cs typeface="Times New Roman" panose="02020603050405020304" pitchFamily="18" charset="0"/>
                      </a:rPr>
                      <m:t>𝒎𝒐𝒎𝒆𝒏𝒕𝒖𝒎</m:t>
                    </m:r>
                    <m:r>
                      <a:rPr lang="en-US" b="1" i="1" dirty="0">
                        <a:latin typeface="Cambria Math" panose="02040503050406030204" pitchFamily="18" charset="0"/>
                        <a:cs typeface="Times New Roman" panose="02020603050405020304" pitchFamily="18" charset="0"/>
                      </a:rPr>
                      <m:t> </m:t>
                    </m:r>
                    <m:r>
                      <a:rPr lang="en-US" b="1" i="1" dirty="0" smtClean="0">
                        <a:solidFill>
                          <a:srgbClr val="FF0000"/>
                        </a:solidFill>
                        <a:latin typeface="Cambria Math" panose="02040503050406030204" pitchFamily="18" charset="0"/>
                        <a:cs typeface="Times New Roman" panose="02020603050405020304" pitchFamily="18" charset="0"/>
                      </a:rPr>
                      <m:t>𝑳</m:t>
                    </m:r>
                    <m:r>
                      <a:rPr lang="en-US" b="1" i="1" dirty="0" smtClean="0">
                        <a:solidFill>
                          <a:srgbClr val="FF0000"/>
                        </a:solidFill>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of the planet is a constant of the motion</a:t>
                </a:r>
                <a:r>
                  <a:rPr lang="en-US" dirty="0" smtClean="0">
                    <a:latin typeface="Times New Roman" panose="02020603050405020304" pitchFamily="18" charset="0"/>
                    <a:cs typeface="Times New Roman" panose="02020603050405020304" pitchFamily="18" charset="0"/>
                  </a:rPr>
                  <a:t>:</a:t>
                </a:r>
              </a:p>
              <a:p>
                <a:pPr marL="0" indent="0">
                  <a:lnSpc>
                    <a:spcPct val="120000"/>
                  </a:lnSpc>
                  <a:buNone/>
                </a:pPr>
                <a14:m>
                  <m:oMathPara xmlns:m="http://schemas.openxmlformats.org/officeDocument/2006/math">
                    <m:oMathParaPr>
                      <m:jc m:val="centerGroup"/>
                    </m:oMathParaPr>
                    <m:oMath xmlns:m="http://schemas.openxmlformats.org/officeDocument/2006/math">
                      <m:acc>
                        <m:accPr>
                          <m:chr m:val="⃗"/>
                          <m:ctrlPr>
                            <a:rPr lang="en-US" sz="2700" b="1" i="1" dirty="0" smtClean="0">
                              <a:solidFill>
                                <a:srgbClr val="FF0000"/>
                              </a:solidFill>
                              <a:latin typeface="Cambria Math" panose="02040503050406030204" pitchFamily="18" charset="0"/>
                            </a:rPr>
                          </m:ctrlPr>
                        </m:accPr>
                        <m:e>
                          <m:r>
                            <a:rPr lang="en-US" sz="2700" b="1" i="1" dirty="0">
                              <a:solidFill>
                                <a:srgbClr val="FF0000"/>
                              </a:solidFill>
                              <a:latin typeface="Cambria Math" panose="02040503050406030204" pitchFamily="18" charset="0"/>
                            </a:rPr>
                            <m:t>𝑳</m:t>
                          </m:r>
                        </m:e>
                      </m:acc>
                      <m:r>
                        <a:rPr lang="en-US"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𝑷</m:t>
                      </m:r>
                      <m:r>
                        <a:rPr lang="en-US"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𝒓</m:t>
                      </m:r>
                      <m:r>
                        <a:rPr lang="en-US"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𝑴</m:t>
                          </m:r>
                        </m:e>
                        <m:sub>
                          <m:r>
                            <a:rPr lang="en-US"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𝒑</m:t>
                          </m:r>
                        </m:sub>
                      </m:sSub>
                      <m:r>
                        <a:rPr lang="en-US"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𝒓</m:t>
                      </m:r>
                      <m:r>
                        <a:rPr lang="en-US"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𝒗</m:t>
                      </m:r>
                      <m:r>
                        <a:rPr lang="en-US"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𝒄𝒐𝒏𝒔𝒕𝒂𝒏𝒕</m:t>
                      </m:r>
                      <m:r>
                        <a:rPr lang="en-US"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b="1" i="1"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dirty="0"/>
                  <a:t>Evaluating </a:t>
                </a:r>
                <a14:m>
                  <m:oMath xmlns:m="http://schemas.openxmlformats.org/officeDocument/2006/math">
                    <m:acc>
                      <m:accPr>
                        <m:chr m:val="⃗"/>
                        <m:ctrlPr>
                          <a:rPr lang="en-US" sz="2700" b="1" i="1" dirty="0">
                            <a:solidFill>
                              <a:prstClr val="black"/>
                            </a:solidFill>
                            <a:latin typeface="Cambria Math" panose="02040503050406030204" pitchFamily="18" charset="0"/>
                          </a:rPr>
                        </m:ctrlPr>
                      </m:accPr>
                      <m:e>
                        <m:r>
                          <a:rPr lang="en-US" sz="2700" b="1" i="1" dirty="0">
                            <a:solidFill>
                              <a:prstClr val="black"/>
                            </a:solidFill>
                            <a:latin typeface="Cambria Math" panose="02040503050406030204" pitchFamily="18" charset="0"/>
                          </a:rPr>
                          <m:t>𝑳</m:t>
                        </m:r>
                      </m:e>
                    </m:acc>
                  </m:oMath>
                </a14:m>
                <a:r>
                  <a:rPr lang="en-US" dirty="0"/>
                  <a:t> </a:t>
                </a:r>
                <a:r>
                  <a:rPr lang="en-US" dirty="0" smtClean="0"/>
                  <a:t>for </a:t>
                </a:r>
                <a:r>
                  <a:rPr lang="en-US" dirty="0"/>
                  <a:t>the planet</a:t>
                </a:r>
                <a:r>
                  <a:rPr lang="en-US" dirty="0" smtClean="0"/>
                  <a:t>, </a:t>
                </a:r>
              </a:p>
              <a:p>
                <a:pPr marL="0" indent="0">
                  <a:buNone/>
                </a:pPr>
                <a14:m>
                  <m:oMathPara xmlns:m="http://schemas.openxmlformats.org/officeDocument/2006/math">
                    <m:oMathParaPr>
                      <m:jc m:val="centerGroup"/>
                    </m:oMathParaPr>
                    <m:oMath xmlns:m="http://schemas.openxmlformats.org/officeDocument/2006/math">
                      <m:acc>
                        <m:accPr>
                          <m:chr m:val="⃗"/>
                          <m:ctrlPr>
                            <a:rPr lang="en-US" b="1" i="1" dirty="0" smtClean="0">
                              <a:solidFill>
                                <a:srgbClr val="FF0000"/>
                              </a:solidFill>
                              <a:latin typeface="Cambria Math" panose="02040503050406030204" pitchFamily="18" charset="0"/>
                            </a:rPr>
                          </m:ctrlPr>
                        </m:accPr>
                        <m:e>
                          <m:r>
                            <a:rPr lang="en-US" b="1" i="1" dirty="0" smtClean="0">
                              <a:solidFill>
                                <a:srgbClr val="FF0000"/>
                              </a:solidFill>
                              <a:latin typeface="Cambria Math" panose="02040503050406030204" pitchFamily="18" charset="0"/>
                            </a:rPr>
                            <m:t>𝑳</m:t>
                          </m:r>
                        </m:e>
                      </m:acc>
                      <m:r>
                        <a:rPr lang="en-US" b="1" i="1" dirty="0" smtClean="0">
                          <a:solidFill>
                            <a:srgbClr val="FF0000"/>
                          </a:solidFill>
                          <a:latin typeface="Cambria Math" panose="02040503050406030204" pitchFamily="18" charset="0"/>
                        </a:rPr>
                        <m:t>=</m:t>
                      </m:r>
                      <m:acc>
                        <m:accPr>
                          <m:chr m:val="⃗"/>
                          <m:ctrlPr>
                            <a:rPr lang="en-US" b="1" i="1" dirty="0" smtClean="0">
                              <a:solidFill>
                                <a:srgbClr val="FF0000"/>
                              </a:solidFill>
                              <a:latin typeface="Cambria Math" panose="02040503050406030204" pitchFamily="18" charset="0"/>
                            </a:rPr>
                          </m:ctrlPr>
                        </m:accPr>
                        <m:e>
                          <m:r>
                            <a:rPr lang="en-US" b="1" i="1" dirty="0" smtClean="0">
                              <a:solidFill>
                                <a:srgbClr val="FF0000"/>
                              </a:solidFill>
                              <a:latin typeface="Cambria Math" panose="02040503050406030204" pitchFamily="18" charset="0"/>
                            </a:rPr>
                            <m:t>𝒓</m:t>
                          </m:r>
                        </m:e>
                      </m:acc>
                      <m:r>
                        <a:rPr lang="en-US" b="1" i="1" dirty="0" smtClean="0">
                          <a:solidFill>
                            <a:srgbClr val="FF0000"/>
                          </a:solidFill>
                          <a:latin typeface="Cambria Math" panose="02040503050406030204" pitchFamily="18" charset="0"/>
                          <a:ea typeface="Cambria Math" panose="02040503050406030204" pitchFamily="18" charset="0"/>
                        </a:rPr>
                        <m:t>×</m:t>
                      </m:r>
                      <m:acc>
                        <m:accPr>
                          <m:chr m:val="⃗"/>
                          <m:ctrlPr>
                            <a:rPr lang="en-US" b="1" i="1" dirty="0" smtClean="0">
                              <a:solidFill>
                                <a:srgbClr val="FF0000"/>
                              </a:solidFill>
                              <a:latin typeface="Cambria Math" panose="02040503050406030204" pitchFamily="18" charset="0"/>
                            </a:rPr>
                          </m:ctrlPr>
                        </m:accPr>
                        <m:e>
                          <m:r>
                            <a:rPr lang="en-US" b="1" i="1" dirty="0" smtClean="0">
                              <a:solidFill>
                                <a:srgbClr val="FF0000"/>
                              </a:solidFill>
                              <a:latin typeface="Cambria Math" panose="02040503050406030204" pitchFamily="18" charset="0"/>
                            </a:rPr>
                            <m:t>𝑷</m:t>
                          </m:r>
                        </m:e>
                      </m:acc>
                      <m:r>
                        <a:rPr lang="en-US" b="1" i="1" dirty="0" smtClean="0">
                          <a:solidFill>
                            <a:srgbClr val="FF0000"/>
                          </a:solidFill>
                          <a:latin typeface="Cambria Math" panose="02040503050406030204" pitchFamily="18" charset="0"/>
                        </a:rPr>
                        <m:t>=</m:t>
                      </m:r>
                      <m:sSub>
                        <m:sSubPr>
                          <m:ctrlPr>
                            <a:rPr lang="en-US" b="1" i="1" dirty="0" smtClean="0">
                              <a:solidFill>
                                <a:srgbClr val="FF0000"/>
                              </a:solidFill>
                              <a:latin typeface="Cambria Math" panose="02040503050406030204" pitchFamily="18" charset="0"/>
                              <a:cs typeface="Times New Roman" panose="02020603050405020304" pitchFamily="18" charset="0"/>
                            </a:rPr>
                          </m:ctrlPr>
                        </m:sSubPr>
                        <m:e>
                          <m:r>
                            <a:rPr lang="en-US" b="1" i="1" dirty="0">
                              <a:solidFill>
                                <a:srgbClr val="FF0000"/>
                              </a:solidFill>
                              <a:latin typeface="Cambria Math" panose="02040503050406030204" pitchFamily="18" charset="0"/>
                              <a:cs typeface="Times New Roman" panose="02020603050405020304" pitchFamily="18" charset="0"/>
                            </a:rPr>
                            <m:t>𝑴</m:t>
                          </m:r>
                        </m:e>
                        <m:sub>
                          <m:r>
                            <a:rPr lang="en-US" b="1" i="1" dirty="0">
                              <a:solidFill>
                                <a:srgbClr val="FF0000"/>
                              </a:solidFill>
                              <a:latin typeface="Cambria Math" panose="02040503050406030204" pitchFamily="18" charset="0"/>
                              <a:cs typeface="Times New Roman" panose="02020603050405020304" pitchFamily="18" charset="0"/>
                            </a:rPr>
                            <m:t>𝒑</m:t>
                          </m:r>
                        </m:sub>
                      </m:sSub>
                      <m:acc>
                        <m:accPr>
                          <m:chr m:val="⃗"/>
                          <m:ctrlPr>
                            <a:rPr lang="en-US" b="1" i="1" dirty="0" smtClean="0">
                              <a:solidFill>
                                <a:srgbClr val="FF0000"/>
                              </a:solidFill>
                              <a:latin typeface="Cambria Math" panose="02040503050406030204" pitchFamily="18" charset="0"/>
                            </a:rPr>
                          </m:ctrlPr>
                        </m:accPr>
                        <m:e>
                          <m:r>
                            <a:rPr lang="en-US" b="1" i="1" dirty="0" smtClean="0">
                              <a:solidFill>
                                <a:srgbClr val="FF0000"/>
                              </a:solidFill>
                              <a:latin typeface="Cambria Math" panose="02040503050406030204" pitchFamily="18" charset="0"/>
                            </a:rPr>
                            <m:t>𝒓</m:t>
                          </m:r>
                        </m:e>
                      </m:acc>
                      <m:r>
                        <a:rPr lang="en-US" b="1" i="1" dirty="0" smtClean="0">
                          <a:solidFill>
                            <a:srgbClr val="FF0000"/>
                          </a:solidFill>
                          <a:latin typeface="Cambria Math" panose="02040503050406030204" pitchFamily="18" charset="0"/>
                          <a:ea typeface="Cambria Math" panose="02040503050406030204" pitchFamily="18" charset="0"/>
                        </a:rPr>
                        <m:t>×</m:t>
                      </m:r>
                      <m:acc>
                        <m:accPr>
                          <m:chr m:val="⃗"/>
                          <m:ctrlPr>
                            <a:rPr lang="en-US" b="1" i="1" dirty="0" smtClean="0">
                              <a:solidFill>
                                <a:srgbClr val="FF0000"/>
                              </a:solidFill>
                              <a:latin typeface="Cambria Math" panose="02040503050406030204" pitchFamily="18" charset="0"/>
                              <a:ea typeface="Cambria Math" panose="02040503050406030204" pitchFamily="18" charset="0"/>
                            </a:rPr>
                          </m:ctrlPr>
                        </m:accPr>
                        <m:e>
                          <m:r>
                            <a:rPr lang="en-US" b="1" i="1" dirty="0" smtClean="0">
                              <a:solidFill>
                                <a:srgbClr val="FF0000"/>
                              </a:solidFill>
                              <a:latin typeface="Cambria Math" panose="02040503050406030204" pitchFamily="18" charset="0"/>
                              <a:ea typeface="Cambria Math" panose="02040503050406030204" pitchFamily="18" charset="0"/>
                            </a:rPr>
                            <m:t>𝒗</m:t>
                          </m:r>
                        </m:e>
                      </m:acc>
                      <m:r>
                        <a:rPr lang="en-US" b="1" i="1" dirty="0" smtClean="0">
                          <a:solidFill>
                            <a:srgbClr val="FF0000"/>
                          </a:solidFill>
                          <a:latin typeface="Cambria Math" panose="02040503050406030204" pitchFamily="18" charset="0"/>
                          <a:ea typeface="Cambria Math" panose="02040503050406030204" pitchFamily="18" charset="0"/>
                        </a:rPr>
                        <m:t>→</m:t>
                      </m:r>
                      <m:acc>
                        <m:accPr>
                          <m:chr m:val="⃗"/>
                          <m:ctrlPr>
                            <a:rPr lang="en-US" b="1" i="1" dirty="0" smtClean="0">
                              <a:solidFill>
                                <a:srgbClr val="FF0000"/>
                              </a:solidFill>
                              <a:latin typeface="Cambria Math" panose="02040503050406030204" pitchFamily="18" charset="0"/>
                            </a:rPr>
                          </m:ctrlPr>
                        </m:accPr>
                        <m:e>
                          <m:r>
                            <a:rPr lang="en-US" b="1" i="1" dirty="0" smtClean="0">
                              <a:solidFill>
                                <a:srgbClr val="FF0000"/>
                              </a:solidFill>
                              <a:latin typeface="Cambria Math" panose="02040503050406030204" pitchFamily="18" charset="0"/>
                            </a:rPr>
                            <m:t>𝑳</m:t>
                          </m:r>
                        </m:e>
                      </m:acc>
                      <m:r>
                        <a:rPr lang="en-US" b="1" i="1" dirty="0" smtClean="0">
                          <a:solidFill>
                            <a:srgbClr val="FF0000"/>
                          </a:solidFill>
                          <a:latin typeface="Cambria Math" panose="02040503050406030204" pitchFamily="18" charset="0"/>
                        </a:rPr>
                        <m:t>=</m:t>
                      </m:r>
                      <m:sSub>
                        <m:sSubPr>
                          <m:ctrlPr>
                            <a:rPr lang="en-US" b="1" i="1" dirty="0" smtClean="0">
                              <a:solidFill>
                                <a:srgbClr val="FF0000"/>
                              </a:solidFill>
                              <a:latin typeface="Cambria Math" panose="02040503050406030204" pitchFamily="18" charset="0"/>
                              <a:cs typeface="Times New Roman" panose="02020603050405020304" pitchFamily="18" charset="0"/>
                            </a:rPr>
                          </m:ctrlPr>
                        </m:sSubPr>
                        <m:e>
                          <m:r>
                            <a:rPr lang="en-US" b="1" i="1" dirty="0">
                              <a:solidFill>
                                <a:srgbClr val="FF0000"/>
                              </a:solidFill>
                              <a:latin typeface="Cambria Math" panose="02040503050406030204" pitchFamily="18" charset="0"/>
                              <a:cs typeface="Times New Roman" panose="02020603050405020304" pitchFamily="18" charset="0"/>
                            </a:rPr>
                            <m:t>𝑴</m:t>
                          </m:r>
                        </m:e>
                        <m:sub>
                          <m:r>
                            <a:rPr lang="en-US" b="1" i="1" dirty="0">
                              <a:solidFill>
                                <a:srgbClr val="FF0000"/>
                              </a:solidFill>
                              <a:latin typeface="Cambria Math" panose="02040503050406030204" pitchFamily="18" charset="0"/>
                              <a:cs typeface="Times New Roman" panose="02020603050405020304" pitchFamily="18" charset="0"/>
                            </a:rPr>
                            <m:t>𝒑</m:t>
                          </m:r>
                        </m:sub>
                      </m:sSub>
                      <m:d>
                        <m:dPr>
                          <m:begChr m:val="|"/>
                          <m:endChr m:val="|"/>
                          <m:ctrlPr>
                            <a:rPr lang="en-US" b="1" i="1" dirty="0" smtClean="0">
                              <a:solidFill>
                                <a:srgbClr val="FF0000"/>
                              </a:solidFill>
                              <a:latin typeface="Cambria Math" panose="02040503050406030204" pitchFamily="18" charset="0"/>
                              <a:cs typeface="Times New Roman" panose="02020603050405020304" pitchFamily="18" charset="0"/>
                            </a:rPr>
                          </m:ctrlPr>
                        </m:dPr>
                        <m:e>
                          <m:acc>
                            <m:accPr>
                              <m:chr m:val="⃗"/>
                              <m:ctrlPr>
                                <a:rPr lang="en-US" sz="2700" b="1" i="1" dirty="0">
                                  <a:solidFill>
                                    <a:srgbClr val="FF0000"/>
                                  </a:solidFill>
                                  <a:latin typeface="Cambria Math" panose="02040503050406030204" pitchFamily="18" charset="0"/>
                                </a:rPr>
                              </m:ctrlPr>
                            </m:accPr>
                            <m:e>
                              <m:r>
                                <a:rPr lang="en-US" sz="2700" b="1" i="1" dirty="0">
                                  <a:solidFill>
                                    <a:srgbClr val="FF0000"/>
                                  </a:solidFill>
                                  <a:latin typeface="Cambria Math" panose="02040503050406030204" pitchFamily="18" charset="0"/>
                                </a:rPr>
                                <m:t>𝒓</m:t>
                              </m:r>
                            </m:e>
                          </m:acc>
                          <m:r>
                            <a:rPr lang="en-US" sz="2700" b="1" i="1" dirty="0">
                              <a:solidFill>
                                <a:srgbClr val="FF0000"/>
                              </a:solidFill>
                              <a:latin typeface="Cambria Math" panose="02040503050406030204" pitchFamily="18" charset="0"/>
                              <a:ea typeface="Cambria Math" panose="02040503050406030204" pitchFamily="18" charset="0"/>
                            </a:rPr>
                            <m:t>×</m:t>
                          </m:r>
                          <m:acc>
                            <m:accPr>
                              <m:chr m:val="⃗"/>
                              <m:ctrlPr>
                                <a:rPr lang="en-US" sz="2700" b="1" i="1" dirty="0">
                                  <a:solidFill>
                                    <a:srgbClr val="FF0000"/>
                                  </a:solidFill>
                                  <a:latin typeface="Cambria Math" panose="02040503050406030204" pitchFamily="18" charset="0"/>
                                  <a:ea typeface="Cambria Math" panose="02040503050406030204" pitchFamily="18" charset="0"/>
                                </a:rPr>
                              </m:ctrlPr>
                            </m:accPr>
                            <m:e>
                              <m:r>
                                <a:rPr lang="en-US" sz="2700" b="1" i="1" dirty="0">
                                  <a:solidFill>
                                    <a:srgbClr val="FF0000"/>
                                  </a:solidFill>
                                  <a:latin typeface="Cambria Math" panose="02040503050406030204" pitchFamily="18" charset="0"/>
                                  <a:ea typeface="Cambria Math" panose="02040503050406030204" pitchFamily="18" charset="0"/>
                                </a:rPr>
                                <m:t>𝒗</m:t>
                              </m:r>
                            </m:e>
                          </m:acc>
                        </m:e>
                      </m:d>
                    </m:oMath>
                  </m:oMathPara>
                </a14:m>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6283233" y="444137"/>
                <a:ext cx="5747657" cy="6074229"/>
              </a:xfrm>
              <a:blipFill>
                <a:blip r:embed="rId3"/>
                <a:stretch>
                  <a:fillRect l="-2333" t="-311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44</a:t>
            </a:fld>
            <a:endParaRPr lang="en-US"/>
          </a:p>
        </p:txBody>
      </p:sp>
      <p:pic>
        <p:nvPicPr>
          <p:cNvPr id="9" name="Picture 8"/>
          <p:cNvPicPr>
            <a:picLocks noChangeAspect="1"/>
          </p:cNvPicPr>
          <p:nvPr/>
        </p:nvPicPr>
        <p:blipFill>
          <a:blip r:embed="rId4">
            <a:lum bright="-40000" contrast="40000"/>
          </a:blip>
          <a:stretch>
            <a:fillRect/>
          </a:stretch>
        </p:blipFill>
        <p:spPr>
          <a:xfrm>
            <a:off x="6931715" y="4340811"/>
            <a:ext cx="2560320" cy="2177555"/>
          </a:xfrm>
          <a:prstGeom prst="rect">
            <a:avLst/>
          </a:prstGeom>
        </p:spPr>
      </p:pic>
      <p:pic>
        <p:nvPicPr>
          <p:cNvPr id="10" name="Picture 9"/>
          <p:cNvPicPr>
            <a:picLocks noChangeAspect="1"/>
          </p:cNvPicPr>
          <p:nvPr/>
        </p:nvPicPr>
        <p:blipFill>
          <a:blip r:embed="rId5">
            <a:lum bright="-20000" contrast="40000"/>
          </a:blip>
          <a:stretch>
            <a:fillRect/>
          </a:stretch>
        </p:blipFill>
        <p:spPr>
          <a:xfrm>
            <a:off x="9490013" y="4325159"/>
            <a:ext cx="2542900" cy="2193207"/>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153473" y="5552343"/>
                <a:ext cx="6743562" cy="749141"/>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i="1" dirty="0" smtClean="0">
                    <a:solidFill>
                      <a:srgbClr val="FF0000"/>
                    </a:solidFill>
                    <a:latin typeface="Times New Roman" panose="02020603050405020304" pitchFamily="18" charset="0"/>
                    <a:cs typeface="Times New Roman" panose="02020603050405020304" pitchFamily="18" charset="0"/>
                  </a:rPr>
                  <a:t>Torque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quantity </a:t>
                </a:r>
                <a:r>
                  <a:rPr lang="en-US" dirty="0" smtClean="0">
                    <a:latin typeface="Times New Roman" panose="02020603050405020304" pitchFamily="18" charset="0"/>
                    <a:cs typeface="Times New Roman" panose="02020603050405020304" pitchFamily="18" charset="0"/>
                  </a:rPr>
                  <a:t>that measure the </a:t>
                </a:r>
                <a:r>
                  <a:rPr lang="en-US" dirty="0">
                    <a:latin typeface="Times New Roman" panose="02020603050405020304" pitchFamily="18" charset="0"/>
                    <a:cs typeface="Times New Roman" panose="02020603050405020304" pitchFamily="18" charset="0"/>
                  </a:rPr>
                  <a:t>tendency of a force to rotate an object about </a:t>
                </a:r>
                <a:r>
                  <a:rPr lang="en-US" dirty="0" smtClean="0">
                    <a:latin typeface="Times New Roman" panose="02020603050405020304" pitchFamily="18" charset="0"/>
                    <a:cs typeface="Times New Roman" panose="02020603050405020304" pitchFamily="18" charset="0"/>
                  </a:rPr>
                  <a:t>some axis.</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𝝉</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𝑭</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𝒓</m:t>
                    </m:r>
                  </m:oMath>
                </a14:m>
                <a:r>
                  <a:rPr lang="en-US" b="1" i="1" dirty="0" smtClean="0">
                    <a:solidFill>
                      <a:srgbClr val="FF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Torque </a:t>
                </a:r>
                <a:r>
                  <a:rPr lang="en-US" dirty="0">
                    <a:latin typeface="Times New Roman" panose="02020603050405020304" pitchFamily="18" charset="0"/>
                    <a:cs typeface="Times New Roman" panose="02020603050405020304" pitchFamily="18" charset="0"/>
                  </a:rPr>
                  <a:t>is a vector</a:t>
                </a:r>
                <a:r>
                  <a:rPr lang="en-US"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3473" y="5552343"/>
                <a:ext cx="6743562" cy="749141"/>
              </a:xfrm>
              <a:prstGeom prst="roundRect">
                <a:avLst>
                  <a:gd name="adj" fmla="val 50000"/>
                </a:avLst>
              </a:prstGeom>
              <a:blipFill>
                <a:blip r:embed="rId6"/>
                <a:stretch>
                  <a:fillRect b="-15200"/>
                </a:stretch>
              </a:blipFill>
            </p:spPr>
            <p:txBody>
              <a:bodyPr/>
              <a:lstStyle/>
              <a:p>
                <a:r>
                  <a:rPr lang="en-US">
                    <a:noFill/>
                  </a:rPr>
                  <a:t> </a:t>
                </a:r>
              </a:p>
            </p:txBody>
          </p:sp>
        </mc:Fallback>
      </mc:AlternateContent>
    </p:spTree>
    <p:extLst>
      <p:ext uri="{BB962C8B-B14F-4D97-AF65-F5344CB8AC3E}">
        <p14:creationId xmlns:p14="http://schemas.microsoft.com/office/powerpoint/2010/main" val="29989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6"/>
            <a:ext cx="10515600" cy="470898"/>
          </a:xfrm>
        </p:spPr>
        <p:txBody>
          <a:bodyPr>
            <a:normAutofit fontScale="90000"/>
          </a:bodyPr>
          <a:lstStyle/>
          <a:p>
            <a:pPr algn="ctr"/>
            <a:r>
              <a:rPr lang="en-US" i="1" dirty="0" smtClean="0">
                <a:latin typeface="Times New Roman" panose="02020603050405020304" pitchFamily="18" charset="0"/>
                <a:cs typeface="Times New Roman" panose="02020603050405020304" pitchFamily="18" charset="0"/>
              </a:rPr>
              <a:t>Cont…</a:t>
            </a:r>
            <a:endParaRPr lang="en-US"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05840"/>
                <a:ext cx="10839994" cy="5350510"/>
              </a:xfrm>
            </p:spPr>
            <p:txBody>
              <a:bodyPr>
                <a:normAutofit fontScale="92500" lnSpcReduction="20000"/>
              </a:bodyPr>
              <a:lstStyle/>
              <a:p>
                <a:r>
                  <a:rPr lang="en-US" sz="2000" dirty="0" smtClean="0">
                    <a:latin typeface="Times New Roman" panose="02020603050405020304" pitchFamily="18" charset="0"/>
                    <a:cs typeface="Times New Roman" panose="02020603050405020304" pitchFamily="18" charset="0"/>
                  </a:rPr>
                  <a:t>In a time interval </a:t>
                </a:r>
                <a:r>
                  <a:rPr lang="en-US" sz="2000" i="1" dirty="0" err="1" smtClean="0">
                    <a:latin typeface="Times New Roman" panose="02020603050405020304" pitchFamily="18" charset="0"/>
                    <a:cs typeface="Times New Roman" panose="02020603050405020304" pitchFamily="18" charset="0"/>
                  </a:rPr>
                  <a:t>dt</a:t>
                </a:r>
                <a:r>
                  <a:rPr lang="en-US" sz="2000" dirty="0">
                    <a:latin typeface="Times New Roman" panose="02020603050405020304" pitchFamily="18" charset="0"/>
                    <a:cs typeface="Times New Roman" panose="02020603050405020304" pitchFamily="18" charset="0"/>
                  </a:rPr>
                  <a:t>, the radius vector </a:t>
                </a:r>
                <a14:m>
                  <m:oMath xmlns:m="http://schemas.openxmlformats.org/officeDocument/2006/math">
                    <m:acc>
                      <m:accPr>
                        <m:chr m:val="⃗"/>
                        <m:ctrlPr>
                          <a:rPr lang="en-US" sz="2000" b="1" i="1" smtClean="0">
                            <a:latin typeface="Cambria Math" panose="02040503050406030204" pitchFamily="18" charset="0"/>
                            <a:cs typeface="Times New Roman" panose="02020603050405020304" pitchFamily="18" charset="0"/>
                          </a:rPr>
                        </m:ctrlPr>
                      </m:accPr>
                      <m:e>
                        <m:r>
                          <a:rPr lang="en-US" sz="2000" b="1" i="1" smtClean="0">
                            <a:latin typeface="Cambria Math" panose="02040503050406030204" pitchFamily="18" charset="0"/>
                            <a:cs typeface="Times New Roman" panose="02020603050405020304" pitchFamily="18" charset="0"/>
                          </a:rPr>
                          <m:t>𝒓</m:t>
                        </m:r>
                      </m:e>
                    </m:acc>
                  </m:oMath>
                </a14:m>
                <a:r>
                  <a:rPr lang="en-US" sz="2000" dirty="0" smtClean="0">
                    <a:latin typeface="Times New Roman" panose="02020603050405020304" pitchFamily="18" charset="0"/>
                    <a:cs typeface="Times New Roman" panose="02020603050405020304" pitchFamily="18" charset="0"/>
                  </a:rPr>
                  <a:t> in </a:t>
                </a:r>
                <a:r>
                  <a:rPr lang="en-US" sz="2000" dirty="0">
                    <a:latin typeface="Times New Roman" panose="02020603050405020304" pitchFamily="18" charset="0"/>
                    <a:cs typeface="Times New Roman" panose="02020603050405020304" pitchFamily="18" charset="0"/>
                  </a:rPr>
                  <a:t>Figure </a:t>
                </a:r>
                <a:r>
                  <a:rPr lang="en-US" sz="2000" dirty="0" smtClean="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sweeps out the area </a:t>
                </a:r>
                <a:r>
                  <a:rPr lang="en-US" sz="2000" b="1" i="1" dirty="0" err="1">
                    <a:latin typeface="Times New Roman" panose="02020603050405020304" pitchFamily="18" charset="0"/>
                    <a:cs typeface="Times New Roman" panose="02020603050405020304" pitchFamily="18" charset="0"/>
                  </a:rPr>
                  <a:t>dA</a:t>
                </a:r>
                <a:r>
                  <a:rPr lang="en-US" sz="2000" dirty="0">
                    <a:latin typeface="Times New Roman" panose="02020603050405020304" pitchFamily="18" charset="0"/>
                    <a:cs typeface="Times New Roman" panose="02020603050405020304" pitchFamily="18" charset="0"/>
                  </a:rPr>
                  <a:t>, which equals </a:t>
                </a:r>
                <a:r>
                  <a:rPr lang="en-US" sz="2000" dirty="0" smtClean="0">
                    <a:latin typeface="Times New Roman" panose="02020603050405020304" pitchFamily="18" charset="0"/>
                    <a:cs typeface="Times New Roman" panose="02020603050405020304" pitchFamily="18" charset="0"/>
                  </a:rPr>
                  <a:t>half the </a:t>
                </a:r>
                <a:r>
                  <a:rPr lang="en-US" sz="2000" dirty="0">
                    <a:latin typeface="Times New Roman" panose="02020603050405020304" pitchFamily="18" charset="0"/>
                    <a:cs typeface="Times New Roman" panose="02020603050405020304" pitchFamily="18" charset="0"/>
                  </a:rPr>
                  <a:t>area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b="1" i="1" dirty="0" smtClean="0">
                            <a:solidFill>
                              <a:schemeClr val="tx1"/>
                            </a:solidFill>
                            <a:latin typeface="Cambria Math" panose="02040503050406030204" pitchFamily="18" charset="0"/>
                            <a:cs typeface="Times New Roman" panose="02020603050405020304" pitchFamily="18" charset="0"/>
                          </a:rPr>
                        </m:ctrlPr>
                      </m:dPr>
                      <m:e>
                        <m:acc>
                          <m:accPr>
                            <m:chr m:val="⃗"/>
                            <m:ctrlPr>
                              <a:rPr lang="en-US" sz="2000" b="1" i="1" dirty="0">
                                <a:solidFill>
                                  <a:prstClr val="black"/>
                                </a:solidFill>
                                <a:latin typeface="Cambria Math" panose="02040503050406030204" pitchFamily="18" charset="0"/>
                              </a:rPr>
                            </m:ctrlPr>
                          </m:accPr>
                          <m:e>
                            <m:r>
                              <a:rPr lang="en-US" sz="2000" b="1" i="1" dirty="0">
                                <a:solidFill>
                                  <a:prstClr val="black"/>
                                </a:solidFill>
                                <a:latin typeface="Cambria Math" panose="02040503050406030204" pitchFamily="18" charset="0"/>
                              </a:rPr>
                              <m:t>𝒓</m:t>
                            </m:r>
                          </m:e>
                        </m:acc>
                        <m:r>
                          <a:rPr lang="en-US" sz="2000" b="1" i="1" dirty="0">
                            <a:solidFill>
                              <a:prstClr val="black"/>
                            </a:solidFill>
                            <a:latin typeface="Cambria Math" panose="02040503050406030204" pitchFamily="18" charset="0"/>
                            <a:ea typeface="Cambria Math" panose="02040503050406030204" pitchFamily="18" charset="0"/>
                          </a:rPr>
                          <m:t>×</m:t>
                        </m:r>
                        <m:r>
                          <a:rPr lang="en-US" sz="2000" b="1" i="1" dirty="0" smtClean="0">
                            <a:solidFill>
                              <a:prstClr val="black"/>
                            </a:solidFill>
                            <a:latin typeface="Cambria Math" panose="02040503050406030204" pitchFamily="18" charset="0"/>
                            <a:ea typeface="Cambria Math" panose="02040503050406030204" pitchFamily="18" charset="0"/>
                          </a:rPr>
                          <m:t>𝒅</m:t>
                        </m:r>
                        <m:acc>
                          <m:accPr>
                            <m:chr m:val="⃗"/>
                            <m:ctrlPr>
                              <a:rPr lang="en-US" sz="2000" b="1" i="1" dirty="0">
                                <a:solidFill>
                                  <a:prstClr val="black"/>
                                </a:solidFill>
                                <a:latin typeface="Cambria Math" panose="02040503050406030204" pitchFamily="18" charset="0"/>
                                <a:ea typeface="Cambria Math" panose="02040503050406030204" pitchFamily="18" charset="0"/>
                              </a:rPr>
                            </m:ctrlPr>
                          </m:accPr>
                          <m:e>
                            <m:r>
                              <a:rPr lang="en-US" sz="2000" b="1" i="1" dirty="0" smtClean="0">
                                <a:solidFill>
                                  <a:prstClr val="black"/>
                                </a:solidFill>
                                <a:latin typeface="Cambria Math" panose="02040503050406030204" pitchFamily="18" charset="0"/>
                                <a:ea typeface="Cambria Math" panose="02040503050406030204" pitchFamily="18" charset="0"/>
                              </a:rPr>
                              <m:t>𝒓</m:t>
                            </m:r>
                          </m:e>
                        </m:acc>
                      </m:e>
                    </m:d>
                  </m:oMath>
                </a14:m>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of </a:t>
                </a:r>
                <a:r>
                  <a:rPr lang="en-US" sz="2000" b="1" dirty="0">
                    <a:latin typeface="Times New Roman" panose="02020603050405020304" pitchFamily="18" charset="0"/>
                    <a:cs typeface="Times New Roman" panose="02020603050405020304" pitchFamily="18" charset="0"/>
                  </a:rPr>
                  <a:t>the parallelogram </a:t>
                </a:r>
                <a:r>
                  <a:rPr lang="en-US" sz="2000" dirty="0">
                    <a:latin typeface="Times New Roman" panose="02020603050405020304" pitchFamily="18" charset="0"/>
                    <a:cs typeface="Times New Roman" panose="02020603050405020304" pitchFamily="18" charset="0"/>
                  </a:rPr>
                  <a:t>formed by the vectors </a:t>
                </a:r>
                <a14:m>
                  <m:oMath xmlns:m="http://schemas.openxmlformats.org/officeDocument/2006/math">
                    <m:acc>
                      <m:accPr>
                        <m:chr m:val="⃗"/>
                        <m:ctrlPr>
                          <a:rPr lang="en-US" sz="2000" b="1" i="1" smtClean="0">
                            <a:latin typeface="Cambria Math" panose="02040503050406030204" pitchFamily="18" charset="0"/>
                            <a:cs typeface="Times New Roman" panose="02020603050405020304" pitchFamily="18" charset="0"/>
                          </a:rPr>
                        </m:ctrlPr>
                      </m:accPr>
                      <m:e>
                        <m:r>
                          <a:rPr lang="en-US" sz="2000" b="1" i="1" smtClean="0">
                            <a:latin typeface="Cambria Math" panose="02040503050406030204" pitchFamily="18" charset="0"/>
                            <a:cs typeface="Times New Roman" panose="02020603050405020304" pitchFamily="18" charset="0"/>
                          </a:rPr>
                          <m:t>𝒓</m:t>
                        </m:r>
                      </m:e>
                    </m:acc>
                  </m:oMath>
                </a14:m>
                <a:r>
                  <a:rPr lang="en-US" sz="2000" dirty="0" smtClean="0">
                    <a:latin typeface="Times New Roman" panose="02020603050405020304" pitchFamily="18" charset="0"/>
                    <a:cs typeface="Times New Roman" panose="02020603050405020304" pitchFamily="18" charset="0"/>
                  </a:rPr>
                  <a:t> and </a:t>
                </a:r>
                <a14:m>
                  <m:oMath xmlns:m="http://schemas.openxmlformats.org/officeDocument/2006/math">
                    <m:r>
                      <m:rPr>
                        <m:sty m:val="p"/>
                      </m:rPr>
                      <a:rPr lang="en-US" sz="2000" b="0" i="0" smtClean="0">
                        <a:latin typeface="Cambria Math" panose="02040503050406030204" pitchFamily="18" charset="0"/>
                        <a:cs typeface="Times New Roman" panose="02020603050405020304" pitchFamily="18" charset="0"/>
                      </a:rPr>
                      <m:t>d</m:t>
                    </m:r>
                    <m:acc>
                      <m:accPr>
                        <m:chr m:val="⃗"/>
                        <m:ctrlPr>
                          <a:rPr lang="en-US" sz="2000" b="1" i="1" smtClean="0">
                            <a:latin typeface="Cambria Math" panose="02040503050406030204" pitchFamily="18" charset="0"/>
                            <a:cs typeface="Times New Roman" panose="02020603050405020304" pitchFamily="18" charset="0"/>
                          </a:rPr>
                        </m:ctrlPr>
                      </m:accPr>
                      <m:e>
                        <m:r>
                          <a:rPr lang="en-US" sz="2000" b="1" i="1" smtClean="0">
                            <a:latin typeface="Cambria Math" panose="02040503050406030204" pitchFamily="18" charset="0"/>
                            <a:cs typeface="Times New Roman" panose="02020603050405020304" pitchFamily="18" charset="0"/>
                          </a:rPr>
                          <m:t>𝒓</m:t>
                        </m:r>
                      </m:e>
                    </m:acc>
                  </m:oMath>
                </a14:m>
                <a:r>
                  <a:rPr lang="en-US" sz="6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Because the </a:t>
                </a:r>
                <a:r>
                  <a:rPr lang="en-US" sz="2000" dirty="0">
                    <a:latin typeface="Times New Roman" panose="02020603050405020304" pitchFamily="18" charset="0"/>
                    <a:cs typeface="Times New Roman" panose="02020603050405020304" pitchFamily="18" charset="0"/>
                  </a:rPr>
                  <a:t>displacement of the planet in the time interval </a:t>
                </a:r>
                <a:r>
                  <a:rPr lang="en-US" sz="2000" i="1" dirty="0" err="1">
                    <a:latin typeface="Times New Roman" panose="02020603050405020304" pitchFamily="18" charset="0"/>
                    <a:cs typeface="Times New Roman" panose="02020603050405020304" pitchFamily="18" charset="0"/>
                  </a:rPr>
                  <a:t>dt</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given by </a:t>
                </a:r>
                <a14:m>
                  <m:oMath xmlns:m="http://schemas.openxmlformats.org/officeDocument/2006/math">
                    <m:r>
                      <a:rPr lang="en-US" sz="2000" b="1" i="1" smtClean="0">
                        <a:latin typeface="Cambria Math" panose="02040503050406030204" pitchFamily="18" charset="0"/>
                        <a:cs typeface="Times New Roman" panose="02020603050405020304" pitchFamily="18" charset="0"/>
                      </a:rPr>
                      <m:t>𝒅</m:t>
                    </m:r>
                    <m:acc>
                      <m:accPr>
                        <m:chr m:val="⃗"/>
                        <m:ctrlPr>
                          <a:rPr lang="en-US" sz="2000" b="1" i="1" smtClean="0">
                            <a:latin typeface="Cambria Math" panose="02040503050406030204" pitchFamily="18" charset="0"/>
                            <a:cs typeface="Times New Roman" panose="02020603050405020304" pitchFamily="18" charset="0"/>
                          </a:rPr>
                        </m:ctrlPr>
                      </m:accPr>
                      <m:e>
                        <m:r>
                          <a:rPr lang="en-US" sz="2000" b="1" i="1" smtClean="0">
                            <a:latin typeface="Cambria Math" panose="02040503050406030204" pitchFamily="18" charset="0"/>
                            <a:cs typeface="Times New Roman" panose="02020603050405020304" pitchFamily="18" charset="0"/>
                          </a:rPr>
                          <m:t>𝒓</m:t>
                        </m:r>
                      </m:e>
                    </m:acc>
                    <m:r>
                      <a:rPr lang="en-US" sz="2000" b="1" i="1" smtClean="0">
                        <a:latin typeface="Cambria Math" panose="02040503050406030204" pitchFamily="18" charset="0"/>
                        <a:cs typeface="Times New Roman" panose="02020603050405020304" pitchFamily="18" charset="0"/>
                      </a:rPr>
                      <m:t>=</m:t>
                    </m:r>
                    <m:acc>
                      <m:accPr>
                        <m:chr m:val="⃗"/>
                        <m:ctrlPr>
                          <a:rPr lang="en-US" sz="2000" b="1" i="1" smtClean="0">
                            <a:latin typeface="Cambria Math" panose="02040503050406030204" pitchFamily="18" charset="0"/>
                            <a:cs typeface="Times New Roman" panose="02020603050405020304" pitchFamily="18" charset="0"/>
                          </a:rPr>
                        </m:ctrlPr>
                      </m:accPr>
                      <m:e>
                        <m:r>
                          <a:rPr lang="en-US" sz="2000" b="1" i="1" smtClean="0">
                            <a:latin typeface="Cambria Math" panose="02040503050406030204" pitchFamily="18" charset="0"/>
                            <a:cs typeface="Times New Roman" panose="02020603050405020304" pitchFamily="18" charset="0"/>
                          </a:rPr>
                          <m:t>𝒗</m:t>
                        </m:r>
                      </m:e>
                    </m:acc>
                  </m:oMath>
                </a14:m>
                <a:r>
                  <a:rPr lang="en-US" sz="2000" b="1" i="1" dirty="0" err="1" smtClean="0">
                    <a:latin typeface="Times New Roman" panose="02020603050405020304" pitchFamily="18" charset="0"/>
                    <a:cs typeface="Times New Roman" panose="02020603050405020304" pitchFamily="18" charset="0"/>
                  </a:rPr>
                  <a:t>dt</a:t>
                </a:r>
                <a:r>
                  <a:rPr lang="en-US" sz="2000" b="1" i="1" dirty="0" smtClean="0">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en-US" sz="2000" b="1" i="1" dirty="0" smtClean="0">
                          <a:solidFill>
                            <a:schemeClr val="tx1"/>
                          </a:solidFill>
                          <a:latin typeface="Cambria Math" panose="02040503050406030204" pitchFamily="18" charset="0"/>
                          <a:cs typeface="Times New Roman" panose="02020603050405020304" pitchFamily="18" charset="0"/>
                        </a:rPr>
                        <m:t>𝒅𝑨</m:t>
                      </m:r>
                      <m:r>
                        <a:rPr lang="en-US" sz="2000" b="1" i="1" dirty="0" smtClean="0">
                          <a:solidFill>
                            <a:schemeClr val="tx1"/>
                          </a:solidFill>
                          <a:latin typeface="Cambria Math" panose="02040503050406030204" pitchFamily="18" charset="0"/>
                          <a:cs typeface="Times New Roman" panose="02020603050405020304" pitchFamily="18" charset="0"/>
                        </a:rPr>
                        <m:t>=</m:t>
                      </m:r>
                      <m:f>
                        <m:fPr>
                          <m:ctrlPr>
                            <a:rPr lang="en-US" sz="2000" b="1" i="1" dirty="0" smtClean="0">
                              <a:solidFill>
                                <a:schemeClr val="tx1"/>
                              </a:solidFill>
                              <a:latin typeface="Cambria Math" panose="02040503050406030204" pitchFamily="18" charset="0"/>
                              <a:cs typeface="Times New Roman" panose="02020603050405020304" pitchFamily="18" charset="0"/>
                            </a:rPr>
                          </m:ctrlPr>
                        </m:fPr>
                        <m:num>
                          <m:r>
                            <a:rPr lang="en-US" sz="2000" b="1" i="1" dirty="0" smtClean="0">
                              <a:solidFill>
                                <a:schemeClr val="tx1"/>
                              </a:solidFill>
                              <a:latin typeface="Cambria Math" panose="02040503050406030204" pitchFamily="18" charset="0"/>
                              <a:cs typeface="Times New Roman" panose="02020603050405020304" pitchFamily="18" charset="0"/>
                            </a:rPr>
                            <m:t>𝟏</m:t>
                          </m:r>
                        </m:num>
                        <m:den>
                          <m:r>
                            <a:rPr lang="en-US" sz="2000" b="1" i="1" dirty="0" smtClean="0">
                              <a:solidFill>
                                <a:schemeClr val="tx1"/>
                              </a:solidFill>
                              <a:latin typeface="Cambria Math" panose="02040503050406030204" pitchFamily="18" charset="0"/>
                              <a:cs typeface="Times New Roman" panose="02020603050405020304" pitchFamily="18" charset="0"/>
                            </a:rPr>
                            <m:t>𝟐</m:t>
                          </m:r>
                        </m:den>
                      </m:f>
                      <m:d>
                        <m:dPr>
                          <m:begChr m:val="|"/>
                          <m:endChr m:val="|"/>
                          <m:ctrlPr>
                            <a:rPr lang="en-US" sz="2000" b="1" i="1" dirty="0" smtClean="0">
                              <a:solidFill>
                                <a:schemeClr val="tx1"/>
                              </a:solidFill>
                              <a:latin typeface="Cambria Math" panose="02040503050406030204" pitchFamily="18" charset="0"/>
                              <a:cs typeface="Times New Roman" panose="02020603050405020304" pitchFamily="18" charset="0"/>
                            </a:rPr>
                          </m:ctrlPr>
                        </m:dPr>
                        <m:e>
                          <m:acc>
                            <m:accPr>
                              <m:chr m:val="⃗"/>
                              <m:ctrlPr>
                                <a:rPr lang="en-US" sz="2000" b="1" i="1" dirty="0">
                                  <a:solidFill>
                                    <a:prstClr val="black"/>
                                  </a:solidFill>
                                  <a:latin typeface="Cambria Math" panose="02040503050406030204" pitchFamily="18" charset="0"/>
                                </a:rPr>
                              </m:ctrlPr>
                            </m:accPr>
                            <m:e>
                              <m:r>
                                <a:rPr lang="en-US" sz="2000" b="1" i="1" dirty="0">
                                  <a:solidFill>
                                    <a:prstClr val="black"/>
                                  </a:solidFill>
                                  <a:latin typeface="Cambria Math" panose="02040503050406030204" pitchFamily="18" charset="0"/>
                                </a:rPr>
                                <m:t>𝒓</m:t>
                              </m:r>
                            </m:e>
                          </m:acc>
                          <m:r>
                            <a:rPr lang="en-US" sz="2000" b="1" i="1" dirty="0">
                              <a:solidFill>
                                <a:prstClr val="black"/>
                              </a:solidFill>
                              <a:latin typeface="Cambria Math" panose="02040503050406030204" pitchFamily="18" charset="0"/>
                              <a:ea typeface="Cambria Math" panose="02040503050406030204" pitchFamily="18" charset="0"/>
                            </a:rPr>
                            <m:t>×</m:t>
                          </m:r>
                          <m:r>
                            <a:rPr lang="en-US" sz="2000" b="1" i="1" dirty="0">
                              <a:solidFill>
                                <a:prstClr val="black"/>
                              </a:solidFill>
                              <a:latin typeface="Cambria Math" panose="02040503050406030204" pitchFamily="18" charset="0"/>
                              <a:ea typeface="Cambria Math" panose="02040503050406030204" pitchFamily="18" charset="0"/>
                            </a:rPr>
                            <m:t>𝒅</m:t>
                          </m:r>
                          <m:acc>
                            <m:accPr>
                              <m:chr m:val="⃗"/>
                              <m:ctrlPr>
                                <a:rPr lang="en-US" sz="2000" b="1" i="1" dirty="0">
                                  <a:solidFill>
                                    <a:prstClr val="black"/>
                                  </a:solidFill>
                                  <a:latin typeface="Cambria Math" panose="02040503050406030204" pitchFamily="18" charset="0"/>
                                  <a:ea typeface="Cambria Math" panose="02040503050406030204" pitchFamily="18" charset="0"/>
                                </a:rPr>
                              </m:ctrlPr>
                            </m:accPr>
                            <m:e>
                              <m:r>
                                <a:rPr lang="en-US" sz="2000" b="1" i="1" dirty="0">
                                  <a:solidFill>
                                    <a:prstClr val="black"/>
                                  </a:solidFill>
                                  <a:latin typeface="Cambria Math" panose="02040503050406030204" pitchFamily="18" charset="0"/>
                                  <a:ea typeface="Cambria Math" panose="02040503050406030204" pitchFamily="18" charset="0"/>
                                </a:rPr>
                                <m:t>𝒓</m:t>
                              </m:r>
                            </m:e>
                          </m:acc>
                        </m:e>
                      </m:d>
                      <m:r>
                        <a:rPr lang="en-US" sz="2000" b="1" i="1" dirty="0" smtClean="0">
                          <a:solidFill>
                            <a:prstClr val="black"/>
                          </a:solidFill>
                          <a:latin typeface="Cambria Math" panose="02040503050406030204" pitchFamily="18" charset="0"/>
                          <a:ea typeface="Cambria Math" panose="02040503050406030204" pitchFamily="18" charset="0"/>
                        </a:rPr>
                        <m:t>=</m:t>
                      </m:r>
                      <m:f>
                        <m:fPr>
                          <m:ctrlPr>
                            <a:rPr lang="en-US" sz="2000" b="1" i="1" dirty="0" smtClean="0">
                              <a:solidFill>
                                <a:schemeClr val="tx1"/>
                              </a:solidFill>
                              <a:latin typeface="Cambria Math" panose="02040503050406030204" pitchFamily="18" charset="0"/>
                              <a:cs typeface="Times New Roman" panose="02020603050405020304" pitchFamily="18" charset="0"/>
                            </a:rPr>
                          </m:ctrlPr>
                        </m:fPr>
                        <m:num>
                          <m:r>
                            <a:rPr lang="en-US" sz="2000" b="1" i="1" dirty="0" smtClean="0">
                              <a:solidFill>
                                <a:schemeClr val="tx1"/>
                              </a:solidFill>
                              <a:latin typeface="Cambria Math" panose="02040503050406030204" pitchFamily="18" charset="0"/>
                              <a:cs typeface="Times New Roman" panose="02020603050405020304" pitchFamily="18" charset="0"/>
                            </a:rPr>
                            <m:t>𝟏</m:t>
                          </m:r>
                        </m:num>
                        <m:den>
                          <m:r>
                            <a:rPr lang="en-US" sz="2000" b="1" i="1" dirty="0" smtClean="0">
                              <a:solidFill>
                                <a:schemeClr val="tx1"/>
                              </a:solidFill>
                              <a:latin typeface="Cambria Math" panose="02040503050406030204" pitchFamily="18" charset="0"/>
                              <a:cs typeface="Times New Roman" panose="02020603050405020304" pitchFamily="18" charset="0"/>
                            </a:rPr>
                            <m:t>𝟐</m:t>
                          </m:r>
                        </m:den>
                      </m:f>
                      <m:d>
                        <m:dPr>
                          <m:begChr m:val="|"/>
                          <m:endChr m:val="|"/>
                          <m:ctrlPr>
                            <a:rPr lang="en-US" sz="2000" b="1" i="1" dirty="0" smtClean="0">
                              <a:solidFill>
                                <a:schemeClr val="tx1"/>
                              </a:solidFill>
                              <a:latin typeface="Cambria Math" panose="02040503050406030204" pitchFamily="18" charset="0"/>
                              <a:cs typeface="Times New Roman" panose="02020603050405020304" pitchFamily="18" charset="0"/>
                            </a:rPr>
                          </m:ctrlPr>
                        </m:dPr>
                        <m:e>
                          <m:acc>
                            <m:accPr>
                              <m:chr m:val="⃗"/>
                              <m:ctrlPr>
                                <a:rPr lang="en-US" sz="2000" b="1" i="1" dirty="0">
                                  <a:solidFill>
                                    <a:prstClr val="black"/>
                                  </a:solidFill>
                                  <a:latin typeface="Cambria Math" panose="02040503050406030204" pitchFamily="18" charset="0"/>
                                </a:rPr>
                              </m:ctrlPr>
                            </m:accPr>
                            <m:e>
                              <m:r>
                                <a:rPr lang="en-US" sz="2000" b="1" i="1" dirty="0">
                                  <a:solidFill>
                                    <a:prstClr val="black"/>
                                  </a:solidFill>
                                  <a:latin typeface="Cambria Math" panose="02040503050406030204" pitchFamily="18" charset="0"/>
                                </a:rPr>
                                <m:t>𝒓</m:t>
                              </m:r>
                            </m:e>
                          </m:acc>
                          <m:r>
                            <a:rPr lang="en-US" sz="2000" b="1" i="1" dirty="0">
                              <a:solidFill>
                                <a:prstClr val="black"/>
                              </a:solidFill>
                              <a:latin typeface="Cambria Math" panose="02040503050406030204" pitchFamily="18" charset="0"/>
                              <a:ea typeface="Cambria Math" panose="02040503050406030204" pitchFamily="18" charset="0"/>
                            </a:rPr>
                            <m:t>×</m:t>
                          </m:r>
                          <m:acc>
                            <m:accPr>
                              <m:chr m:val="⃗"/>
                              <m:ctrlPr>
                                <a:rPr lang="en-US" sz="2000" b="1" i="1" smtClean="0">
                                  <a:latin typeface="Cambria Math" panose="02040503050406030204" pitchFamily="18" charset="0"/>
                                  <a:cs typeface="Times New Roman" panose="02020603050405020304" pitchFamily="18" charset="0"/>
                                </a:rPr>
                              </m:ctrlPr>
                            </m:accPr>
                            <m:e>
                              <m:r>
                                <a:rPr lang="en-US" sz="2000" b="1" i="1" smtClean="0">
                                  <a:latin typeface="Cambria Math" panose="02040503050406030204" pitchFamily="18" charset="0"/>
                                  <a:cs typeface="Times New Roman" panose="02020603050405020304" pitchFamily="18" charset="0"/>
                                </a:rPr>
                                <m:t>𝒗</m:t>
                              </m:r>
                            </m:e>
                          </m:acc>
                          <m:r>
                            <m:rPr>
                              <m:nor/>
                            </m:rPr>
                            <a:rPr lang="en-US" sz="2000" b="1" i="1" dirty="0" err="1" smtClean="0">
                              <a:latin typeface="Times New Roman" panose="02020603050405020304" pitchFamily="18" charset="0"/>
                              <a:cs typeface="Times New Roman" panose="02020603050405020304" pitchFamily="18" charset="0"/>
                            </a:rPr>
                            <m:t>dt</m:t>
                          </m:r>
                        </m:e>
                      </m:d>
                      <m:r>
                        <a:rPr lang="en-US" sz="2000" b="1" i="1" dirty="0" smtClean="0">
                          <a:solidFill>
                            <a:prstClr val="black"/>
                          </a:solidFill>
                          <a:latin typeface="Cambria Math" panose="02040503050406030204" pitchFamily="18" charset="0"/>
                          <a:ea typeface="Cambria Math" panose="02040503050406030204" pitchFamily="18" charset="0"/>
                        </a:rPr>
                        <m:t>=</m:t>
                      </m:r>
                      <m:f>
                        <m:fPr>
                          <m:ctrlPr>
                            <a:rPr lang="en-US" sz="2000" b="1" i="1" dirty="0" smtClean="0">
                              <a:solidFill>
                                <a:schemeClr val="tx1"/>
                              </a:solidFill>
                              <a:latin typeface="Cambria Math" panose="02040503050406030204" pitchFamily="18" charset="0"/>
                              <a:cs typeface="Times New Roman" panose="02020603050405020304" pitchFamily="18" charset="0"/>
                            </a:rPr>
                          </m:ctrlPr>
                        </m:fPr>
                        <m:num>
                          <m:r>
                            <a:rPr lang="en-US" sz="2000" b="1" i="1" dirty="0" smtClean="0">
                              <a:solidFill>
                                <a:schemeClr val="tx1"/>
                              </a:solidFill>
                              <a:latin typeface="Cambria Math" panose="02040503050406030204" pitchFamily="18" charset="0"/>
                              <a:cs typeface="Times New Roman" panose="02020603050405020304" pitchFamily="18" charset="0"/>
                            </a:rPr>
                            <m:t>𝟏</m:t>
                          </m:r>
                        </m:num>
                        <m:den>
                          <m:r>
                            <a:rPr lang="en-US" sz="2000" b="1" i="1" dirty="0" smtClean="0">
                              <a:solidFill>
                                <a:schemeClr val="tx1"/>
                              </a:solidFill>
                              <a:latin typeface="Cambria Math" panose="02040503050406030204" pitchFamily="18" charset="0"/>
                              <a:cs typeface="Times New Roman" panose="02020603050405020304" pitchFamily="18" charset="0"/>
                            </a:rPr>
                            <m:t>𝟐</m:t>
                          </m:r>
                        </m:den>
                      </m:f>
                      <m:d>
                        <m:dPr>
                          <m:begChr m:val="|"/>
                          <m:endChr m:val="|"/>
                          <m:ctrlPr>
                            <a:rPr lang="en-US" sz="2000" b="1" i="1" dirty="0" smtClean="0">
                              <a:solidFill>
                                <a:schemeClr val="tx1"/>
                              </a:solidFill>
                              <a:latin typeface="Cambria Math" panose="02040503050406030204" pitchFamily="18" charset="0"/>
                              <a:cs typeface="Times New Roman" panose="02020603050405020304" pitchFamily="18" charset="0"/>
                            </a:rPr>
                          </m:ctrlPr>
                        </m:dPr>
                        <m:e>
                          <m:acc>
                            <m:accPr>
                              <m:chr m:val="⃗"/>
                              <m:ctrlPr>
                                <a:rPr lang="en-US" sz="2000" b="1" i="1" dirty="0">
                                  <a:solidFill>
                                    <a:prstClr val="black"/>
                                  </a:solidFill>
                                  <a:latin typeface="Cambria Math" panose="02040503050406030204" pitchFamily="18" charset="0"/>
                                </a:rPr>
                              </m:ctrlPr>
                            </m:accPr>
                            <m:e>
                              <m:r>
                                <a:rPr lang="en-US" sz="2000" b="1" i="1" dirty="0">
                                  <a:solidFill>
                                    <a:prstClr val="black"/>
                                  </a:solidFill>
                                  <a:latin typeface="Cambria Math" panose="02040503050406030204" pitchFamily="18" charset="0"/>
                                </a:rPr>
                                <m:t>𝒓</m:t>
                              </m:r>
                            </m:e>
                          </m:acc>
                          <m:r>
                            <a:rPr lang="en-US" sz="2000" b="1" i="1" dirty="0">
                              <a:solidFill>
                                <a:prstClr val="black"/>
                              </a:solidFill>
                              <a:latin typeface="Cambria Math" panose="02040503050406030204" pitchFamily="18" charset="0"/>
                              <a:ea typeface="Cambria Math" panose="02040503050406030204" pitchFamily="18" charset="0"/>
                            </a:rPr>
                            <m:t>×</m:t>
                          </m:r>
                          <m:acc>
                            <m:accPr>
                              <m:chr m:val="⃗"/>
                              <m:ctrlPr>
                                <a:rPr lang="en-US" sz="2000" b="1" i="1" smtClean="0">
                                  <a:latin typeface="Cambria Math" panose="02040503050406030204" pitchFamily="18" charset="0"/>
                                  <a:cs typeface="Times New Roman" panose="02020603050405020304" pitchFamily="18" charset="0"/>
                                </a:rPr>
                              </m:ctrlPr>
                            </m:accPr>
                            <m:e>
                              <m:r>
                                <a:rPr lang="en-US" sz="2000" b="1" i="1" smtClean="0">
                                  <a:latin typeface="Cambria Math" panose="02040503050406030204" pitchFamily="18" charset="0"/>
                                  <a:cs typeface="Times New Roman" panose="02020603050405020304" pitchFamily="18" charset="0"/>
                                </a:rPr>
                                <m:t>𝒗</m:t>
                              </m:r>
                            </m:e>
                          </m:acc>
                        </m:e>
                      </m:d>
                      <m:r>
                        <m:rPr>
                          <m:nor/>
                        </m:rPr>
                        <a:rPr lang="en-US" sz="2000" b="1" i="1" dirty="0" smtClean="0">
                          <a:latin typeface="Times New Roman" panose="02020603050405020304" pitchFamily="18" charset="0"/>
                          <a:cs typeface="Times New Roman" panose="02020603050405020304" pitchFamily="18" charset="0"/>
                        </a:rPr>
                        <m:t>dt</m:t>
                      </m:r>
                    </m:oMath>
                  </m:oMathPara>
                </a14:m>
                <a:endParaRPr lang="en-US" sz="2000" b="1" i="1" dirty="0" smtClean="0">
                  <a:latin typeface="Times New Roman" panose="02020603050405020304" pitchFamily="18" charset="0"/>
                  <a:cs typeface="Times New Roman" panose="02020603050405020304" pitchFamily="18" charset="0"/>
                </a:endParaRPr>
              </a:p>
              <a:p>
                <a:pPr marL="0" indent="0">
                  <a:buNone/>
                </a:pPr>
                <a:r>
                  <a:rPr lang="en-US" sz="2000" b="1" i="1" dirty="0" smtClean="0">
                    <a:latin typeface="Times New Roman" panose="02020603050405020304" pitchFamily="18" charset="0"/>
                    <a:cs typeface="Times New Roman" panose="02020603050405020304" pitchFamily="18" charset="0"/>
                  </a:rPr>
                  <a:t>By substituting for the absolute value</a:t>
                </a:r>
              </a:p>
              <a:p>
                <a:pPr marL="0" indent="0">
                  <a:buNone/>
                </a:pPr>
                <a14:m>
                  <m:oMathPara xmlns:m="http://schemas.openxmlformats.org/officeDocument/2006/math">
                    <m:oMathParaPr>
                      <m:jc m:val="centerGroup"/>
                    </m:oMathParaPr>
                    <m:oMath xmlns:m="http://schemas.openxmlformats.org/officeDocument/2006/math">
                      <m:r>
                        <a:rPr lang="en-US" sz="2000" b="1" i="1" dirty="0" smtClean="0">
                          <a:solidFill>
                            <a:schemeClr val="tx1"/>
                          </a:solidFill>
                          <a:latin typeface="Cambria Math" panose="02040503050406030204" pitchFamily="18" charset="0"/>
                          <a:cs typeface="Times New Roman" panose="02020603050405020304" pitchFamily="18" charset="0"/>
                        </a:rPr>
                        <m:t>𝒅𝑨</m:t>
                      </m:r>
                      <m:r>
                        <a:rPr lang="en-US" sz="2000" b="1" i="1" dirty="0" smtClean="0">
                          <a:solidFill>
                            <a:schemeClr val="tx1"/>
                          </a:solidFill>
                          <a:latin typeface="Cambria Math" panose="02040503050406030204" pitchFamily="18" charset="0"/>
                          <a:cs typeface="Times New Roman" panose="02020603050405020304" pitchFamily="18" charset="0"/>
                        </a:rPr>
                        <m:t>=</m:t>
                      </m:r>
                      <m:f>
                        <m:fPr>
                          <m:ctrlPr>
                            <a:rPr lang="en-US" sz="2000" b="1" i="1" dirty="0" smtClean="0">
                              <a:solidFill>
                                <a:schemeClr val="tx1"/>
                              </a:solidFill>
                              <a:latin typeface="Cambria Math" panose="02040503050406030204" pitchFamily="18" charset="0"/>
                              <a:cs typeface="Times New Roman" panose="02020603050405020304" pitchFamily="18" charset="0"/>
                            </a:rPr>
                          </m:ctrlPr>
                        </m:fPr>
                        <m:num>
                          <m:r>
                            <a:rPr lang="en-US" sz="2000" b="1" i="1" dirty="0" smtClean="0">
                              <a:solidFill>
                                <a:schemeClr val="tx1"/>
                              </a:solidFill>
                              <a:latin typeface="Cambria Math" panose="02040503050406030204" pitchFamily="18" charset="0"/>
                              <a:cs typeface="Times New Roman" panose="02020603050405020304" pitchFamily="18" charset="0"/>
                            </a:rPr>
                            <m:t>𝟏</m:t>
                          </m:r>
                        </m:num>
                        <m:den>
                          <m:r>
                            <a:rPr lang="en-US" sz="2000" b="1" i="1" dirty="0" smtClean="0">
                              <a:solidFill>
                                <a:schemeClr val="tx1"/>
                              </a:solidFill>
                              <a:latin typeface="Cambria Math" panose="02040503050406030204" pitchFamily="18" charset="0"/>
                              <a:cs typeface="Times New Roman" panose="02020603050405020304" pitchFamily="18" charset="0"/>
                            </a:rPr>
                            <m:t>𝟐</m:t>
                          </m:r>
                        </m:den>
                      </m:f>
                      <m:d>
                        <m:dPr>
                          <m:ctrlPr>
                            <a:rPr lang="en-US" sz="2000" b="1" i="1" dirty="0" smtClean="0">
                              <a:solidFill>
                                <a:schemeClr val="tx1"/>
                              </a:solidFill>
                              <a:latin typeface="Cambria Math" panose="02040503050406030204" pitchFamily="18" charset="0"/>
                              <a:cs typeface="Times New Roman" panose="02020603050405020304" pitchFamily="18" charset="0"/>
                            </a:rPr>
                          </m:ctrlPr>
                        </m:dPr>
                        <m:e>
                          <m:f>
                            <m:fPr>
                              <m:ctrlPr>
                                <a:rPr lang="en-US" sz="2000" b="1" i="1" dirty="0" smtClean="0">
                                  <a:solidFill>
                                    <a:schemeClr val="tx1"/>
                                  </a:solidFill>
                                  <a:latin typeface="Cambria Math" panose="02040503050406030204" pitchFamily="18" charset="0"/>
                                  <a:cs typeface="Times New Roman" panose="02020603050405020304" pitchFamily="18" charset="0"/>
                                </a:rPr>
                              </m:ctrlPr>
                            </m:fPr>
                            <m:num>
                              <m:acc>
                                <m:accPr>
                                  <m:chr m:val="⃗"/>
                                  <m:ctrlPr>
                                    <a:rPr lang="en-US" sz="2000" b="1" i="1" dirty="0" smtClean="0">
                                      <a:solidFill>
                                        <a:schemeClr val="tx1"/>
                                      </a:solidFill>
                                      <a:latin typeface="Cambria Math" panose="02040503050406030204" pitchFamily="18" charset="0"/>
                                      <a:cs typeface="Times New Roman" panose="02020603050405020304" pitchFamily="18" charset="0"/>
                                    </a:rPr>
                                  </m:ctrlPr>
                                </m:accPr>
                                <m:e>
                                  <m:r>
                                    <a:rPr lang="en-US" sz="2000" b="1" i="1" dirty="0" smtClean="0">
                                      <a:solidFill>
                                        <a:schemeClr val="tx1"/>
                                      </a:solidFill>
                                      <a:latin typeface="Cambria Math" panose="02040503050406030204" pitchFamily="18" charset="0"/>
                                      <a:cs typeface="Times New Roman" panose="02020603050405020304" pitchFamily="18" charset="0"/>
                                    </a:rPr>
                                    <m:t>𝑳</m:t>
                                  </m:r>
                                </m:e>
                              </m:acc>
                            </m:num>
                            <m:den>
                              <m:sSub>
                                <m:sSubPr>
                                  <m:ctrlPr>
                                    <a:rPr lang="en-US" sz="2200" b="1" i="1" dirty="0">
                                      <a:solidFill>
                                        <a:prstClr val="black"/>
                                      </a:solidFill>
                                      <a:latin typeface="Cambria Math" panose="02040503050406030204" pitchFamily="18" charset="0"/>
                                      <a:cs typeface="Times New Roman" panose="02020603050405020304" pitchFamily="18" charset="0"/>
                                    </a:rPr>
                                  </m:ctrlPr>
                                </m:sSubPr>
                                <m:e>
                                  <m:r>
                                    <a:rPr lang="en-US" sz="2200" b="1" i="1" dirty="0">
                                      <a:solidFill>
                                        <a:prstClr val="black"/>
                                      </a:solidFill>
                                      <a:latin typeface="Cambria Math" panose="02040503050406030204" pitchFamily="18" charset="0"/>
                                      <a:cs typeface="Times New Roman" panose="02020603050405020304" pitchFamily="18" charset="0"/>
                                    </a:rPr>
                                    <m:t>𝑴</m:t>
                                  </m:r>
                                </m:e>
                                <m:sub>
                                  <m:r>
                                    <a:rPr lang="en-US" sz="2200" b="1" i="1" dirty="0">
                                      <a:solidFill>
                                        <a:prstClr val="black"/>
                                      </a:solidFill>
                                      <a:latin typeface="Cambria Math" panose="02040503050406030204" pitchFamily="18" charset="0"/>
                                      <a:cs typeface="Times New Roman" panose="02020603050405020304" pitchFamily="18" charset="0"/>
                                    </a:rPr>
                                    <m:t>𝒑</m:t>
                                  </m:r>
                                </m:sub>
                              </m:sSub>
                            </m:den>
                          </m:f>
                        </m:e>
                      </m:d>
                      <m:r>
                        <a:rPr lang="en-US" sz="2000" b="1" i="1" dirty="0" smtClean="0">
                          <a:solidFill>
                            <a:schemeClr val="tx1"/>
                          </a:solidFill>
                          <a:latin typeface="Cambria Math" panose="02040503050406030204" pitchFamily="18" charset="0"/>
                          <a:cs typeface="Times New Roman" panose="02020603050405020304" pitchFamily="18" charset="0"/>
                        </a:rPr>
                        <m:t>𝒅𝒕</m:t>
                      </m:r>
                    </m:oMath>
                  </m:oMathPara>
                </a14:m>
                <a:endParaRPr lang="en-US" sz="2000" b="1" i="1"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Divide both sides by </a:t>
                </a:r>
                <a:r>
                  <a:rPr lang="en-US" sz="2000" i="1" dirty="0" err="1">
                    <a:latin typeface="Times New Roman" panose="02020603050405020304" pitchFamily="18" charset="0"/>
                    <a:cs typeface="Times New Roman" panose="02020603050405020304" pitchFamily="18" charset="0"/>
                  </a:rPr>
                  <a:t>dt</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 </a:t>
                </a:r>
                <a:r>
                  <a:rPr lang="en-US" sz="2000" dirty="0" smtClean="0">
                    <a:latin typeface="Times New Roman" panose="02020603050405020304" pitchFamily="18" charset="0"/>
                    <a:cs typeface="Times New Roman" panose="02020603050405020304" pitchFamily="18" charset="0"/>
                  </a:rPr>
                  <a:t>obtain</a:t>
                </a:r>
              </a:p>
              <a:p>
                <a:pPr marL="0" indent="0">
                  <a:buNone/>
                </a:pPr>
                <a14:m>
                  <m:oMathPara xmlns:m="http://schemas.openxmlformats.org/officeDocument/2006/math">
                    <m:oMathParaPr>
                      <m:jc m:val="centerGroup"/>
                    </m:oMathParaPr>
                    <m:oMath xmlns:m="http://schemas.openxmlformats.org/officeDocument/2006/math">
                      <m:f>
                        <m:fPr>
                          <m:ctrlPr>
                            <a:rPr lang="en-US" sz="2000" b="1" i="1" smtClean="0">
                              <a:latin typeface="Cambria Math" panose="02040503050406030204" pitchFamily="18" charset="0"/>
                              <a:cs typeface="Times New Roman" panose="02020603050405020304" pitchFamily="18" charset="0"/>
                            </a:rPr>
                          </m:ctrlPr>
                        </m:fPr>
                        <m:num>
                          <m:r>
                            <a:rPr lang="en-US" sz="2000" b="1" i="1" smtClean="0">
                              <a:latin typeface="Cambria Math" panose="02040503050406030204" pitchFamily="18" charset="0"/>
                              <a:cs typeface="Times New Roman" panose="02020603050405020304" pitchFamily="18" charset="0"/>
                            </a:rPr>
                            <m:t>𝒅𝑨</m:t>
                          </m:r>
                        </m:num>
                        <m:den>
                          <m:r>
                            <a:rPr lang="en-US" sz="2000" b="1" i="1" smtClean="0">
                              <a:latin typeface="Cambria Math" panose="02040503050406030204" pitchFamily="18" charset="0"/>
                              <a:cs typeface="Times New Roman" panose="02020603050405020304" pitchFamily="18" charset="0"/>
                            </a:rPr>
                            <m:t>𝒅𝒕</m:t>
                          </m:r>
                        </m:den>
                      </m:f>
                      <m:r>
                        <a:rPr lang="en-US" sz="2000" b="1" i="1" smtClean="0">
                          <a:latin typeface="Cambria Math" panose="02040503050406030204" pitchFamily="18" charset="0"/>
                          <a:cs typeface="Times New Roman" panose="02020603050405020304" pitchFamily="18" charset="0"/>
                        </a:rPr>
                        <m:t>=</m:t>
                      </m:r>
                      <m:f>
                        <m:fPr>
                          <m:ctrlPr>
                            <a:rPr lang="en-US" sz="2000" b="1" i="1" smtClean="0">
                              <a:latin typeface="Cambria Math" panose="02040503050406030204" pitchFamily="18" charset="0"/>
                              <a:cs typeface="Times New Roman" panose="02020603050405020304" pitchFamily="18" charset="0"/>
                            </a:rPr>
                          </m:ctrlPr>
                        </m:fPr>
                        <m:num>
                          <m:acc>
                            <m:accPr>
                              <m:chr m:val="⃗"/>
                              <m:ctrlPr>
                                <a:rPr lang="en-US" sz="2000" b="1" i="1" dirty="0">
                                  <a:solidFill>
                                    <a:prstClr val="black"/>
                                  </a:solidFill>
                                  <a:latin typeface="Cambria Math" panose="02040503050406030204" pitchFamily="18" charset="0"/>
                                  <a:cs typeface="Times New Roman" panose="02020603050405020304" pitchFamily="18" charset="0"/>
                                </a:rPr>
                              </m:ctrlPr>
                            </m:accPr>
                            <m:e>
                              <m:r>
                                <a:rPr lang="en-US" sz="2000" b="1" i="1" dirty="0">
                                  <a:solidFill>
                                    <a:prstClr val="black"/>
                                  </a:solidFill>
                                  <a:latin typeface="Cambria Math" panose="02040503050406030204" pitchFamily="18" charset="0"/>
                                  <a:cs typeface="Times New Roman" panose="02020603050405020304" pitchFamily="18" charset="0"/>
                                </a:rPr>
                                <m:t>𝑳</m:t>
                              </m:r>
                            </m:e>
                          </m:acc>
                        </m:num>
                        <m:den>
                          <m:sSub>
                            <m:sSubPr>
                              <m:ctrlPr>
                                <a:rPr lang="en-US" sz="2000" b="1" i="1" smtClean="0">
                                  <a:latin typeface="Cambria Math" panose="02040503050406030204" pitchFamily="18" charset="0"/>
                                  <a:cs typeface="Times New Roman" panose="02020603050405020304" pitchFamily="18" charset="0"/>
                                </a:rPr>
                              </m:ctrlPr>
                            </m:sSubPr>
                            <m:e>
                              <m:r>
                                <a:rPr lang="en-US" sz="2000" b="1" i="1" smtClean="0">
                                  <a:latin typeface="Cambria Math" panose="02040503050406030204" pitchFamily="18" charset="0"/>
                                  <a:cs typeface="Times New Roman" panose="02020603050405020304" pitchFamily="18" charset="0"/>
                                </a:rPr>
                                <m:t>𝟐</m:t>
                              </m:r>
                              <m:r>
                                <a:rPr lang="en-US" sz="2000" b="1" i="1" smtClean="0">
                                  <a:latin typeface="Cambria Math" panose="02040503050406030204" pitchFamily="18" charset="0"/>
                                  <a:cs typeface="Times New Roman" panose="02020603050405020304" pitchFamily="18" charset="0"/>
                                </a:rPr>
                                <m:t>𝑴</m:t>
                              </m:r>
                            </m:e>
                            <m:sub>
                              <m:r>
                                <a:rPr lang="en-US" sz="2000" b="1" i="1" smtClean="0">
                                  <a:latin typeface="Cambria Math" panose="02040503050406030204" pitchFamily="18" charset="0"/>
                                  <a:cs typeface="Times New Roman" panose="02020603050405020304" pitchFamily="18" charset="0"/>
                                </a:rPr>
                                <m:t>𝒑</m:t>
                              </m:r>
                            </m:sub>
                          </m:sSub>
                        </m:den>
                      </m:f>
                    </m:oMath>
                  </m:oMathPara>
                </a14:m>
                <a:endParaRPr lang="en-US" sz="2000" b="1" i="1" dirty="0" smtClean="0">
                  <a:latin typeface="Times New Roman" panose="02020603050405020304" pitchFamily="18" charset="0"/>
                  <a:cs typeface="Times New Roman" panose="02020603050405020304" pitchFamily="18" charset="0"/>
                </a:endParaRPr>
              </a:p>
              <a:p>
                <a:r>
                  <a:rPr lang="en-US" sz="2100" i="0" u="none" strike="noStrike" baseline="0" dirty="0" smtClean="0">
                    <a:latin typeface="Times New Roman" panose="02020603050405020304" pitchFamily="18" charset="0"/>
                    <a:cs typeface="Times New Roman" panose="02020603050405020304" pitchFamily="18" charset="0"/>
                  </a:rPr>
                  <a:t>where</a:t>
                </a:r>
                <a:r>
                  <a:rPr lang="en-US" sz="2100" b="1" i="0" u="none" strike="noStrike" baseline="0" dirty="0" smtClean="0">
                    <a:latin typeface="Times New Roman" panose="02020603050405020304" pitchFamily="18" charset="0"/>
                    <a:cs typeface="Times New Roman" panose="02020603050405020304" pitchFamily="18" charset="0"/>
                  </a:rPr>
                  <a:t> </a:t>
                </a:r>
                <a:r>
                  <a:rPr lang="en-US" sz="2100" b="1" i="1" u="none" strike="noStrike" baseline="0" dirty="0" smtClean="0">
                    <a:latin typeface="Times New Roman" panose="02020603050405020304" pitchFamily="18" charset="0"/>
                    <a:cs typeface="Times New Roman" panose="02020603050405020304" pitchFamily="18" charset="0"/>
                  </a:rPr>
                  <a:t>L </a:t>
                </a:r>
                <a:r>
                  <a:rPr lang="en-US" sz="2100" i="0" u="none" strike="noStrike" baseline="0" dirty="0" smtClean="0">
                    <a:latin typeface="Times New Roman" panose="02020603050405020304" pitchFamily="18" charset="0"/>
                    <a:cs typeface="Times New Roman" panose="02020603050405020304" pitchFamily="18" charset="0"/>
                  </a:rPr>
                  <a:t>and </a:t>
                </a:r>
                <a:r>
                  <a:rPr lang="en-US" sz="2100" b="1" i="1" u="none" strike="noStrike" baseline="0" dirty="0" err="1" smtClean="0">
                    <a:latin typeface="Times New Roman" panose="02020603050405020304" pitchFamily="18" charset="0"/>
                    <a:cs typeface="Times New Roman" panose="02020603050405020304" pitchFamily="18" charset="0"/>
                  </a:rPr>
                  <a:t>M</a:t>
                </a:r>
                <a:r>
                  <a:rPr lang="en-US" sz="900" b="1" i="1" u="none" strike="noStrike" baseline="0" dirty="0" err="1" smtClean="0">
                    <a:latin typeface="Times New Roman" panose="02020603050405020304" pitchFamily="18" charset="0"/>
                    <a:cs typeface="Times New Roman" panose="02020603050405020304" pitchFamily="18" charset="0"/>
                  </a:rPr>
                  <a:t>p</a:t>
                </a:r>
                <a:r>
                  <a:rPr lang="en-US" sz="900" b="1" i="1" u="none" strike="noStrike" baseline="0" dirty="0" smtClean="0">
                    <a:latin typeface="Times New Roman" panose="02020603050405020304" pitchFamily="18" charset="0"/>
                    <a:cs typeface="Times New Roman" panose="02020603050405020304" pitchFamily="18" charset="0"/>
                  </a:rPr>
                  <a:t> </a:t>
                </a:r>
                <a:r>
                  <a:rPr lang="en-US" sz="900" i="1" u="none" strike="noStrike" baseline="0" dirty="0" smtClean="0">
                    <a:latin typeface="Times New Roman" panose="02020603050405020304" pitchFamily="18" charset="0"/>
                    <a:cs typeface="Times New Roman" panose="02020603050405020304" pitchFamily="18" charset="0"/>
                  </a:rPr>
                  <a:t> </a:t>
                </a:r>
                <a:r>
                  <a:rPr lang="en-US" sz="2100" i="0" u="none" strike="noStrike" baseline="0" dirty="0" smtClean="0">
                    <a:latin typeface="Times New Roman" panose="02020603050405020304" pitchFamily="18" charset="0"/>
                    <a:cs typeface="Times New Roman" panose="02020603050405020304" pitchFamily="18" charset="0"/>
                  </a:rPr>
                  <a:t>are both constants. </a:t>
                </a:r>
              </a:p>
              <a:p>
                <a:r>
                  <a:rPr lang="en-US" sz="2100" b="0" i="0" u="none" strike="noStrike" baseline="0" dirty="0" smtClean="0">
                    <a:latin typeface="Times New Roman" panose="02020603050405020304" pitchFamily="18" charset="0"/>
                    <a:cs typeface="Times New Roman" panose="02020603050405020304" pitchFamily="18" charset="0"/>
                  </a:rPr>
                  <a:t>This result shows that that the derivative </a:t>
                </a:r>
                <a:r>
                  <a:rPr lang="en-US" sz="2100" b="0" i="1" u="none" strike="noStrike" baseline="0" dirty="0" err="1" smtClean="0">
                    <a:latin typeface="Times New Roman" panose="02020603050405020304" pitchFamily="18" charset="0"/>
                    <a:cs typeface="Times New Roman" panose="02020603050405020304" pitchFamily="18" charset="0"/>
                  </a:rPr>
                  <a:t>dA</a:t>
                </a:r>
                <a:r>
                  <a:rPr lang="en-US" sz="2100" b="0" i="1" u="none" strike="noStrike" baseline="0" dirty="0" smtClean="0">
                    <a:latin typeface="Times New Roman" panose="02020603050405020304" pitchFamily="18" charset="0"/>
                    <a:cs typeface="Times New Roman" panose="02020603050405020304" pitchFamily="18" charset="0"/>
                  </a:rPr>
                  <a:t>/</a:t>
                </a:r>
                <a:r>
                  <a:rPr lang="en-US" sz="2100" b="0" i="1" u="none" strike="noStrike" baseline="0" dirty="0" err="1" smtClean="0">
                    <a:latin typeface="Times New Roman" panose="02020603050405020304" pitchFamily="18" charset="0"/>
                    <a:cs typeface="Times New Roman" panose="02020603050405020304" pitchFamily="18" charset="0"/>
                  </a:rPr>
                  <a:t>dt</a:t>
                </a:r>
                <a:r>
                  <a:rPr lang="en-US" sz="2100" i="1" dirty="0">
                    <a:latin typeface="Times New Roman" panose="02020603050405020304" pitchFamily="18" charset="0"/>
                    <a:cs typeface="Times New Roman" panose="02020603050405020304" pitchFamily="18" charset="0"/>
                  </a:rPr>
                  <a:t> </a:t>
                </a:r>
                <a:r>
                  <a:rPr lang="en-US" sz="2100" b="0" i="0" u="none" strike="noStrike" baseline="0" dirty="0" smtClean="0">
                    <a:latin typeface="Times New Roman" panose="02020603050405020304" pitchFamily="18" charset="0"/>
                    <a:cs typeface="Times New Roman" panose="02020603050405020304" pitchFamily="18" charset="0"/>
                  </a:rPr>
                  <a:t>is constant—</a:t>
                </a:r>
              </a:p>
              <a:p>
                <a:pPr marL="0" indent="0" algn="ctr">
                  <a:buNone/>
                </a:pPr>
                <a:r>
                  <a:rPr lang="en-US" sz="2100" b="1" i="1" u="none" strike="noStrike" baseline="0" dirty="0" smtClean="0">
                    <a:latin typeface="Times New Roman" panose="02020603050405020304" pitchFamily="18" charset="0"/>
                    <a:cs typeface="Times New Roman" panose="02020603050405020304" pitchFamily="18" charset="0"/>
                  </a:rPr>
                  <a:t>the radius vector from the Sun to any planet sweeps out equal areas in</a:t>
                </a:r>
                <a:r>
                  <a:rPr lang="en-US" sz="2100" b="1" i="1" u="none" strike="noStrike" dirty="0" smtClean="0">
                    <a:latin typeface="Times New Roman" panose="02020603050405020304" pitchFamily="18" charset="0"/>
                    <a:cs typeface="Times New Roman" panose="02020603050405020304" pitchFamily="18" charset="0"/>
                  </a:rPr>
                  <a:t> </a:t>
                </a:r>
                <a:r>
                  <a:rPr lang="en-US" sz="2100" b="1" i="1" u="none" strike="noStrike" baseline="0" dirty="0" smtClean="0">
                    <a:latin typeface="Times New Roman" panose="02020603050405020304" pitchFamily="18" charset="0"/>
                    <a:cs typeface="Times New Roman" panose="02020603050405020304" pitchFamily="18" charset="0"/>
                  </a:rPr>
                  <a:t>equal time intervals as stated in Kepler’s second law</a:t>
                </a:r>
                <a:r>
                  <a:rPr lang="en-US" sz="2000" b="0" i="0" u="none" strike="noStrike" baseline="0" dirty="0" smtClean="0">
                    <a:latin typeface="NewBaskervilleStd-Roman"/>
                  </a:rPr>
                  <a:t>.</a:t>
                </a:r>
              </a:p>
              <a:p>
                <a:pPr lvl="0"/>
                <a:r>
                  <a:rPr lang="en-US" sz="3100" dirty="0">
                    <a:solidFill>
                      <a:srgbClr val="000000"/>
                    </a:solidFill>
                    <a:latin typeface="Times New Roman" panose="02020603050405020304" pitchFamily="18" charset="0"/>
                  </a:rPr>
                  <a:t>A planet moves fastest when it is closest to the sun and slowest when it is furthest from the sun.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05840"/>
                <a:ext cx="10839994" cy="5350510"/>
              </a:xfrm>
              <a:blipFill>
                <a:blip r:embed="rId2"/>
                <a:stretch>
                  <a:fillRect l="-1069" t="-2050" b="-911"/>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fld id="{669AB41F-79EF-4765-9FC7-3429E587F36C}" type="datetime1">
              <a:rPr lang="en-US" smtClean="0"/>
              <a:t>13-Jan-20</a:t>
            </a:fld>
            <a:endParaRPr lang="en-US"/>
          </a:p>
        </p:txBody>
      </p:sp>
      <p:sp>
        <p:nvSpPr>
          <p:cNvPr id="6" name="Footer Placeholder 5"/>
          <p:cNvSpPr>
            <a:spLocks noGrp="1"/>
          </p:cNvSpPr>
          <p:nvPr>
            <p:ph type="ftr" sz="quarter" idx="11"/>
          </p:nvPr>
        </p:nvSpPr>
        <p:spPr/>
        <p:txBody>
          <a:bodyPr/>
          <a:lstStyle/>
          <a:p>
            <a:r>
              <a:rPr lang="en-US" smtClean="0"/>
              <a:t>General physics(phys1011) slide by Mrs.Jifar</a:t>
            </a:r>
            <a:endParaRPr lang="en-US"/>
          </a:p>
        </p:txBody>
      </p:sp>
      <p:sp>
        <p:nvSpPr>
          <p:cNvPr id="7" name="Slide Number Placeholder 6"/>
          <p:cNvSpPr>
            <a:spLocks noGrp="1"/>
          </p:cNvSpPr>
          <p:nvPr>
            <p:ph type="sldNum" sz="quarter" idx="12"/>
          </p:nvPr>
        </p:nvSpPr>
        <p:spPr/>
        <p:txBody>
          <a:bodyPr/>
          <a:lstStyle/>
          <a:p>
            <a:fld id="{6E646E9D-FDE0-4923-A883-46AC221E7923}" type="slidenum">
              <a:rPr lang="en-US" smtClean="0"/>
              <a:t>45</a:t>
            </a:fld>
            <a:endParaRPr lang="en-US"/>
          </a:p>
        </p:txBody>
      </p:sp>
    </p:spTree>
    <p:extLst>
      <p:ext uri="{BB962C8B-B14F-4D97-AF65-F5344CB8AC3E}">
        <p14:creationId xmlns:p14="http://schemas.microsoft.com/office/powerpoint/2010/main" val="3045996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382" y="365125"/>
            <a:ext cx="8046721" cy="10195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en-US" sz="2800" b="1" dirty="0" smtClean="0">
                <a:solidFill>
                  <a:srgbClr val="000000"/>
                </a:solidFill>
                <a:latin typeface="Times New Roman" panose="02020603050405020304" pitchFamily="18" charset="0"/>
              </a:rPr>
              <a:t>Kepler’s Third Law (The Law of Harmony) </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80160"/>
                <a:ext cx="10515600" cy="5076190"/>
              </a:xfrm>
            </p:spPr>
            <p:txBody>
              <a:bodyPr/>
              <a:lstStyle/>
              <a:p>
                <a:r>
                  <a:rPr lang="en-US" b="1" dirty="0" smtClean="0">
                    <a:latin typeface="Times New Roman" panose="02020603050405020304" pitchFamily="18" charset="0"/>
                  </a:rPr>
                  <a:t>States </a:t>
                </a:r>
                <a:r>
                  <a:rPr lang="en-US" b="1" dirty="0">
                    <a:latin typeface="Times New Roman" panose="02020603050405020304" pitchFamily="18" charset="0"/>
                  </a:rPr>
                  <a:t>that </a:t>
                </a:r>
                <a:endParaRPr lang="en-US" b="1" dirty="0" smtClean="0">
                  <a:latin typeface="Times New Roman" panose="02020603050405020304" pitchFamily="18" charset="0"/>
                </a:endParaRPr>
              </a:p>
              <a:p>
                <a:pPr marL="0" indent="0" algn="ctr">
                  <a:buNone/>
                </a:pPr>
                <a:r>
                  <a:rPr lang="en-US" i="1" dirty="0" smtClean="0">
                    <a:solidFill>
                      <a:srgbClr val="00B0F0"/>
                    </a:solidFill>
                    <a:latin typeface="Times New Roman" panose="02020603050405020304" pitchFamily="18" charset="0"/>
                  </a:rPr>
                  <a:t>“the square </a:t>
                </a:r>
                <a:r>
                  <a:rPr lang="en-US" i="1" dirty="0">
                    <a:solidFill>
                      <a:srgbClr val="00B0F0"/>
                    </a:solidFill>
                    <a:latin typeface="Times New Roman" panose="02020603050405020304" pitchFamily="18" charset="0"/>
                  </a:rPr>
                  <a:t>of the orbital period of a planet is proportional to the cube of the average distance between the centers of the planet and the sun</a:t>
                </a:r>
                <a:r>
                  <a:rPr lang="en-US" i="1" dirty="0" smtClean="0">
                    <a:solidFill>
                      <a:srgbClr val="00B0F0"/>
                    </a:solidFill>
                    <a:latin typeface="Times New Roman" panose="02020603050405020304" pitchFamily="18" charset="0"/>
                  </a:rPr>
                  <a:t>.”</a:t>
                </a:r>
              </a:p>
              <a:p>
                <a:endParaRPr lang="en-US" i="1" dirty="0" smtClean="0">
                  <a:solidFill>
                    <a:srgbClr val="000000"/>
                  </a:solidFill>
                  <a:latin typeface="Times New Roman" panose="02020603050405020304" pitchFamily="18" charset="0"/>
                </a:endParaRPr>
              </a:p>
              <a:p>
                <a:r>
                  <a:rPr lang="en-US" dirty="0" smtClean="0">
                    <a:latin typeface="NewBaskervilleStd-Roman"/>
                  </a:rPr>
                  <a:t>Consider </a:t>
                </a:r>
                <a:r>
                  <a:rPr lang="en-US" dirty="0">
                    <a:latin typeface="NewBaskervilleStd-Roman"/>
                  </a:rPr>
                  <a:t>a </a:t>
                </a:r>
                <a:r>
                  <a:rPr lang="en-US" b="1" i="1" dirty="0" smtClean="0">
                    <a:solidFill>
                      <a:srgbClr val="FF0000"/>
                    </a:solidFill>
                    <a:latin typeface="NewBaskervilleStd-Roman"/>
                  </a:rPr>
                  <a:t>planet of mass </a:t>
                </a:r>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panose="02040503050406030204" pitchFamily="18" charset="0"/>
                          </a:rPr>
                          <m:t>𝑴</m:t>
                        </m:r>
                      </m:e>
                      <m:sub>
                        <m:r>
                          <a:rPr lang="en-US" b="1" i="1" dirty="0" smtClean="0">
                            <a:solidFill>
                              <a:srgbClr val="FF0000"/>
                            </a:solidFill>
                            <a:latin typeface="Cambria Math" panose="02040503050406030204" pitchFamily="18" charset="0"/>
                          </a:rPr>
                          <m:t>𝒑</m:t>
                        </m:r>
                      </m:sub>
                    </m:sSub>
                  </m:oMath>
                </a14:m>
                <a:r>
                  <a:rPr lang="en-US" sz="800" b="0" i="1" u="none" strike="noStrike" baseline="0" dirty="0" smtClean="0">
                    <a:latin typeface="NewBaskervilleStd-Italic"/>
                  </a:rPr>
                  <a:t> </a:t>
                </a:r>
                <a:r>
                  <a:rPr lang="en-US" dirty="0">
                    <a:latin typeface="NewBaskervilleStd-Roman"/>
                  </a:rPr>
                  <a:t>that is assumed to be </a:t>
                </a:r>
                <a:r>
                  <a:rPr lang="en-US" dirty="0" smtClean="0">
                    <a:latin typeface="NewBaskervilleStd-Roman"/>
                  </a:rPr>
                  <a:t>moving about </a:t>
                </a:r>
                <a:r>
                  <a:rPr lang="en-US" dirty="0">
                    <a:latin typeface="NewBaskervilleStd-Roman"/>
                  </a:rPr>
                  <a:t>the </a:t>
                </a:r>
                <a:r>
                  <a:rPr lang="en-US" b="1" i="1" dirty="0" smtClean="0">
                    <a:solidFill>
                      <a:srgbClr val="FF0000"/>
                    </a:solidFill>
                    <a:latin typeface="NewBaskervilleStd-Roman"/>
                  </a:rPr>
                  <a:t>Sun (mass </a:t>
                </a:r>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panose="02040503050406030204" pitchFamily="18" charset="0"/>
                          </a:rPr>
                          <m:t>𝑴</m:t>
                        </m:r>
                      </m:e>
                      <m:sub>
                        <m:r>
                          <a:rPr lang="en-US" b="1" i="1" dirty="0" smtClean="0">
                            <a:solidFill>
                              <a:srgbClr val="FF0000"/>
                            </a:solidFill>
                            <a:latin typeface="Cambria Math" panose="02040503050406030204" pitchFamily="18" charset="0"/>
                          </a:rPr>
                          <m:t>𝒔</m:t>
                        </m:r>
                      </m:sub>
                    </m:sSub>
                  </m:oMath>
                </a14:m>
                <a:r>
                  <a:rPr lang="en-US" b="1" i="1" dirty="0">
                    <a:solidFill>
                      <a:srgbClr val="FF0000"/>
                    </a:solidFill>
                    <a:latin typeface="NewBaskervilleStd-Roman"/>
                  </a:rPr>
                  <a:t>) </a:t>
                </a:r>
                <a:r>
                  <a:rPr lang="en-US" dirty="0">
                    <a:latin typeface="NewBaskervilleStd-Roman"/>
                  </a:rPr>
                  <a:t>in a circular orbit as in Figure </a:t>
                </a:r>
                <a:r>
                  <a:rPr lang="en-US" dirty="0" smtClean="0">
                    <a:latin typeface="NewBaskervilleStd-Roman"/>
                  </a:rPr>
                  <a:t>below,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80160"/>
                <a:ext cx="10515600" cy="5076190"/>
              </a:xfrm>
              <a:blipFill>
                <a:blip r:embed="rId2"/>
                <a:stretch>
                  <a:fillRect l="-1043" t="-2041" r="-87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46</a:t>
            </a:fld>
            <a:endParaRPr lang="en-US"/>
          </a:p>
        </p:txBody>
      </p:sp>
      <p:pic>
        <p:nvPicPr>
          <p:cNvPr id="7" name="Picture 6"/>
          <p:cNvPicPr>
            <a:picLocks noChangeAspect="1"/>
          </p:cNvPicPr>
          <p:nvPr/>
        </p:nvPicPr>
        <p:blipFill>
          <a:blip r:embed="rId3">
            <a:lum bright="-20000" contrast="20000"/>
          </a:blip>
          <a:stretch>
            <a:fillRect/>
          </a:stretch>
        </p:blipFill>
        <p:spPr>
          <a:xfrm>
            <a:off x="4663440" y="4075611"/>
            <a:ext cx="3278777" cy="2163173"/>
          </a:xfrm>
          <a:prstGeom prst="rect">
            <a:avLst/>
          </a:prstGeom>
        </p:spPr>
      </p:pic>
    </p:spTree>
    <p:extLst>
      <p:ext uri="{BB962C8B-B14F-4D97-AF65-F5344CB8AC3E}">
        <p14:creationId xmlns:p14="http://schemas.microsoft.com/office/powerpoint/2010/main" val="25639981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2331" y="561704"/>
                <a:ext cx="11077303" cy="5794646"/>
              </a:xfrm>
            </p:spPr>
            <p:txBody>
              <a:bodyPr>
                <a:noAutofit/>
              </a:bodyPr>
              <a:lstStyle/>
              <a:p>
                <a14:m>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𝑭</m:t>
                        </m:r>
                      </m:e>
                      <m:sub>
                        <m:r>
                          <a:rPr lang="en-US" sz="1800" b="1" i="1" smtClean="0">
                            <a:latin typeface="Cambria Math" panose="02040503050406030204" pitchFamily="18" charset="0"/>
                          </a:rPr>
                          <m:t>𝒈</m:t>
                        </m:r>
                      </m:sub>
                    </m:sSub>
                  </m:oMath>
                </a14:m>
                <a:r>
                  <a:rPr lang="en-US" sz="1800" b="1" dirty="0" smtClean="0">
                    <a:latin typeface="NewBaskervilleStd-Roman"/>
                  </a:rPr>
                  <a:t>-provides Centripetal acceleration of planet , </a:t>
                </a:r>
              </a:p>
              <a:p>
                <a:r>
                  <a:rPr lang="en-US" sz="1800" dirty="0" smtClean="0">
                    <a:latin typeface="Times New Roman" panose="02020603050405020304" pitchFamily="18" charset="0"/>
                    <a:cs typeface="Times New Roman" panose="02020603050405020304" pitchFamily="18" charset="0"/>
                  </a:rPr>
                  <a:t>We model </a:t>
                </a:r>
                <a:r>
                  <a:rPr lang="en-US" sz="1800" dirty="0">
                    <a:latin typeface="Times New Roman" panose="02020603050405020304" pitchFamily="18" charset="0"/>
                    <a:cs typeface="Times New Roman" panose="02020603050405020304" pitchFamily="18" charset="0"/>
                  </a:rPr>
                  <a:t>the </a:t>
                </a:r>
                <a:r>
                  <a:rPr lang="en-US" sz="1800" b="1" dirty="0">
                    <a:latin typeface="Times New Roman" panose="02020603050405020304" pitchFamily="18" charset="0"/>
                    <a:cs typeface="Times New Roman" panose="02020603050405020304" pitchFamily="18" charset="0"/>
                  </a:rPr>
                  <a:t>planet</a:t>
                </a:r>
                <a:r>
                  <a:rPr lang="en-US" sz="1800" dirty="0">
                    <a:latin typeface="Times New Roman" panose="02020603050405020304" pitchFamily="18" charset="0"/>
                    <a:cs typeface="Times New Roman" panose="02020603050405020304" pitchFamily="18" charset="0"/>
                  </a:rPr>
                  <a:t> as </a:t>
                </a:r>
                <a:r>
                  <a:rPr lang="en-US" sz="1800" b="1" dirty="0">
                    <a:latin typeface="Times New Roman" panose="02020603050405020304" pitchFamily="18" charset="0"/>
                    <a:cs typeface="Times New Roman" panose="02020603050405020304" pitchFamily="18" charset="0"/>
                  </a:rPr>
                  <a:t>a particle under a net force </a:t>
                </a:r>
                <a:r>
                  <a:rPr lang="en-US" sz="1800" dirty="0">
                    <a:latin typeface="Times New Roman" panose="02020603050405020304" pitchFamily="18" charset="0"/>
                    <a:cs typeface="Times New Roman" panose="02020603050405020304" pitchFamily="18" charset="0"/>
                  </a:rPr>
                  <a:t>and as a particle in </a:t>
                </a:r>
                <a:r>
                  <a:rPr lang="en-US" sz="1800" dirty="0" smtClean="0">
                    <a:latin typeface="Times New Roman" panose="02020603050405020304" pitchFamily="18" charset="0"/>
                    <a:cs typeface="Times New Roman" panose="02020603050405020304" pitchFamily="18" charset="0"/>
                  </a:rPr>
                  <a:t>uniform circular </a:t>
                </a:r>
                <a:r>
                  <a:rPr lang="en-US" sz="1800" dirty="0">
                    <a:latin typeface="Times New Roman" panose="02020603050405020304" pitchFamily="18" charset="0"/>
                    <a:cs typeface="Times New Roman" panose="02020603050405020304" pitchFamily="18" charset="0"/>
                  </a:rPr>
                  <a:t>motion and incorporate Newton’s law of universal </a:t>
                </a:r>
                <a:r>
                  <a:rPr lang="en-US" sz="1800" dirty="0" smtClean="0">
                    <a:latin typeface="Times New Roman" panose="02020603050405020304" pitchFamily="18" charset="0"/>
                    <a:cs typeface="Times New Roman" panose="02020603050405020304" pitchFamily="18" charset="0"/>
                  </a:rPr>
                  <a:t>gravitation</a:t>
                </a:r>
                <a:r>
                  <a:rPr lang="en-US" sz="1600" dirty="0" smtClean="0">
                    <a:latin typeface="NewBaskervilleStd-Roman"/>
                  </a:rPr>
                  <a:t>,</a:t>
                </a:r>
              </a:p>
              <a:p>
                <a:pPr marL="0" indent="0">
                  <a:buNone/>
                </a:pPr>
                <a14:m>
                  <m:oMathPara xmlns:m="http://schemas.openxmlformats.org/officeDocument/2006/math">
                    <m:oMathParaPr>
                      <m:jc m:val="centerGroup"/>
                    </m:oMathParaPr>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𝑭</m:t>
                          </m:r>
                        </m:e>
                        <m:sub>
                          <m:r>
                            <a:rPr lang="en-US" sz="1600" b="1" i="1" smtClean="0">
                              <a:latin typeface="Cambria Math" panose="02040503050406030204" pitchFamily="18" charset="0"/>
                            </a:rPr>
                            <m:t>𝒈</m:t>
                          </m:r>
                        </m:sub>
                      </m:sSub>
                      <m:r>
                        <a:rPr lang="en-US" sz="1600" b="1" i="1" smtClean="0">
                          <a:latin typeface="Cambria Math" panose="02040503050406030204" pitchFamily="18" charset="0"/>
                        </a:rPr>
                        <m:t>=</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𝑴</m:t>
                          </m:r>
                        </m:e>
                        <m:sub>
                          <m:r>
                            <a:rPr lang="en-US" sz="1600" b="1" i="1" smtClean="0">
                              <a:latin typeface="Cambria Math" panose="02040503050406030204" pitchFamily="18" charset="0"/>
                            </a:rPr>
                            <m:t>𝒑</m:t>
                          </m:r>
                        </m:sub>
                      </m:sSub>
                      <m:r>
                        <a:rPr lang="en-US" sz="1600" b="1" i="1" smtClean="0">
                          <a:latin typeface="Cambria Math" panose="02040503050406030204" pitchFamily="18" charset="0"/>
                        </a:rPr>
                        <m:t>𝒂</m:t>
                      </m:r>
                      <m:r>
                        <a:rPr lang="en-US" sz="1600" b="1" i="1" smtClean="0">
                          <a:latin typeface="Cambria Math" panose="02040503050406030204" pitchFamily="18" charset="0"/>
                          <a:ea typeface="Cambria Math" panose="02040503050406030204" pitchFamily="18" charset="0"/>
                        </a:rPr>
                        <m:t>→</m:t>
                      </m:r>
                      <m:f>
                        <m:fPr>
                          <m:ctrlPr>
                            <a:rPr lang="en-US" sz="1600" b="1"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𝑮</m:t>
                          </m:r>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𝑴</m:t>
                              </m:r>
                            </m:e>
                            <m:sub>
                              <m:r>
                                <a:rPr lang="en-US" sz="1600" b="1" i="1" smtClean="0">
                                  <a:latin typeface="Cambria Math" panose="02040503050406030204" pitchFamily="18" charset="0"/>
                                  <a:ea typeface="Cambria Math" panose="02040503050406030204" pitchFamily="18" charset="0"/>
                                </a:rPr>
                                <m:t>𝒔</m:t>
                              </m:r>
                            </m:sub>
                          </m:sSub>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𝑴</m:t>
                              </m:r>
                            </m:e>
                            <m:sub>
                              <m:r>
                                <a:rPr lang="en-US" sz="1600" b="1" i="1" smtClean="0">
                                  <a:latin typeface="Cambria Math" panose="02040503050406030204" pitchFamily="18" charset="0"/>
                                  <a:ea typeface="Cambria Math" panose="02040503050406030204" pitchFamily="18" charset="0"/>
                                </a:rPr>
                                <m:t>𝒑</m:t>
                              </m:r>
                            </m:sub>
                          </m:sSub>
                        </m:num>
                        <m:den>
                          <m:sSup>
                            <m:sSupPr>
                              <m:ctrlPr>
                                <a:rPr lang="en-US" sz="1600" b="1" i="1" smtClean="0">
                                  <a:latin typeface="Cambria Math" panose="02040503050406030204" pitchFamily="18" charset="0"/>
                                  <a:ea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𝒓</m:t>
                              </m:r>
                            </m:e>
                            <m:sup>
                              <m:r>
                                <a:rPr lang="en-US" sz="1600" b="1" i="1" smtClean="0">
                                  <a:latin typeface="Cambria Math" panose="02040503050406030204" pitchFamily="18" charset="0"/>
                                  <a:ea typeface="Cambria Math" panose="02040503050406030204" pitchFamily="18" charset="0"/>
                                </a:rPr>
                                <m:t>𝟐</m:t>
                              </m:r>
                            </m:sup>
                          </m:sSup>
                        </m:den>
                      </m:f>
                      <m:r>
                        <a:rPr lang="en-US" sz="1600" b="1" i="1" smtClean="0">
                          <a:latin typeface="Cambria Math" panose="02040503050406030204" pitchFamily="18" charset="0"/>
                          <a:ea typeface="Cambria Math" panose="02040503050406030204" pitchFamily="18" charset="0"/>
                        </a:rPr>
                        <m:t>=</m:t>
                      </m:r>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𝑴</m:t>
                          </m:r>
                        </m:e>
                        <m:sub>
                          <m:r>
                            <a:rPr lang="en-US" sz="1600" b="1" i="1" smtClean="0">
                              <a:latin typeface="Cambria Math" panose="02040503050406030204" pitchFamily="18" charset="0"/>
                              <a:ea typeface="Cambria Math" panose="02040503050406030204" pitchFamily="18" charset="0"/>
                            </a:rPr>
                            <m:t>𝒑</m:t>
                          </m:r>
                        </m:sub>
                      </m:sSub>
                      <m:r>
                        <a:rPr lang="en-US" sz="1600" b="1" i="1" smtClean="0">
                          <a:latin typeface="Cambria Math" panose="02040503050406030204" pitchFamily="18" charset="0"/>
                          <a:ea typeface="Cambria Math" panose="02040503050406030204" pitchFamily="18" charset="0"/>
                        </a:rPr>
                        <m:t>(</m:t>
                      </m:r>
                      <m:f>
                        <m:fPr>
                          <m:ctrlPr>
                            <a:rPr lang="en-US" sz="1600" b="1" i="1" smtClean="0">
                              <a:latin typeface="Cambria Math" panose="02040503050406030204" pitchFamily="18" charset="0"/>
                              <a:ea typeface="Cambria Math" panose="02040503050406030204" pitchFamily="18" charset="0"/>
                            </a:rPr>
                          </m:ctrlPr>
                        </m:fPr>
                        <m:num>
                          <m:sSup>
                            <m:sSupPr>
                              <m:ctrlPr>
                                <a:rPr lang="en-US" sz="1600" b="1" i="1" smtClean="0">
                                  <a:latin typeface="Cambria Math" panose="02040503050406030204" pitchFamily="18" charset="0"/>
                                  <a:ea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𝒗</m:t>
                              </m:r>
                            </m:e>
                            <m:sup>
                              <m:r>
                                <a:rPr lang="en-US" sz="1600" b="1" i="1" smtClean="0">
                                  <a:latin typeface="Cambria Math" panose="02040503050406030204" pitchFamily="18" charset="0"/>
                                  <a:ea typeface="Cambria Math" panose="02040503050406030204" pitchFamily="18" charset="0"/>
                                </a:rPr>
                                <m:t>𝟐</m:t>
                              </m:r>
                            </m:sup>
                          </m:sSup>
                        </m:num>
                        <m:den>
                          <m:r>
                            <a:rPr lang="en-US" sz="1600" b="1" i="1" smtClean="0">
                              <a:latin typeface="Cambria Math" panose="02040503050406030204" pitchFamily="18" charset="0"/>
                              <a:ea typeface="Cambria Math" panose="02040503050406030204" pitchFamily="18" charset="0"/>
                            </a:rPr>
                            <m:t>𝒓</m:t>
                          </m:r>
                        </m:den>
                      </m:f>
                      <m:r>
                        <a:rPr lang="en-US" sz="1600" b="1" i="1" smtClean="0">
                          <a:latin typeface="Cambria Math" panose="02040503050406030204" pitchFamily="18" charset="0"/>
                          <a:ea typeface="Cambria Math" panose="02040503050406030204" pitchFamily="18" charset="0"/>
                        </a:rPr>
                        <m:t>)</m:t>
                      </m:r>
                    </m:oMath>
                  </m:oMathPara>
                </a14:m>
                <a:endParaRPr lang="en-US" sz="1600" b="1" dirty="0" smtClean="0"/>
              </a:p>
              <a:p>
                <a:r>
                  <a:rPr lang="en-US" sz="1400" dirty="0">
                    <a:latin typeface="Times New Roman" panose="02020603050405020304" pitchFamily="18" charset="0"/>
                    <a:cs typeface="Times New Roman" panose="02020603050405020304" pitchFamily="18" charset="0"/>
                  </a:rPr>
                  <a:t>The </a:t>
                </a:r>
                <a:r>
                  <a:rPr lang="en-US" sz="1400" b="1" i="1" dirty="0">
                    <a:latin typeface="Times New Roman" panose="02020603050405020304" pitchFamily="18" charset="0"/>
                    <a:cs typeface="Times New Roman" panose="02020603050405020304" pitchFamily="18" charset="0"/>
                  </a:rPr>
                  <a:t>orbital speed </a:t>
                </a:r>
                <a:r>
                  <a:rPr lang="en-US" sz="1400" dirty="0">
                    <a:latin typeface="Times New Roman" panose="02020603050405020304" pitchFamily="18" charset="0"/>
                    <a:cs typeface="Times New Roman" panose="02020603050405020304" pitchFamily="18" charset="0"/>
                  </a:rPr>
                  <a:t>of the planet is </a:t>
                </a:r>
                <a14:m>
                  <m:oMath xmlns:m="http://schemas.openxmlformats.org/officeDocument/2006/math">
                    <m:r>
                      <a:rPr lang="en-US" sz="1400" i="1" dirty="0" smtClean="0">
                        <a:latin typeface="Cambria Math" panose="02040503050406030204" pitchFamily="18" charset="0"/>
                      </a:rPr>
                      <m:t>2</m:t>
                    </m:r>
                    <m:r>
                      <a:rPr lang="en-US" sz="1400" b="0" i="1" dirty="0" smtClean="0">
                        <a:latin typeface="Cambria Math" panose="02040503050406030204" pitchFamily="18" charset="0"/>
                      </a:rPr>
                      <m:t>𝜋</m:t>
                    </m:r>
                    <m:r>
                      <a:rPr lang="en-US" sz="1400" i="1" dirty="0" smtClean="0">
                        <a:latin typeface="Cambria Math" panose="02040503050406030204" pitchFamily="18" charset="0"/>
                      </a:rPr>
                      <m:t>𝑟</m:t>
                    </m:r>
                    <m:r>
                      <a:rPr lang="en-US" sz="1400" i="1" dirty="0" smtClean="0">
                        <a:latin typeface="Cambria Math" panose="02040503050406030204" pitchFamily="18" charset="0"/>
                      </a:rPr>
                      <m:t>/</m:t>
                    </m:r>
                    <m:r>
                      <a:rPr lang="en-US" sz="1400" i="1" dirty="0" smtClean="0">
                        <a:latin typeface="Cambria Math" panose="02040503050406030204" pitchFamily="18" charset="0"/>
                      </a:rPr>
                      <m:t>𝑇</m:t>
                    </m:r>
                  </m:oMath>
                </a14:m>
                <a:r>
                  <a:rPr lang="en-US" sz="1400" dirty="0">
                    <a:latin typeface="Times New Roman" panose="02020603050405020304" pitchFamily="18" charset="0"/>
                    <a:cs typeface="Times New Roman" panose="02020603050405020304" pitchFamily="18" charset="0"/>
                  </a:rPr>
                  <a:t>, where </a:t>
                </a:r>
                <a:r>
                  <a:rPr lang="en-US" sz="1400" b="1" i="1" dirty="0">
                    <a:latin typeface="Times New Roman" panose="02020603050405020304" pitchFamily="18" charset="0"/>
                    <a:cs typeface="Times New Roman" panose="02020603050405020304" pitchFamily="18" charset="0"/>
                  </a:rPr>
                  <a:t>T</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is the period; therefore, the </a:t>
                </a:r>
                <a:r>
                  <a:rPr lang="en-US" sz="1400" dirty="0" smtClean="0">
                    <a:latin typeface="Times New Roman" panose="02020603050405020304" pitchFamily="18" charset="0"/>
                    <a:cs typeface="Times New Roman" panose="02020603050405020304" pitchFamily="18" charset="0"/>
                  </a:rPr>
                  <a:t>preceding expression becomes</a:t>
                </a:r>
              </a:p>
              <a:p>
                <a:pPr marL="0" indent="0">
                  <a:buNone/>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𝐺</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𝑀</m:t>
                              </m:r>
                            </m:e>
                            <m:sub>
                              <m:r>
                                <a:rPr lang="en-US" sz="1800" b="0" i="1" smtClean="0">
                                  <a:latin typeface="Cambria Math" panose="02040503050406030204" pitchFamily="18" charset="0"/>
                                  <a:ea typeface="Cambria Math" panose="02040503050406030204" pitchFamily="18" charset="0"/>
                                </a:rPr>
                                <m:t>𝑠</m:t>
                              </m:r>
                            </m:sub>
                          </m:sSub>
                        </m:num>
                        <m:den>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𝑟</m:t>
                              </m:r>
                            </m:e>
                            <m:sup>
                              <m:r>
                                <a:rPr lang="en-US" sz="1800" b="0" i="1" smtClean="0">
                                  <a:latin typeface="Cambria Math" panose="02040503050406030204" pitchFamily="18" charset="0"/>
                                  <a:ea typeface="Cambria Math" panose="02040503050406030204" pitchFamily="18" charset="0"/>
                                </a:rPr>
                                <m:t>2</m:t>
                              </m:r>
                            </m:sup>
                          </m:sSup>
                        </m:den>
                      </m:f>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sSup>
                            <m:sSupPr>
                              <m:ctrlPr>
                                <a:rPr lang="en-US" sz="1800" b="0" i="1" smtClean="0">
                                  <a:latin typeface="Cambria Math" panose="02040503050406030204" pitchFamily="18" charset="0"/>
                                  <a:ea typeface="Cambria Math" panose="02040503050406030204" pitchFamily="18" charset="0"/>
                                </a:rPr>
                              </m:ctrlPr>
                            </m:sSupPr>
                            <m:e>
                              <m:d>
                                <m:dPr>
                                  <m:ctrlPr>
                                    <a:rPr lang="en-US" sz="1800" b="0" i="1" smtClean="0">
                                      <a:solidFill>
                                        <a:prstClr val="black"/>
                                      </a:solidFill>
                                      <a:latin typeface="Cambria Math" panose="02040503050406030204" pitchFamily="18" charset="0"/>
                                      <a:ea typeface="Cambria Math" panose="02040503050406030204" pitchFamily="18" charset="0"/>
                                    </a:rPr>
                                  </m:ctrlPr>
                                </m:dPr>
                                <m:e>
                                  <m:f>
                                    <m:fPr>
                                      <m:type m:val="lin"/>
                                      <m:ctrlPr>
                                        <a:rPr lang="en-US" sz="1800" b="0" i="1" smtClean="0">
                                          <a:solidFill>
                                            <a:prstClr val="black"/>
                                          </a:solidFill>
                                          <a:latin typeface="Cambria Math" panose="02040503050406030204" pitchFamily="18" charset="0"/>
                                          <a:ea typeface="Cambria Math" panose="02040503050406030204" pitchFamily="18" charset="0"/>
                                        </a:rPr>
                                      </m:ctrlPr>
                                    </m:fPr>
                                    <m:num>
                                      <m:r>
                                        <a:rPr lang="en-US" sz="1800" i="1" dirty="0">
                                          <a:solidFill>
                                            <a:prstClr val="black"/>
                                          </a:solidFill>
                                          <a:latin typeface="Cambria Math" panose="02040503050406030204" pitchFamily="18" charset="0"/>
                                        </a:rPr>
                                        <m:t>2</m:t>
                                      </m:r>
                                      <m:r>
                                        <a:rPr lang="en-US" sz="1800" i="1" dirty="0">
                                          <a:solidFill>
                                            <a:prstClr val="black"/>
                                          </a:solidFill>
                                          <a:latin typeface="Cambria Math" panose="02040503050406030204" pitchFamily="18" charset="0"/>
                                        </a:rPr>
                                        <m:t>𝜋</m:t>
                                      </m:r>
                                      <m:r>
                                        <a:rPr lang="en-US" sz="1800" i="1" dirty="0">
                                          <a:solidFill>
                                            <a:prstClr val="black"/>
                                          </a:solidFill>
                                          <a:latin typeface="Cambria Math" panose="02040503050406030204" pitchFamily="18" charset="0"/>
                                        </a:rPr>
                                        <m:t>𝑟</m:t>
                                      </m:r>
                                    </m:num>
                                    <m:den>
                                      <m:r>
                                        <a:rPr lang="en-US" sz="1800" b="0" i="1" smtClean="0">
                                          <a:solidFill>
                                            <a:prstClr val="black"/>
                                          </a:solidFill>
                                          <a:latin typeface="Cambria Math" panose="02040503050406030204" pitchFamily="18" charset="0"/>
                                          <a:ea typeface="Cambria Math" panose="02040503050406030204" pitchFamily="18" charset="0"/>
                                        </a:rPr>
                                        <m:t>𝑇</m:t>
                                      </m:r>
                                    </m:den>
                                  </m:f>
                                </m:e>
                              </m:d>
                            </m:e>
                            <m:sup>
                              <m:r>
                                <a:rPr lang="en-US" sz="1800" b="0" i="1" smtClean="0">
                                  <a:latin typeface="Cambria Math" panose="02040503050406030204" pitchFamily="18" charset="0"/>
                                  <a:ea typeface="Cambria Math" panose="02040503050406030204" pitchFamily="18" charset="0"/>
                                </a:rPr>
                                <m:t>2</m:t>
                              </m:r>
                            </m:sup>
                          </m:sSup>
                        </m:num>
                        <m:den>
                          <m:r>
                            <a:rPr lang="en-US" sz="1800" b="0" i="1" smtClean="0">
                              <a:latin typeface="Cambria Math" panose="02040503050406030204" pitchFamily="18" charset="0"/>
                              <a:ea typeface="Cambria Math" panose="02040503050406030204" pitchFamily="18" charset="0"/>
                            </a:rPr>
                            <m:t>𝑟</m:t>
                          </m:r>
                        </m:den>
                      </m:f>
                    </m:oMath>
                  </m:oMathPara>
                </a14:m>
                <a:endParaRPr lang="en-US" sz="1800" dirty="0" smtClean="0"/>
              </a:p>
              <a:p>
                <a:pPr marL="0" indent="0">
                  <a:buNone/>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𝑇</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𝜋</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ea typeface="Cambria Math" panose="02040503050406030204" pitchFamily="18" charset="0"/>
                                </a:rPr>
                                <m:t>𝐺</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𝑀</m:t>
                                  </m:r>
                                </m:e>
                                <m:sub>
                                  <m:r>
                                    <a:rPr lang="en-US" sz="1800" b="0" i="1" smtClean="0">
                                      <a:latin typeface="Cambria Math" panose="02040503050406030204" pitchFamily="18" charset="0"/>
                                      <a:ea typeface="Cambria Math" panose="02040503050406030204" pitchFamily="18" charset="0"/>
                                    </a:rPr>
                                    <m:t>𝑠</m:t>
                                  </m:r>
                                </m:sub>
                              </m:sSub>
                            </m:den>
                          </m:f>
                        </m:e>
                      </m:d>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𝑟</m:t>
                          </m:r>
                        </m:e>
                        <m:sup>
                          <m:r>
                            <a:rPr lang="en-US" sz="1800" b="0" i="1" smtClean="0">
                              <a:latin typeface="Cambria Math" panose="02040503050406030204" pitchFamily="18" charset="0"/>
                            </a:rPr>
                            <m:t>3</m:t>
                          </m:r>
                        </m:sup>
                      </m:sSup>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𝐾</m:t>
                          </m:r>
                        </m:e>
                        <m:sub>
                          <m:r>
                            <a:rPr lang="en-US" sz="1800" b="0" i="1" smtClean="0">
                              <a:latin typeface="Cambria Math" panose="02040503050406030204" pitchFamily="18" charset="0"/>
                            </a:rPr>
                            <m:t>𝑠</m:t>
                          </m:r>
                        </m:sub>
                      </m:sSub>
                      <m:sSup>
                        <m:sSupPr>
                          <m:ctrlPr>
                            <a:rPr lang="en-US" sz="1800" i="1">
                              <a:solidFill>
                                <a:prstClr val="black"/>
                              </a:solidFill>
                              <a:latin typeface="Cambria Math" panose="02040503050406030204" pitchFamily="18" charset="0"/>
                            </a:rPr>
                          </m:ctrlPr>
                        </m:sSupPr>
                        <m:e>
                          <m:r>
                            <a:rPr lang="en-US" sz="1800" i="1">
                              <a:solidFill>
                                <a:prstClr val="black"/>
                              </a:solidFill>
                              <a:latin typeface="Cambria Math" panose="02040503050406030204" pitchFamily="18" charset="0"/>
                            </a:rPr>
                            <m:t>𝑟</m:t>
                          </m:r>
                        </m:e>
                        <m:sup>
                          <m:r>
                            <a:rPr lang="en-US" sz="1800" i="1">
                              <a:solidFill>
                                <a:prstClr val="black"/>
                              </a:solidFill>
                              <a:latin typeface="Cambria Math" panose="02040503050406030204" pitchFamily="18" charset="0"/>
                            </a:rPr>
                            <m:t>3</m:t>
                          </m:r>
                        </m:sup>
                      </m:sSup>
                    </m:oMath>
                  </m:oMathPara>
                </a14:m>
                <a:endParaRPr lang="en-US" sz="2000" dirty="0" smtClean="0">
                  <a:solidFill>
                    <a:prstClr val="black"/>
                  </a:solidFill>
                </a:endParaRPr>
              </a:p>
              <a:p>
                <a:r>
                  <a:rPr lang="en-US" sz="2000" b="1" dirty="0" smtClean="0"/>
                  <a:t>Where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𝑲</m:t>
                        </m:r>
                      </m:e>
                      <m:sub>
                        <m:r>
                          <a:rPr lang="en-US" sz="2000" b="1" i="1" smtClean="0">
                            <a:latin typeface="Cambria Math" panose="02040503050406030204" pitchFamily="18" charset="0"/>
                          </a:rPr>
                          <m:t>𝒔</m:t>
                        </m:r>
                      </m:sub>
                    </m:sSub>
                  </m:oMath>
                </a14:m>
                <a:r>
                  <a:rPr lang="en-US" sz="2000" b="1" dirty="0" smtClean="0"/>
                  <a:t>-is constant </a:t>
                </a:r>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𝐾</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𝜋</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ea typeface="Cambria Math" panose="02040503050406030204" pitchFamily="18" charset="0"/>
                                </a:rPr>
                                <m:t>𝐺</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𝑀</m:t>
                                  </m:r>
                                </m:e>
                                <m:sub>
                                  <m:r>
                                    <a:rPr lang="en-US" sz="1800" b="0" i="1" smtClean="0">
                                      <a:latin typeface="Cambria Math" panose="02040503050406030204" pitchFamily="18" charset="0"/>
                                      <a:ea typeface="Cambria Math" panose="02040503050406030204" pitchFamily="18" charset="0"/>
                                    </a:rPr>
                                    <m:t>𝑠</m:t>
                                  </m:r>
                                </m:sub>
                              </m:sSub>
                            </m:den>
                          </m:f>
                        </m:e>
                      </m:d>
                      <m:r>
                        <a:rPr lang="en-US" sz="1800" b="0" i="1" smtClean="0">
                          <a:latin typeface="Cambria Math" panose="02040503050406030204" pitchFamily="18" charset="0"/>
                          <a:ea typeface="Cambria Math" panose="02040503050406030204" pitchFamily="18" charset="0"/>
                        </a:rPr>
                        <m:t>=</m:t>
                      </m:r>
                      <m:r>
                        <m:rPr>
                          <m:nor/>
                        </m:rPr>
                        <a:rPr lang="en-US" sz="1800"/>
                        <m:t>2.97</m:t>
                      </m:r>
                      <m:r>
                        <a:rPr lang="en-US" sz="180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−19</m:t>
                          </m:r>
                        </m:sup>
                      </m:sSup>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𝑠</m:t>
                          </m:r>
                        </m:e>
                        <m:sup>
                          <m:r>
                            <a:rPr lang="en-US" sz="1800" i="1" smtClean="0">
                              <a:latin typeface="Cambria Math" panose="02040503050406030204" pitchFamily="18" charset="0"/>
                              <a:ea typeface="Cambria Math" panose="02040503050406030204" pitchFamily="18" charset="0"/>
                            </a:rPr>
                            <m:t>2</m:t>
                          </m:r>
                        </m:sup>
                      </m:sSup>
                      <m:r>
                        <m:rPr>
                          <m:nor/>
                        </m:rPr>
                        <a:rPr lang="en-US" sz="1800"/>
                        <m:t>/</m:t>
                      </m:r>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3</m:t>
                          </m:r>
                        </m:sup>
                      </m:sSup>
                    </m:oMath>
                  </m:oMathPara>
                </a14:m>
                <a:endParaRPr lang="en-US" sz="1600" dirty="0" smtClean="0"/>
              </a:p>
              <a:p>
                <a:r>
                  <a:rPr lang="en-US" sz="1800" dirty="0">
                    <a:latin typeface="Times New Roman" panose="02020603050405020304" pitchFamily="18" charset="0"/>
                    <a:cs typeface="Times New Roman" panose="02020603050405020304" pitchFamily="18" charset="0"/>
                  </a:rPr>
                  <a:t>This equation is also valid for elliptical orbits if we replace </a:t>
                </a:r>
                <a:r>
                  <a:rPr lang="en-US" sz="1800" b="1" i="1" dirty="0">
                    <a:solidFill>
                      <a:srgbClr val="FF0000"/>
                    </a:solidFill>
                    <a:latin typeface="Times New Roman" panose="02020603050405020304" pitchFamily="18" charset="0"/>
                    <a:cs typeface="Times New Roman" panose="02020603050405020304" pitchFamily="18" charset="0"/>
                  </a:rPr>
                  <a:t>r</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with the length </a:t>
                </a:r>
                <a:r>
                  <a:rPr lang="en-US" sz="1800" b="1" i="1" dirty="0">
                    <a:solidFill>
                      <a:srgbClr val="FF0000"/>
                    </a:solidFill>
                    <a:latin typeface="Times New Roman" panose="02020603050405020304" pitchFamily="18" charset="0"/>
                    <a:cs typeface="Times New Roman" panose="02020603050405020304" pitchFamily="18" charset="0"/>
                  </a:rPr>
                  <a:t>a</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of </a:t>
                </a:r>
                <a:r>
                  <a:rPr lang="en-US" sz="1800" dirty="0" smtClean="0">
                    <a:latin typeface="Times New Roman" panose="02020603050405020304" pitchFamily="18" charset="0"/>
                    <a:cs typeface="Times New Roman" panose="02020603050405020304" pitchFamily="18" charset="0"/>
                  </a:rPr>
                  <a:t>the </a:t>
                </a:r>
                <a:r>
                  <a:rPr lang="en-US" sz="1800" dirty="0" err="1" smtClean="0">
                    <a:latin typeface="Times New Roman" panose="02020603050405020304" pitchFamily="18" charset="0"/>
                    <a:cs typeface="Times New Roman" panose="02020603050405020304" pitchFamily="18" charset="0"/>
                  </a:rPr>
                  <a:t>semimajor</a:t>
                </a:r>
                <a:r>
                  <a:rPr lang="en-US" sz="1800" dirty="0" smtClean="0">
                    <a:latin typeface="Times New Roman" panose="02020603050405020304" pitchFamily="18" charset="0"/>
                    <a:cs typeface="Times New Roman" panose="02020603050405020304" pitchFamily="18" charset="0"/>
                  </a:rPr>
                  <a:t> axis</a:t>
                </a:r>
              </a:p>
              <a:p>
                <a:pPr marL="0" indent="0">
                  <a:buNone/>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𝑇</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𝜋</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ea typeface="Cambria Math" panose="02040503050406030204" pitchFamily="18" charset="0"/>
                                </a:rPr>
                                <m:t>𝐺</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𝑀</m:t>
                                  </m:r>
                                </m:e>
                                <m:sub>
                                  <m:r>
                                    <a:rPr lang="en-US" sz="1800" b="0" i="1" smtClean="0">
                                      <a:latin typeface="Cambria Math" panose="02040503050406030204" pitchFamily="18" charset="0"/>
                                      <a:ea typeface="Cambria Math" panose="02040503050406030204" pitchFamily="18" charset="0"/>
                                    </a:rPr>
                                    <m:t>𝑠</m:t>
                                  </m:r>
                                </m:sub>
                              </m:sSub>
                            </m:den>
                          </m:f>
                        </m:e>
                      </m:d>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3</m:t>
                          </m:r>
                        </m:sup>
                      </m:sSup>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𝐾</m:t>
                          </m:r>
                        </m:e>
                        <m:sub>
                          <m:r>
                            <a:rPr lang="en-US" sz="1800" b="0" i="1" smtClean="0">
                              <a:latin typeface="Cambria Math" panose="02040503050406030204" pitchFamily="18" charset="0"/>
                            </a:rPr>
                            <m:t>𝑠</m:t>
                          </m:r>
                        </m:sub>
                      </m:sSub>
                      <m:sSup>
                        <m:sSupPr>
                          <m:ctrlPr>
                            <a:rPr lang="en-US" sz="1800" i="1">
                              <a:solidFill>
                                <a:prstClr val="black"/>
                              </a:solidFill>
                              <a:latin typeface="Cambria Math" panose="02040503050406030204" pitchFamily="18" charset="0"/>
                            </a:rPr>
                          </m:ctrlPr>
                        </m:sSupPr>
                        <m:e>
                          <m:r>
                            <a:rPr lang="en-US" sz="1800" b="0" i="1" smtClean="0">
                              <a:solidFill>
                                <a:prstClr val="black"/>
                              </a:solidFill>
                              <a:latin typeface="Cambria Math" panose="02040503050406030204" pitchFamily="18" charset="0"/>
                            </a:rPr>
                            <m:t>𝑎</m:t>
                          </m:r>
                        </m:e>
                        <m:sup>
                          <m:r>
                            <a:rPr lang="en-US" sz="1800" i="1">
                              <a:solidFill>
                                <a:prstClr val="black"/>
                              </a:solidFill>
                              <a:latin typeface="Cambria Math" panose="02040503050406030204" pitchFamily="18" charset="0"/>
                            </a:rPr>
                            <m:t>3</m:t>
                          </m:r>
                        </m:sup>
                      </m:sSup>
                    </m:oMath>
                  </m:oMathPara>
                </a14:m>
                <a:endParaRPr lang="en-US" sz="1600" dirty="0" smtClean="0"/>
              </a:p>
              <a:p>
                <a:r>
                  <a:rPr lang="en-US" sz="2000" dirty="0">
                    <a:latin typeface="Times New Roman" panose="02020603050405020304" pitchFamily="18" charset="0"/>
                    <a:cs typeface="Times New Roman" panose="02020603050405020304" pitchFamily="18" charset="0"/>
                  </a:rPr>
                  <a:t>is Kepler’s third law: the square of the period is proportional </a:t>
                </a:r>
                <a:r>
                  <a:rPr lang="en-US" sz="2000" dirty="0" smtClean="0">
                    <a:latin typeface="Times New Roman" panose="02020603050405020304" pitchFamily="18" charset="0"/>
                    <a:cs typeface="Times New Roman" panose="02020603050405020304" pitchFamily="18" charset="0"/>
                  </a:rPr>
                  <a:t>to the </a:t>
                </a:r>
                <a:r>
                  <a:rPr lang="en-US" sz="2000" dirty="0">
                    <a:latin typeface="Times New Roman" panose="02020603050405020304" pitchFamily="18" charset="0"/>
                    <a:cs typeface="Times New Roman" panose="02020603050405020304" pitchFamily="18" charset="0"/>
                  </a:rPr>
                  <a:t>cube of the </a:t>
                </a:r>
                <a:r>
                  <a:rPr lang="en-US" sz="2000" dirty="0" err="1">
                    <a:latin typeface="Times New Roman" panose="02020603050405020304" pitchFamily="18" charset="0"/>
                    <a:cs typeface="Times New Roman" panose="02020603050405020304" pitchFamily="18" charset="0"/>
                  </a:rPr>
                  <a:t>semimajor</a:t>
                </a:r>
                <a:r>
                  <a:rPr lang="en-US" sz="2000" dirty="0">
                    <a:latin typeface="Times New Roman" panose="02020603050405020304" pitchFamily="18" charset="0"/>
                    <a:cs typeface="Times New Roman" panose="02020603050405020304" pitchFamily="18" charset="0"/>
                  </a:rPr>
                  <a:t> axis. Because the </a:t>
                </a:r>
                <a:r>
                  <a:rPr lang="en-US" sz="2000" dirty="0" err="1">
                    <a:latin typeface="Times New Roman" panose="02020603050405020304" pitchFamily="18" charset="0"/>
                    <a:cs typeface="Times New Roman" panose="02020603050405020304" pitchFamily="18" charset="0"/>
                  </a:rPr>
                  <a:t>semimajor</a:t>
                </a:r>
                <a:r>
                  <a:rPr lang="en-US" sz="2000" dirty="0">
                    <a:latin typeface="Times New Roman" panose="02020603050405020304" pitchFamily="18" charset="0"/>
                    <a:cs typeface="Times New Roman" panose="02020603050405020304" pitchFamily="18" charset="0"/>
                  </a:rPr>
                  <a:t> axis of a circular orbit is </a:t>
                </a:r>
                <a:r>
                  <a:rPr lang="en-US" sz="2000" dirty="0" smtClean="0">
                    <a:latin typeface="Times New Roman" panose="02020603050405020304" pitchFamily="18" charset="0"/>
                    <a:cs typeface="Times New Roman" panose="02020603050405020304" pitchFamily="18" charset="0"/>
                  </a:rPr>
                  <a:t>its radius</a:t>
                </a:r>
                <a:r>
                  <a:rPr lang="en-US" sz="2000" dirty="0">
                    <a:latin typeface="Times New Roman" panose="02020603050405020304" pitchFamily="18" charset="0"/>
                    <a:cs typeface="Times New Roman" panose="02020603050405020304" pitchFamily="18" charset="0"/>
                  </a:rPr>
                  <a:t>, this equation is valid for both circular and elliptical orbits</a:t>
                </a:r>
                <a:r>
                  <a:rPr lang="en-US" sz="2000" dirty="0" smtClean="0">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2331" y="561704"/>
                <a:ext cx="11077303" cy="5794646"/>
              </a:xfrm>
              <a:blipFill>
                <a:blip r:embed="rId2"/>
                <a:stretch>
                  <a:fillRect l="-495" t="-946" r="-11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47</a:t>
            </a:fld>
            <a:endParaRPr lang="en-US"/>
          </a:p>
        </p:txBody>
      </p:sp>
    </p:spTree>
    <p:extLst>
      <p:ext uri="{BB962C8B-B14F-4D97-AF65-F5344CB8AC3E}">
        <p14:creationId xmlns:p14="http://schemas.microsoft.com/office/powerpoint/2010/main" val="813702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056"/>
            <a:ext cx="10515600" cy="758281"/>
          </a:xfrm>
        </p:spPr>
        <p:txBody>
          <a:bodyPr/>
          <a:lstStyle/>
          <a:p>
            <a:pPr algn="ctr"/>
            <a:r>
              <a:rPr lang="en-US" b="1" dirty="0" smtClean="0">
                <a:latin typeface="Times New Roman" panose="02020603050405020304" pitchFamily="18" charset="0"/>
                <a:cs typeface="Times New Roman" panose="02020603050405020304" pitchFamily="18" charset="0"/>
              </a:rPr>
              <a:t>Generally Kepler's 3</a:t>
            </a:r>
            <a:r>
              <a:rPr lang="en-US" b="1" baseline="30000" dirty="0" smtClean="0">
                <a:latin typeface="Times New Roman" panose="02020603050405020304" pitchFamily="18" charset="0"/>
                <a:cs typeface="Times New Roman" panose="02020603050405020304" pitchFamily="18" charset="0"/>
              </a:rPr>
              <a:t>rd</a:t>
            </a:r>
            <a:r>
              <a:rPr lang="en-US" b="1" dirty="0" smtClean="0">
                <a:latin typeface="Times New Roman" panose="02020603050405020304" pitchFamily="18" charset="0"/>
                <a:cs typeface="Times New Roman" panose="02020603050405020304" pitchFamily="18" charset="0"/>
              </a:rPr>
              <a:t> Law </a:t>
            </a:r>
            <a:endParaRPr 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4137" y="901338"/>
                <a:ext cx="11482251" cy="5275626"/>
              </a:xfrm>
            </p:spPr>
            <p:txBody>
              <a:bodyPr>
                <a:normAutofit fontScale="85000" lnSpcReduction="10000"/>
              </a:bodyPr>
              <a:lstStyle/>
              <a:p>
                <a:r>
                  <a:rPr lang="en-US" dirty="0" smtClean="0">
                    <a:solidFill>
                      <a:srgbClr val="000000"/>
                    </a:solidFill>
                    <a:latin typeface="Times New Roman" panose="02020603050405020304" pitchFamily="18" charset="0"/>
                  </a:rPr>
                  <a:t>The third </a:t>
                </a:r>
                <a:r>
                  <a:rPr lang="en-US" dirty="0">
                    <a:solidFill>
                      <a:srgbClr val="000000"/>
                    </a:solidFill>
                    <a:latin typeface="Times New Roman" panose="02020603050405020304" pitchFamily="18" charset="0"/>
                  </a:rPr>
                  <a:t>law makes a comparison between the motion characteristics of different planets.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comparison being made is that the </a:t>
                </a:r>
                <a:r>
                  <a:rPr lang="en-US" b="1" i="1" dirty="0">
                    <a:solidFill>
                      <a:srgbClr val="000000"/>
                    </a:solidFill>
                    <a:latin typeface="Times New Roman" panose="02020603050405020304" pitchFamily="18" charset="0"/>
                  </a:rPr>
                  <a:t>ratio of the squares of the periods to the cubes of their average distances from the sun is the same for every one of the planets</a:t>
                </a:r>
                <a:r>
                  <a:rPr lang="en-US" b="1" i="1" dirty="0" smtClean="0">
                    <a:solidFill>
                      <a:srgbClr val="000000"/>
                    </a:solidFill>
                    <a:latin typeface="Times New Roman" panose="02020603050405020304" pitchFamily="18" charset="0"/>
                  </a:rPr>
                  <a:t>.</a:t>
                </a:r>
              </a:p>
              <a:p>
                <a:r>
                  <a:rPr lang="en-US" dirty="0">
                    <a:solidFill>
                      <a:srgbClr val="000000"/>
                    </a:solidFill>
                    <a:latin typeface="Times New Roman" panose="02020603050405020304" pitchFamily="18" charset="0"/>
                  </a:rPr>
                  <a:t>consider the orbital period and average distance from sun (orbital radius) for Earth and </a:t>
                </a:r>
                <a:r>
                  <a:rPr lang="en-US" dirty="0" smtClean="0">
                    <a:solidFill>
                      <a:srgbClr val="000000"/>
                    </a:solidFill>
                    <a:latin typeface="Times New Roman" panose="02020603050405020304" pitchFamily="18" charset="0"/>
                  </a:rPr>
                  <a:t>mars</a:t>
                </a:r>
              </a:p>
              <a:p>
                <a:endParaRPr lang="en-US" dirty="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a:t>
                </a:r>
                <a:r>
                  <a:rPr lang="en-US" b="1" dirty="0">
                    <a:solidFill>
                      <a:srgbClr val="000000"/>
                    </a:solidFill>
                    <a:latin typeface="Times New Roman" panose="02020603050405020304" pitchFamily="18" charset="0"/>
                  </a:rPr>
                  <a:t>NOTE</a:t>
                </a:r>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The average distance value</a:t>
                </a:r>
                <a:r>
                  <a:rPr lang="en-US" dirty="0">
                    <a:solidFill>
                      <a:srgbClr val="000000"/>
                    </a:solidFill>
                    <a:latin typeface="Times New Roman" panose="02020603050405020304" pitchFamily="18" charset="0"/>
                  </a:rPr>
                  <a:t> is given in astronomical units where </a:t>
                </a:r>
                <a:r>
                  <a:rPr lang="en-US" dirty="0" smtClean="0">
                    <a:solidFill>
                      <a:srgbClr val="000000"/>
                    </a:solidFill>
                    <a:latin typeface="Times New Roman" panose="02020603050405020304" pitchFamily="18" charset="0"/>
                  </a:rPr>
                  <a:t>1a.u</a:t>
                </a:r>
                <a:r>
                  <a:rPr lang="en-US" dirty="0">
                    <a:solidFill>
                      <a:srgbClr val="000000"/>
                    </a:solidFill>
                    <a:latin typeface="Times New Roman" panose="02020603050405020304" pitchFamily="18" charset="0"/>
                  </a:rPr>
                  <a:t>. is equal to the distance from </a:t>
                </a:r>
                <a:r>
                  <a:rPr lang="en-US" b="1" i="1" dirty="0">
                    <a:solidFill>
                      <a:srgbClr val="000000"/>
                    </a:solidFill>
                    <a:latin typeface="Times New Roman" panose="02020603050405020304" pitchFamily="18" charset="0"/>
                  </a:rPr>
                  <a:t>the earth to the sun </a:t>
                </a:r>
                <a:r>
                  <a:rPr lang="en-US" b="1" i="1" dirty="0" smtClean="0">
                    <a:solidFill>
                      <a:srgbClr val="000000"/>
                    </a:solidFill>
                    <a:latin typeface="Times New Roman" panose="02020603050405020304" pitchFamily="18" charset="0"/>
                  </a:rPr>
                  <a:t>(</a:t>
                </a:r>
                <a:r>
                  <a:rPr lang="en-US" b="1" i="1" dirty="0" smtClean="0">
                    <a:solidFill>
                      <a:srgbClr val="FF0000"/>
                    </a:solidFill>
                    <a:latin typeface="Times New Roman" panose="02020603050405020304" pitchFamily="18" charset="0"/>
                  </a:rPr>
                  <a:t>1AU</a:t>
                </a:r>
                <a:r>
                  <a:rPr lang="en-US" sz="3800" b="1" dirty="0" smtClean="0">
                    <a:solidFill>
                      <a:srgbClr val="FF0000"/>
                    </a:solidFill>
                    <a:latin typeface="Times New Roman" panose="02020603050405020304" pitchFamily="18" charset="0"/>
                  </a:rPr>
                  <a:t>- </a:t>
                </a:r>
                <a:r>
                  <a:rPr lang="en-US" sz="2100" b="1" dirty="0">
                    <a:solidFill>
                      <a:srgbClr val="FF0000"/>
                    </a:solidFill>
                  </a:rPr>
                  <a:t>1.4957 x </a:t>
                </a:r>
                <a14:m>
                  <m:oMath xmlns:m="http://schemas.openxmlformats.org/officeDocument/2006/math">
                    <m:sSup>
                      <m:sSupPr>
                        <m:ctrlPr>
                          <a:rPr lang="en-US" sz="2100" b="1" i="1" dirty="0">
                            <a:solidFill>
                              <a:srgbClr val="FF0000"/>
                            </a:solidFill>
                            <a:latin typeface="Cambria Math" panose="02040503050406030204" pitchFamily="18" charset="0"/>
                          </a:rPr>
                        </m:ctrlPr>
                      </m:sSupPr>
                      <m:e>
                        <m:r>
                          <a:rPr lang="en-US" sz="2100" b="1" i="1" dirty="0">
                            <a:solidFill>
                              <a:srgbClr val="FF0000"/>
                            </a:solidFill>
                            <a:latin typeface="Cambria Math" panose="02040503050406030204" pitchFamily="18" charset="0"/>
                          </a:rPr>
                          <m:t>𝟏𝟎</m:t>
                        </m:r>
                      </m:e>
                      <m:sup>
                        <m:r>
                          <a:rPr lang="en-US" sz="2100" b="1" i="1" dirty="0">
                            <a:solidFill>
                              <a:srgbClr val="FF0000"/>
                            </a:solidFill>
                            <a:latin typeface="Cambria Math" panose="02040503050406030204" pitchFamily="18" charset="0"/>
                          </a:rPr>
                          <m:t>𝟏𝟏</m:t>
                        </m:r>
                      </m:sup>
                    </m:sSup>
                    <m:r>
                      <a:rPr lang="en-US" sz="2100" i="1" dirty="0">
                        <a:solidFill>
                          <a:srgbClr val="FF0000"/>
                        </a:solidFill>
                        <a:latin typeface="Cambria Math" panose="02040503050406030204" pitchFamily="18" charset="0"/>
                      </a:rPr>
                      <m:t> </m:t>
                    </m:r>
                  </m:oMath>
                </a14:m>
                <a:r>
                  <a:rPr lang="en-US" dirty="0" smtClean="0">
                    <a:solidFill>
                      <a:srgbClr val="FF0000"/>
                    </a:solidFill>
                    <a:latin typeface="Times New Roman" panose="02020603050405020304" pitchFamily="18" charset="0"/>
                  </a:rPr>
                  <a:t>m).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b="1" i="1" dirty="0">
                    <a:solidFill>
                      <a:srgbClr val="000000"/>
                    </a:solidFill>
                    <a:latin typeface="Times New Roman" panose="02020603050405020304" pitchFamily="18" charset="0"/>
                  </a:rPr>
                  <a:t>orbital period </a:t>
                </a:r>
                <a:r>
                  <a:rPr lang="en-US" dirty="0">
                    <a:solidFill>
                      <a:srgbClr val="000000"/>
                    </a:solidFill>
                    <a:latin typeface="Times New Roman" panose="02020603050405020304" pitchFamily="18" charset="0"/>
                  </a:rPr>
                  <a:t>is given in units of earth-years where 1 earth year is the time required for the earth to orbit the sun </a:t>
                </a:r>
                <a:r>
                  <a:rPr lang="en-US" b="1" i="1" dirty="0" smtClean="0">
                    <a:solidFill>
                      <a:srgbClr val="FF0000"/>
                    </a:solidFill>
                    <a:latin typeface="Times New Roman" panose="02020603050405020304" pitchFamily="18" charset="0"/>
                  </a:rPr>
                  <a:t>–(1Lyr= </a:t>
                </a:r>
                <a:r>
                  <a:rPr lang="en-US" b="1" i="1" dirty="0">
                    <a:solidFill>
                      <a:srgbClr val="FF0000"/>
                    </a:solidFill>
                  </a:rPr>
                  <a:t>3.156 x </a:t>
                </a:r>
                <a14:m>
                  <m:oMath xmlns:m="http://schemas.openxmlformats.org/officeDocument/2006/math">
                    <m:sSup>
                      <m:sSupPr>
                        <m:ctrlPr>
                          <a:rPr lang="en-US" b="1" i="1" dirty="0">
                            <a:solidFill>
                              <a:srgbClr val="FF0000"/>
                            </a:solidFill>
                            <a:latin typeface="Cambria Math" panose="02040503050406030204" pitchFamily="18" charset="0"/>
                          </a:rPr>
                        </m:ctrlPr>
                      </m:sSupPr>
                      <m:e>
                        <m:r>
                          <a:rPr lang="en-US" b="1" i="1" dirty="0">
                            <a:solidFill>
                              <a:srgbClr val="FF0000"/>
                            </a:solidFill>
                            <a:latin typeface="Cambria Math" panose="02040503050406030204" pitchFamily="18" charset="0"/>
                          </a:rPr>
                          <m:t>𝟏𝟎</m:t>
                        </m:r>
                      </m:e>
                      <m:sup>
                        <m:r>
                          <a:rPr lang="en-US" b="1" i="1" dirty="0">
                            <a:solidFill>
                              <a:srgbClr val="FF0000"/>
                            </a:solidFill>
                            <a:latin typeface="Cambria Math" panose="02040503050406030204" pitchFamily="18" charset="0"/>
                          </a:rPr>
                          <m:t>𝟕</m:t>
                        </m:r>
                      </m:sup>
                    </m:sSup>
                  </m:oMath>
                </a14:m>
                <a:r>
                  <a:rPr lang="en-US" sz="1600" b="1" i="1" u="none" strike="noStrike" baseline="0" dirty="0" smtClean="0">
                    <a:solidFill>
                      <a:srgbClr val="FF0000"/>
                    </a:solidFill>
                  </a:rPr>
                  <a:t> </a:t>
                </a:r>
                <a:r>
                  <a:rPr lang="en-US" b="1" i="1" dirty="0">
                    <a:solidFill>
                      <a:srgbClr val="FF0000"/>
                    </a:solidFill>
                  </a:rPr>
                  <a:t>s </a:t>
                </a:r>
                <a:r>
                  <a:rPr lang="en-US" b="1" i="1" dirty="0" smtClean="0">
                    <a:solidFill>
                      <a:srgbClr val="FF0000"/>
                    </a:solidFill>
                    <a:latin typeface="Times New Roman" panose="02020603050405020304" pitchFamily="18" charset="0"/>
                  </a:rPr>
                  <a:t>.)</a:t>
                </a:r>
              </a:p>
              <a:p>
                <a:endParaRPr lang="en-US"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4137" y="901338"/>
                <a:ext cx="11482251" cy="5275626"/>
              </a:xfrm>
              <a:blipFill>
                <a:blip r:embed="rId2"/>
                <a:stretch>
                  <a:fillRect l="-743" t="-2312" r="-53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48</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138801615"/>
                  </p:ext>
                </p:extLst>
              </p:nvPr>
            </p:nvGraphicFramePr>
            <p:xfrm>
              <a:off x="1567179" y="2692157"/>
              <a:ext cx="9236165" cy="1487958"/>
            </p:xfrm>
            <a:graphic>
              <a:graphicData uri="http://schemas.openxmlformats.org/drawingml/2006/table">
                <a:tbl>
                  <a:tblPr firstRow="1" bandRow="1">
                    <a:tableStyleId>{5940675A-B579-460E-94D1-54222C63F5DA}</a:tableStyleId>
                  </a:tblPr>
                  <a:tblGrid>
                    <a:gridCol w="1516017">
                      <a:extLst>
                        <a:ext uri="{9D8B030D-6E8A-4147-A177-3AD203B41FA5}">
                          <a16:colId xmlns:a16="http://schemas.microsoft.com/office/drawing/2014/main" val="2729797087"/>
                        </a:ext>
                      </a:extLst>
                    </a:gridCol>
                    <a:gridCol w="2246812">
                      <a:extLst>
                        <a:ext uri="{9D8B030D-6E8A-4147-A177-3AD203B41FA5}">
                          <a16:colId xmlns:a16="http://schemas.microsoft.com/office/drawing/2014/main" val="1219211522"/>
                        </a:ext>
                      </a:extLst>
                    </a:gridCol>
                    <a:gridCol w="2842154">
                      <a:extLst>
                        <a:ext uri="{9D8B030D-6E8A-4147-A177-3AD203B41FA5}">
                          <a16:colId xmlns:a16="http://schemas.microsoft.com/office/drawing/2014/main" val="1095330605"/>
                        </a:ext>
                      </a:extLst>
                    </a:gridCol>
                    <a:gridCol w="2631182">
                      <a:extLst>
                        <a:ext uri="{9D8B030D-6E8A-4147-A177-3AD203B41FA5}">
                          <a16:colId xmlns:a16="http://schemas.microsoft.com/office/drawing/2014/main" val="3577247119"/>
                        </a:ext>
                      </a:extLst>
                    </a:gridCol>
                  </a:tblGrid>
                  <a:tr h="561164">
                    <a:tc>
                      <a:txBody>
                        <a:bodyPr/>
                        <a:lstStyle/>
                        <a:p>
                          <a:r>
                            <a:rPr lang="en-US" dirty="0" smtClean="0"/>
                            <a:t>Planet </a:t>
                          </a:r>
                          <a:endParaRPr lang="en-US" dirty="0"/>
                        </a:p>
                      </a:txBody>
                      <a:tcPr/>
                    </a:tc>
                    <a:tc>
                      <a:txBody>
                        <a:bodyPr/>
                        <a:lstStyle/>
                        <a:p>
                          <a:r>
                            <a:rPr lang="en-US" dirty="0" smtClean="0"/>
                            <a:t>Period(s)</a:t>
                          </a:r>
                          <a:endParaRPr lang="en-US" dirty="0"/>
                        </a:p>
                      </a:txBody>
                      <a:tcPr/>
                    </a:tc>
                    <a:tc>
                      <a:txBody>
                        <a:bodyPr/>
                        <a:lstStyle/>
                        <a:p>
                          <a:r>
                            <a:rPr lang="en-US" sz="1800" u="none" strike="noStrike" baseline="0" dirty="0" smtClean="0"/>
                            <a:t>Average Distance (m) </a:t>
                          </a:r>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type m:val="lin"/>
                                    <m:ctrlPr>
                                      <a:rPr lang="en-US" sz="1800" i="1" u="none" strike="noStrike" baseline="0" smtClean="0">
                                        <a:latin typeface="Cambria Math" panose="02040503050406030204" pitchFamily="18" charset="0"/>
                                      </a:rPr>
                                    </m:ctrlPr>
                                  </m:fPr>
                                  <m:num>
                                    <m:sSup>
                                      <m:sSupPr>
                                        <m:ctrlPr>
                                          <a:rPr lang="en-US" sz="1800" i="1" u="none" strike="noStrike" baseline="0" smtClean="0">
                                            <a:latin typeface="Cambria Math" panose="02040503050406030204" pitchFamily="18" charset="0"/>
                                          </a:rPr>
                                        </m:ctrlPr>
                                      </m:sSupPr>
                                      <m:e>
                                        <m:r>
                                          <a:rPr lang="en-US" sz="1800" u="none" strike="noStrike" baseline="0" smtClean="0">
                                            <a:latin typeface="Cambria Math" panose="02040503050406030204" pitchFamily="18" charset="0"/>
                                          </a:rPr>
                                          <m:t>𝑻</m:t>
                                        </m:r>
                                      </m:e>
                                      <m:sup>
                                        <m:r>
                                          <a:rPr lang="en-US" sz="1800" u="none" strike="noStrike" baseline="0" smtClean="0">
                                            <a:latin typeface="Cambria Math" panose="02040503050406030204" pitchFamily="18" charset="0"/>
                                          </a:rPr>
                                          <m:t>𝟐</m:t>
                                        </m:r>
                                      </m:sup>
                                    </m:sSup>
                                  </m:num>
                                  <m:den>
                                    <m:sSup>
                                      <m:sSupPr>
                                        <m:ctrlPr>
                                          <a:rPr lang="en-US" sz="1800" i="1" u="none" strike="noStrike" baseline="0" smtClean="0">
                                            <a:latin typeface="Cambria Math" panose="02040503050406030204" pitchFamily="18" charset="0"/>
                                          </a:rPr>
                                        </m:ctrlPr>
                                      </m:sSupPr>
                                      <m:e>
                                        <m:r>
                                          <a:rPr lang="en-US" sz="1800" u="none" strike="noStrike" baseline="0" smtClean="0">
                                            <a:latin typeface="Cambria Math" panose="02040503050406030204" pitchFamily="18" charset="0"/>
                                          </a:rPr>
                                          <m:t>𝑹</m:t>
                                        </m:r>
                                      </m:e>
                                      <m:sup>
                                        <m:r>
                                          <a:rPr lang="en-US" sz="1800" u="none" strike="noStrike" baseline="0" smtClean="0">
                                            <a:latin typeface="Cambria Math" panose="02040503050406030204" pitchFamily="18" charset="0"/>
                                          </a:rPr>
                                          <m:t>𝟑</m:t>
                                        </m:r>
                                      </m:sup>
                                    </m:sSup>
                                  </m:den>
                                </m:f>
                                <m:r>
                                  <a:rPr lang="en-US" sz="1800" u="none" strike="noStrike" baseline="0" smtClean="0">
                                    <a:latin typeface="Cambria Math" panose="02040503050406030204" pitchFamily="18" charset="0"/>
                                  </a:rPr>
                                  <m:t>(</m:t>
                                </m:r>
                                <m:f>
                                  <m:fPr>
                                    <m:type m:val="lin"/>
                                    <m:ctrlPr>
                                      <a:rPr lang="en-US" sz="1800" i="1" u="none" strike="noStrike" baseline="0" smtClean="0">
                                        <a:latin typeface="Cambria Math" panose="02040503050406030204" pitchFamily="18" charset="0"/>
                                      </a:rPr>
                                    </m:ctrlPr>
                                  </m:fPr>
                                  <m:num>
                                    <m:sSup>
                                      <m:sSupPr>
                                        <m:ctrlPr>
                                          <a:rPr lang="en-US" sz="1800" i="1" u="none" strike="noStrike" baseline="0" smtClean="0">
                                            <a:latin typeface="Cambria Math" panose="02040503050406030204" pitchFamily="18" charset="0"/>
                                          </a:rPr>
                                        </m:ctrlPr>
                                      </m:sSupPr>
                                      <m:e>
                                        <m:r>
                                          <a:rPr lang="en-US" sz="1800" u="none" strike="noStrike" baseline="0" smtClean="0">
                                            <a:latin typeface="Cambria Math" panose="02040503050406030204" pitchFamily="18" charset="0"/>
                                          </a:rPr>
                                          <m:t>𝒔</m:t>
                                        </m:r>
                                      </m:e>
                                      <m:sup>
                                        <m:r>
                                          <a:rPr lang="en-US" sz="1800" u="none" strike="noStrike" baseline="0" smtClean="0">
                                            <a:latin typeface="Cambria Math" panose="02040503050406030204" pitchFamily="18" charset="0"/>
                                          </a:rPr>
                                          <m:t>𝟐</m:t>
                                        </m:r>
                                      </m:sup>
                                    </m:sSup>
                                  </m:num>
                                  <m:den>
                                    <m:sSup>
                                      <m:sSupPr>
                                        <m:ctrlPr>
                                          <a:rPr lang="en-US" sz="1800" i="1" u="none" strike="noStrike" baseline="0" smtClean="0">
                                            <a:latin typeface="Cambria Math" panose="02040503050406030204" pitchFamily="18" charset="0"/>
                                          </a:rPr>
                                        </m:ctrlPr>
                                      </m:sSupPr>
                                      <m:e>
                                        <m:r>
                                          <a:rPr lang="en-US" sz="1800" u="none" strike="noStrike" baseline="0" smtClean="0">
                                            <a:latin typeface="Cambria Math" panose="02040503050406030204" pitchFamily="18" charset="0"/>
                                          </a:rPr>
                                          <m:t>𝒎</m:t>
                                        </m:r>
                                      </m:e>
                                      <m:sup>
                                        <m:r>
                                          <a:rPr lang="en-US" sz="1800" u="none" strike="noStrike" baseline="0" smtClean="0">
                                            <a:latin typeface="Cambria Math" panose="02040503050406030204" pitchFamily="18" charset="0"/>
                                          </a:rPr>
                                          <m:t>𝟑</m:t>
                                        </m:r>
                                      </m:sup>
                                    </m:sSup>
                                  </m:den>
                                </m:f>
                                <m:r>
                                  <a:rPr lang="en-US" sz="1800" u="none" strike="noStrike" baseline="0" smtClean="0">
                                    <a:latin typeface="Cambria Math" panose="02040503050406030204" pitchFamily="18" charset="0"/>
                                  </a:rPr>
                                  <m:t>)</m:t>
                                </m:r>
                              </m:oMath>
                            </m:oMathPara>
                          </a14:m>
                          <a:endParaRPr lang="en-US" sz="1800" b="1" i="0" u="none" strike="noStrike" baseline="0" dirty="0" smtClean="0">
                            <a:solidFill>
                              <a:srgbClr val="000000"/>
                            </a:solidFill>
                            <a:latin typeface="Times New Roman" panose="02020603050405020304" pitchFamily="18" charset="0"/>
                          </a:endParaRPr>
                        </a:p>
                      </a:txBody>
                      <a:tcPr/>
                    </a:tc>
                    <a:extLst>
                      <a:ext uri="{0D108BD9-81ED-4DB2-BD59-A6C34878D82A}">
                        <a16:rowId xmlns:a16="http://schemas.microsoft.com/office/drawing/2014/main" val="4185057168"/>
                      </a:ext>
                    </a:extLst>
                  </a:tr>
                  <a:tr h="463397">
                    <a:tc>
                      <a:txBody>
                        <a:bodyPr/>
                        <a:lstStyle/>
                        <a:p>
                          <a:r>
                            <a:rPr lang="en-US" dirty="0" smtClean="0"/>
                            <a:t>Earth</a:t>
                          </a:r>
                          <a:r>
                            <a:rPr lang="en-US" baseline="0" dirty="0" smtClean="0"/>
                            <a:t> </a:t>
                          </a:r>
                          <a:endParaRPr lang="en-US" dirty="0"/>
                        </a:p>
                      </a:txBody>
                      <a:tcPr/>
                    </a:tc>
                    <a:tc>
                      <a:txBody>
                        <a:bodyPr/>
                        <a:lstStyle/>
                        <a:p>
                          <a:r>
                            <a:rPr lang="en-US" sz="1800" u="none" strike="noStrike" baseline="0" dirty="0" smtClean="0"/>
                            <a:t>3.156 x </a:t>
                          </a:r>
                          <a14:m>
                            <m:oMath xmlns:m="http://schemas.openxmlformats.org/officeDocument/2006/math">
                              <m:sSup>
                                <m:sSupPr>
                                  <m:ctrlPr>
                                    <a:rPr lang="en-US" sz="1800" i="1" u="none" strike="noStrike" baseline="0" dirty="0" smtClean="0">
                                      <a:latin typeface="Cambria Math" panose="02040503050406030204" pitchFamily="18" charset="0"/>
                                    </a:rPr>
                                  </m:ctrlPr>
                                </m:sSupPr>
                                <m:e>
                                  <m:r>
                                    <a:rPr lang="en-US" sz="1800" b="0" i="1" u="none" strike="noStrike" baseline="0" dirty="0" smtClean="0">
                                      <a:latin typeface="Cambria Math" panose="02040503050406030204" pitchFamily="18" charset="0"/>
                                    </a:rPr>
                                    <m:t>10</m:t>
                                  </m:r>
                                </m:e>
                                <m:sup>
                                  <m:r>
                                    <a:rPr lang="en-US" sz="1800" b="0" i="1" u="none" strike="noStrike" baseline="0" dirty="0" smtClean="0">
                                      <a:latin typeface="Cambria Math" panose="02040503050406030204" pitchFamily="18" charset="0"/>
                                    </a:rPr>
                                    <m:t>7</m:t>
                                  </m:r>
                                </m:sup>
                              </m:sSup>
                            </m:oMath>
                          </a14:m>
                          <a:r>
                            <a:rPr lang="en-US" sz="1100" u="none" strike="noStrike" baseline="0" dirty="0" smtClean="0"/>
                            <a:t> </a:t>
                          </a:r>
                          <a:r>
                            <a:rPr lang="en-US" sz="1800" u="none" strike="noStrike" baseline="0" dirty="0" smtClean="0"/>
                            <a:t>s </a:t>
                          </a:r>
                          <a:endParaRPr lang="en-US" dirty="0"/>
                        </a:p>
                      </a:txBody>
                      <a:tcPr/>
                    </a:tc>
                    <a:tc>
                      <a:txBody>
                        <a:bodyPr/>
                        <a:lstStyle/>
                        <a:p>
                          <a:r>
                            <a:rPr lang="en-US" sz="1800" u="none" strike="noStrike" baseline="0" dirty="0" smtClean="0"/>
                            <a:t>1.4957 x </a:t>
                          </a:r>
                          <a14:m>
                            <m:oMath xmlns:m="http://schemas.openxmlformats.org/officeDocument/2006/math">
                              <m:sSup>
                                <m:sSup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10</m:t>
                                  </m:r>
                                </m:e>
                                <m:sup>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11</m:t>
                                  </m:r>
                                </m:sup>
                              </m:sSup>
                            </m:oMath>
                          </a14:m>
                          <a:endParaRPr lang="en-US" dirty="0"/>
                        </a:p>
                      </a:txBody>
                      <a:tcPr/>
                    </a:tc>
                    <a:tc>
                      <a:txBody>
                        <a:bodyPr/>
                        <a:lstStyle/>
                        <a:p>
                          <a:r>
                            <a:rPr lang="en-US" sz="1800" u="none" strike="noStrike" baseline="0" dirty="0" smtClean="0"/>
                            <a:t>2.977 x </a:t>
                          </a:r>
                          <a14:m>
                            <m:oMath xmlns:m="http://schemas.openxmlformats.org/officeDocument/2006/math">
                              <m:sSup>
                                <m:sSupPr>
                                  <m:ctrlPr>
                                    <a:rPr lang="en-US" sz="1800" i="1" u="none" strike="noStrike" baseline="0" dirty="0" smtClean="0">
                                      <a:latin typeface="Cambria Math" panose="02040503050406030204" pitchFamily="18" charset="0"/>
                                    </a:rPr>
                                  </m:ctrlPr>
                                </m:sSupPr>
                                <m:e>
                                  <m:r>
                                    <a:rPr lang="en-US" sz="1800" b="0" i="1" u="none" strike="noStrike" baseline="0" dirty="0" smtClean="0">
                                      <a:latin typeface="Cambria Math" panose="02040503050406030204" pitchFamily="18" charset="0"/>
                                    </a:rPr>
                                    <m:t>10</m:t>
                                  </m:r>
                                </m:e>
                                <m:sup>
                                  <m:r>
                                    <a:rPr lang="en-US" sz="1800" b="0" i="1" u="none" strike="noStrike" baseline="0" dirty="0" smtClean="0">
                                      <a:latin typeface="Cambria Math" panose="02040503050406030204" pitchFamily="18" charset="0"/>
                                    </a:rPr>
                                    <m:t>−19</m:t>
                                  </m:r>
                                </m:sup>
                              </m:sSup>
                            </m:oMath>
                          </a14:m>
                          <a:endParaRPr lang="en-US" dirty="0"/>
                        </a:p>
                      </a:txBody>
                      <a:tcPr/>
                    </a:tc>
                    <a:extLst>
                      <a:ext uri="{0D108BD9-81ED-4DB2-BD59-A6C34878D82A}">
                        <a16:rowId xmlns:a16="http://schemas.microsoft.com/office/drawing/2014/main" val="3170742810"/>
                      </a:ext>
                    </a:extLst>
                  </a:tr>
                  <a:tr h="463397">
                    <a:tc>
                      <a:txBody>
                        <a:bodyPr/>
                        <a:lstStyle/>
                        <a:p>
                          <a:r>
                            <a:rPr lang="en-US" dirty="0" smtClean="0"/>
                            <a:t>Mars </a:t>
                          </a:r>
                          <a:endParaRPr lang="en-US" dirty="0"/>
                        </a:p>
                      </a:txBody>
                      <a:tcPr/>
                    </a:tc>
                    <a:tc>
                      <a:txBody>
                        <a:bodyPr/>
                        <a:lstStyle/>
                        <a:p>
                          <a:r>
                            <a:rPr lang="en-US" sz="1800" u="none" strike="noStrike" baseline="0" dirty="0" smtClean="0"/>
                            <a:t>5.93 x </a:t>
                          </a:r>
                          <a14:m>
                            <m:oMath xmlns:m="http://schemas.openxmlformats.org/officeDocument/2006/math">
                              <m:sSup>
                                <m:sSup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10</m:t>
                                  </m:r>
                                </m:e>
                                <m:sup>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7</m:t>
                                  </m:r>
                                </m:sup>
                              </m:sSup>
                            </m:oMath>
                          </a14:m>
                          <a:r>
                            <a:rPr lang="en-US" sz="1100" u="none" strike="noStrike" baseline="0" dirty="0" smtClean="0"/>
                            <a:t> </a:t>
                          </a:r>
                          <a:r>
                            <a:rPr lang="en-US" sz="1800" u="none" strike="noStrike" baseline="0" dirty="0" smtClean="0"/>
                            <a:t>s </a:t>
                          </a:r>
                          <a:endParaRPr lang="en-US" dirty="0"/>
                        </a:p>
                      </a:txBody>
                      <a:tcPr/>
                    </a:tc>
                    <a:tc>
                      <a:txBody>
                        <a:bodyPr/>
                        <a:lstStyle/>
                        <a:p>
                          <a:r>
                            <a:rPr lang="en-US" sz="1800" u="none" strike="noStrike" kern="1200" baseline="0" dirty="0" smtClean="0"/>
                            <a:t>2.278 x </a:t>
                          </a:r>
                          <a14:m>
                            <m:oMath xmlns:m="http://schemas.openxmlformats.org/officeDocument/2006/math">
                              <m:sSup>
                                <m:sSupPr>
                                  <m:ctrlPr>
                                    <a:rPr lang="en-US" sz="1800" i="1" u="none" strike="noStrike" baseline="0" dirty="0" smtClean="0">
                                      <a:latin typeface="Cambria Math" panose="02040503050406030204" pitchFamily="18" charset="0"/>
                                    </a:rPr>
                                  </m:ctrlPr>
                                </m:sSupPr>
                                <m:e>
                                  <m:r>
                                    <a:rPr lang="en-US" sz="1800" b="0" i="1" u="none" strike="noStrike" baseline="0" dirty="0" smtClean="0">
                                      <a:latin typeface="Cambria Math" panose="02040503050406030204" pitchFamily="18" charset="0"/>
                                    </a:rPr>
                                    <m:t>10</m:t>
                                  </m:r>
                                </m:e>
                                <m:sup>
                                  <m:r>
                                    <a:rPr lang="en-US" sz="1800" b="0" i="1" u="none" strike="noStrike" baseline="0" dirty="0" smtClean="0">
                                      <a:latin typeface="Cambria Math" panose="02040503050406030204" pitchFamily="18" charset="0"/>
                                    </a:rPr>
                                    <m:t>11</m:t>
                                  </m:r>
                                </m:sup>
                              </m:sSup>
                            </m:oMath>
                          </a14:m>
                          <a:endParaRPr lang="en-US" dirty="0"/>
                        </a:p>
                      </a:txBody>
                      <a:tcPr/>
                    </a:tc>
                    <a:tc>
                      <a:txBody>
                        <a:bodyPr/>
                        <a:lstStyle/>
                        <a:p>
                          <a:r>
                            <a:rPr lang="en-US" sz="1800" u="none" strike="noStrike" baseline="0" dirty="0" smtClean="0"/>
                            <a:t>2.975x </a:t>
                          </a:r>
                          <a14:m>
                            <m:oMath xmlns:m="http://schemas.openxmlformats.org/officeDocument/2006/math">
                              <m:sSup>
                                <m:sSupPr>
                                  <m:ctrlPr>
                                    <a:rPr lang="en-US" sz="1800" i="1" u="none" strike="noStrike" baseline="0" dirty="0" smtClean="0">
                                      <a:latin typeface="Cambria Math" panose="02040503050406030204" pitchFamily="18" charset="0"/>
                                    </a:rPr>
                                  </m:ctrlPr>
                                </m:sSupPr>
                                <m:e>
                                  <m:r>
                                    <a:rPr lang="en-US" sz="1800" b="0" i="1" u="none" strike="noStrike" baseline="0" dirty="0" smtClean="0">
                                      <a:latin typeface="Cambria Math" panose="02040503050406030204" pitchFamily="18" charset="0"/>
                                    </a:rPr>
                                    <m:t>10</m:t>
                                  </m:r>
                                </m:e>
                                <m:sup>
                                  <m:r>
                                    <a:rPr lang="en-US" sz="1800" b="0" i="1" u="none" strike="noStrike" baseline="0" dirty="0" smtClean="0">
                                      <a:latin typeface="Cambria Math" panose="02040503050406030204" pitchFamily="18" charset="0"/>
                                    </a:rPr>
                                    <m:t>−19</m:t>
                                  </m:r>
                                </m:sup>
                              </m:sSup>
                            </m:oMath>
                          </a14:m>
                          <a:endParaRPr lang="en-US" dirty="0"/>
                        </a:p>
                      </a:txBody>
                      <a:tcPr/>
                    </a:tc>
                    <a:extLst>
                      <a:ext uri="{0D108BD9-81ED-4DB2-BD59-A6C34878D82A}">
                        <a16:rowId xmlns:a16="http://schemas.microsoft.com/office/drawing/2014/main" val="1744887105"/>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4138801615"/>
                  </p:ext>
                </p:extLst>
              </p:nvPr>
            </p:nvGraphicFramePr>
            <p:xfrm>
              <a:off x="1567179" y="2692157"/>
              <a:ext cx="9236165" cy="1487958"/>
            </p:xfrm>
            <a:graphic>
              <a:graphicData uri="http://schemas.openxmlformats.org/drawingml/2006/table">
                <a:tbl>
                  <a:tblPr firstRow="1" bandRow="1">
                    <a:tableStyleId>{5940675A-B579-460E-94D1-54222C63F5DA}</a:tableStyleId>
                  </a:tblPr>
                  <a:tblGrid>
                    <a:gridCol w="1516017">
                      <a:extLst>
                        <a:ext uri="{9D8B030D-6E8A-4147-A177-3AD203B41FA5}">
                          <a16:colId xmlns:a16="http://schemas.microsoft.com/office/drawing/2014/main" val="2729797087"/>
                        </a:ext>
                      </a:extLst>
                    </a:gridCol>
                    <a:gridCol w="2246812">
                      <a:extLst>
                        <a:ext uri="{9D8B030D-6E8A-4147-A177-3AD203B41FA5}">
                          <a16:colId xmlns:a16="http://schemas.microsoft.com/office/drawing/2014/main" val="1219211522"/>
                        </a:ext>
                      </a:extLst>
                    </a:gridCol>
                    <a:gridCol w="2842154">
                      <a:extLst>
                        <a:ext uri="{9D8B030D-6E8A-4147-A177-3AD203B41FA5}">
                          <a16:colId xmlns:a16="http://schemas.microsoft.com/office/drawing/2014/main" val="1095330605"/>
                        </a:ext>
                      </a:extLst>
                    </a:gridCol>
                    <a:gridCol w="2631182">
                      <a:extLst>
                        <a:ext uri="{9D8B030D-6E8A-4147-A177-3AD203B41FA5}">
                          <a16:colId xmlns:a16="http://schemas.microsoft.com/office/drawing/2014/main" val="3577247119"/>
                        </a:ext>
                      </a:extLst>
                    </a:gridCol>
                  </a:tblGrid>
                  <a:tr h="561164">
                    <a:tc>
                      <a:txBody>
                        <a:bodyPr/>
                        <a:lstStyle/>
                        <a:p>
                          <a:r>
                            <a:rPr lang="en-US" dirty="0" smtClean="0"/>
                            <a:t>Planet </a:t>
                          </a:r>
                          <a:endParaRPr lang="en-US" dirty="0"/>
                        </a:p>
                      </a:txBody>
                      <a:tcPr/>
                    </a:tc>
                    <a:tc>
                      <a:txBody>
                        <a:bodyPr/>
                        <a:lstStyle/>
                        <a:p>
                          <a:r>
                            <a:rPr lang="en-US" dirty="0" smtClean="0"/>
                            <a:t>Period(s)</a:t>
                          </a:r>
                          <a:endParaRPr lang="en-US" dirty="0"/>
                        </a:p>
                      </a:txBody>
                      <a:tcPr/>
                    </a:tc>
                    <a:tc>
                      <a:txBody>
                        <a:bodyPr/>
                        <a:lstStyle/>
                        <a:p>
                          <a:r>
                            <a:rPr lang="en-US" sz="1800" u="none" strike="noStrike" baseline="0" dirty="0" smtClean="0"/>
                            <a:t>Average Distance (m) </a:t>
                          </a:r>
                          <a:endParaRPr lang="en-US" dirty="0"/>
                        </a:p>
                      </a:txBody>
                      <a:tcPr/>
                    </a:tc>
                    <a:tc>
                      <a:txBody>
                        <a:bodyPr/>
                        <a:lstStyle/>
                        <a:p>
                          <a:endParaRPr lang="en-US"/>
                        </a:p>
                      </a:txBody>
                      <a:tcPr>
                        <a:blipFill>
                          <a:blip r:embed="rId3"/>
                          <a:stretch>
                            <a:fillRect l="-251157" t="-73913" r="-463" b="-168478"/>
                          </a:stretch>
                        </a:blipFill>
                      </a:tcPr>
                    </a:tc>
                    <a:extLst>
                      <a:ext uri="{0D108BD9-81ED-4DB2-BD59-A6C34878D82A}">
                        <a16:rowId xmlns:a16="http://schemas.microsoft.com/office/drawing/2014/main" val="4185057168"/>
                      </a:ext>
                    </a:extLst>
                  </a:tr>
                  <a:tr h="463397">
                    <a:tc>
                      <a:txBody>
                        <a:bodyPr/>
                        <a:lstStyle/>
                        <a:p>
                          <a:r>
                            <a:rPr lang="en-US" dirty="0" smtClean="0"/>
                            <a:t>Earth</a:t>
                          </a:r>
                          <a:r>
                            <a:rPr lang="en-US" baseline="0" dirty="0" smtClean="0"/>
                            <a:t> </a:t>
                          </a:r>
                          <a:endParaRPr lang="en-US" dirty="0"/>
                        </a:p>
                      </a:txBody>
                      <a:tcPr/>
                    </a:tc>
                    <a:tc>
                      <a:txBody>
                        <a:bodyPr/>
                        <a:lstStyle/>
                        <a:p>
                          <a:endParaRPr lang="en-US"/>
                        </a:p>
                      </a:txBody>
                      <a:tcPr>
                        <a:blipFill>
                          <a:blip r:embed="rId3"/>
                          <a:stretch>
                            <a:fillRect l="-67751" t="-207792" r="-243902" b="-101299"/>
                          </a:stretch>
                        </a:blipFill>
                      </a:tcPr>
                    </a:tc>
                    <a:tc>
                      <a:txBody>
                        <a:bodyPr/>
                        <a:lstStyle/>
                        <a:p>
                          <a:endParaRPr lang="en-US"/>
                        </a:p>
                      </a:txBody>
                      <a:tcPr>
                        <a:blipFill>
                          <a:blip r:embed="rId3"/>
                          <a:stretch>
                            <a:fillRect l="-132833" t="-207792" r="-93133" b="-101299"/>
                          </a:stretch>
                        </a:blipFill>
                      </a:tcPr>
                    </a:tc>
                    <a:tc>
                      <a:txBody>
                        <a:bodyPr/>
                        <a:lstStyle/>
                        <a:p>
                          <a:endParaRPr lang="en-US"/>
                        </a:p>
                      </a:txBody>
                      <a:tcPr>
                        <a:blipFill>
                          <a:blip r:embed="rId3"/>
                          <a:stretch>
                            <a:fillRect l="-251157" t="-207792" r="-463" b="-101299"/>
                          </a:stretch>
                        </a:blipFill>
                      </a:tcPr>
                    </a:tc>
                    <a:extLst>
                      <a:ext uri="{0D108BD9-81ED-4DB2-BD59-A6C34878D82A}">
                        <a16:rowId xmlns:a16="http://schemas.microsoft.com/office/drawing/2014/main" val="3170742810"/>
                      </a:ext>
                    </a:extLst>
                  </a:tr>
                  <a:tr h="463397">
                    <a:tc>
                      <a:txBody>
                        <a:bodyPr/>
                        <a:lstStyle/>
                        <a:p>
                          <a:r>
                            <a:rPr lang="en-US" dirty="0" smtClean="0"/>
                            <a:t>Mars </a:t>
                          </a:r>
                          <a:endParaRPr lang="en-US" dirty="0"/>
                        </a:p>
                      </a:txBody>
                      <a:tcPr/>
                    </a:tc>
                    <a:tc>
                      <a:txBody>
                        <a:bodyPr/>
                        <a:lstStyle/>
                        <a:p>
                          <a:endParaRPr lang="en-US"/>
                        </a:p>
                      </a:txBody>
                      <a:tcPr>
                        <a:blipFill>
                          <a:blip r:embed="rId3"/>
                          <a:stretch>
                            <a:fillRect l="-67751" t="-311842" r="-243902" b="-2632"/>
                          </a:stretch>
                        </a:blipFill>
                      </a:tcPr>
                    </a:tc>
                    <a:tc>
                      <a:txBody>
                        <a:bodyPr/>
                        <a:lstStyle/>
                        <a:p>
                          <a:endParaRPr lang="en-US"/>
                        </a:p>
                      </a:txBody>
                      <a:tcPr>
                        <a:blipFill>
                          <a:blip r:embed="rId3"/>
                          <a:stretch>
                            <a:fillRect l="-132833" t="-311842" r="-93133" b="-2632"/>
                          </a:stretch>
                        </a:blipFill>
                      </a:tcPr>
                    </a:tc>
                    <a:tc>
                      <a:txBody>
                        <a:bodyPr/>
                        <a:lstStyle/>
                        <a:p>
                          <a:endParaRPr lang="en-US"/>
                        </a:p>
                      </a:txBody>
                      <a:tcPr>
                        <a:blipFill>
                          <a:blip r:embed="rId3"/>
                          <a:stretch>
                            <a:fillRect l="-251157" t="-311842" r="-463" b="-2632"/>
                          </a:stretch>
                        </a:blipFill>
                      </a:tcPr>
                    </a:tc>
                    <a:extLst>
                      <a:ext uri="{0D108BD9-81ED-4DB2-BD59-A6C34878D82A}">
                        <a16:rowId xmlns:a16="http://schemas.microsoft.com/office/drawing/2014/main" val="1744887105"/>
                      </a:ext>
                    </a:extLst>
                  </a:tr>
                </a:tbl>
              </a:graphicData>
            </a:graphic>
          </p:graphicFrame>
        </mc:Fallback>
      </mc:AlternateContent>
    </p:spTree>
    <p:extLst>
      <p:ext uri="{BB962C8B-B14F-4D97-AF65-F5344CB8AC3E}">
        <p14:creationId xmlns:p14="http://schemas.microsoft.com/office/powerpoint/2010/main" val="26683764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91886"/>
                <a:ext cx="10515600" cy="5785077"/>
              </a:xfrm>
            </p:spPr>
            <p:txBody>
              <a:bodyPr/>
              <a:lstStyle/>
              <a:p>
                <a:r>
                  <a:rPr lang="en-US" dirty="0" smtClean="0">
                    <a:latin typeface="Times New Roman" panose="02020603050405020304" pitchFamily="18" charset="0"/>
                  </a:rPr>
                  <a:t>Observe </a:t>
                </a:r>
                <a:r>
                  <a:rPr lang="en-US" dirty="0">
                    <a:latin typeface="Times New Roman" panose="02020603050405020304" pitchFamily="18" charset="0"/>
                  </a:rPr>
                  <a:t>that the </a:t>
                </a:r>
                <a14:m>
                  <m:oMath xmlns:m="http://schemas.openxmlformats.org/officeDocument/2006/math">
                    <m:sSup>
                      <m:sSupPr>
                        <m:ctrlPr>
                          <a:rPr lang="en-US" sz="2000" b="1" i="1" dirty="0">
                            <a:solidFill>
                              <a:srgbClr val="FF0000"/>
                            </a:solidFill>
                            <a:latin typeface="Cambria Math" panose="02040503050406030204" pitchFamily="18" charset="0"/>
                          </a:rPr>
                        </m:ctrlPr>
                      </m:sSupPr>
                      <m:e>
                        <m:r>
                          <a:rPr lang="en-US" sz="2000" b="1" i="1" dirty="0">
                            <a:solidFill>
                              <a:srgbClr val="FF0000"/>
                            </a:solidFill>
                            <a:latin typeface="Cambria Math" panose="02040503050406030204" pitchFamily="18" charset="0"/>
                          </a:rPr>
                          <m:t>𝑻</m:t>
                        </m:r>
                      </m:e>
                      <m:sup>
                        <m:r>
                          <a:rPr lang="en-US" sz="2000" b="1" i="1" dirty="0">
                            <a:solidFill>
                              <a:srgbClr val="FF0000"/>
                            </a:solidFill>
                            <a:latin typeface="Cambria Math" panose="02040503050406030204" pitchFamily="18" charset="0"/>
                          </a:rPr>
                          <m:t>𝟐</m:t>
                        </m:r>
                      </m:sup>
                    </m:sSup>
                    <m:r>
                      <a:rPr lang="en-US" sz="2000" b="1" i="1" dirty="0">
                        <a:solidFill>
                          <a:srgbClr val="FF0000"/>
                        </a:solidFill>
                        <a:latin typeface="Cambria Math" panose="02040503050406030204" pitchFamily="18" charset="0"/>
                      </a:rPr>
                      <m:t>/</m:t>
                    </m:r>
                    <m:sSup>
                      <m:sSupPr>
                        <m:ctrlPr>
                          <a:rPr lang="en-US" sz="2000" b="1" i="1" dirty="0">
                            <a:solidFill>
                              <a:srgbClr val="FF0000"/>
                            </a:solidFill>
                            <a:latin typeface="Cambria Math" panose="02040503050406030204" pitchFamily="18" charset="0"/>
                          </a:rPr>
                        </m:ctrlPr>
                      </m:sSupPr>
                      <m:e>
                        <m:r>
                          <a:rPr lang="en-US" sz="2000" b="1" i="1" dirty="0">
                            <a:solidFill>
                              <a:srgbClr val="FF0000"/>
                            </a:solidFill>
                            <a:latin typeface="Cambria Math" panose="02040503050406030204" pitchFamily="18" charset="0"/>
                          </a:rPr>
                          <m:t>𝑹</m:t>
                        </m:r>
                      </m:e>
                      <m:sup>
                        <m:r>
                          <a:rPr lang="en-US" sz="2000" b="1" i="1" dirty="0">
                            <a:solidFill>
                              <a:srgbClr val="FF0000"/>
                            </a:solidFill>
                            <a:latin typeface="Cambria Math" panose="02040503050406030204" pitchFamily="18" charset="0"/>
                          </a:rPr>
                          <m:t>𝟑</m:t>
                        </m:r>
                      </m:sup>
                    </m:sSup>
                  </m:oMath>
                </a14:m>
                <a:r>
                  <a:rPr lang="en-US" dirty="0" smtClean="0">
                    <a:latin typeface="Times New Roman" panose="02020603050405020304" pitchFamily="18" charset="0"/>
                  </a:rPr>
                  <a:t> ratio </a:t>
                </a:r>
                <a:r>
                  <a:rPr lang="en-US" dirty="0">
                    <a:latin typeface="Times New Roman" panose="02020603050405020304" pitchFamily="18" charset="0"/>
                  </a:rPr>
                  <a:t>is the same for Earth as it is for mars. </a:t>
                </a:r>
              </a:p>
              <a:p>
                <a:r>
                  <a:rPr lang="en-US" dirty="0" smtClean="0">
                    <a:latin typeface="Times New Roman" panose="02020603050405020304" pitchFamily="18" charset="0"/>
                  </a:rPr>
                  <a:t>In </a:t>
                </a:r>
                <a:r>
                  <a:rPr lang="en-US" dirty="0">
                    <a:latin typeface="Times New Roman" panose="02020603050405020304" pitchFamily="18" charset="0"/>
                  </a:rPr>
                  <a:t>fact, if the same </a:t>
                </a:r>
                <a14:m>
                  <m:oMath xmlns:m="http://schemas.openxmlformats.org/officeDocument/2006/math">
                    <m:sSup>
                      <m:sSupPr>
                        <m:ctrlPr>
                          <a:rPr lang="en-US" sz="2000" b="1" i="1" dirty="0">
                            <a:solidFill>
                              <a:srgbClr val="FF0000"/>
                            </a:solidFill>
                            <a:latin typeface="Cambria Math" panose="02040503050406030204" pitchFamily="18" charset="0"/>
                          </a:rPr>
                        </m:ctrlPr>
                      </m:sSupPr>
                      <m:e>
                        <m:r>
                          <a:rPr lang="en-US" sz="2000" b="1" i="1" dirty="0">
                            <a:solidFill>
                              <a:srgbClr val="FF0000"/>
                            </a:solidFill>
                            <a:latin typeface="Cambria Math" panose="02040503050406030204" pitchFamily="18" charset="0"/>
                          </a:rPr>
                          <m:t>𝑻</m:t>
                        </m:r>
                      </m:e>
                      <m:sup>
                        <m:r>
                          <a:rPr lang="en-US" sz="2000" b="1" i="1" dirty="0">
                            <a:solidFill>
                              <a:srgbClr val="FF0000"/>
                            </a:solidFill>
                            <a:latin typeface="Cambria Math" panose="02040503050406030204" pitchFamily="18" charset="0"/>
                          </a:rPr>
                          <m:t>𝟐</m:t>
                        </m:r>
                      </m:sup>
                    </m:sSup>
                    <m:r>
                      <a:rPr lang="en-US" sz="2000" b="1" i="1" dirty="0">
                        <a:solidFill>
                          <a:srgbClr val="FF0000"/>
                        </a:solidFill>
                        <a:latin typeface="Cambria Math" panose="02040503050406030204" pitchFamily="18" charset="0"/>
                      </a:rPr>
                      <m:t>/</m:t>
                    </m:r>
                    <m:sSup>
                      <m:sSupPr>
                        <m:ctrlPr>
                          <a:rPr lang="en-US" sz="2000" b="1" i="1" dirty="0">
                            <a:solidFill>
                              <a:srgbClr val="FF0000"/>
                            </a:solidFill>
                            <a:latin typeface="Cambria Math" panose="02040503050406030204" pitchFamily="18" charset="0"/>
                          </a:rPr>
                        </m:ctrlPr>
                      </m:sSupPr>
                      <m:e>
                        <m:r>
                          <a:rPr lang="en-US" sz="2000" b="1" i="1" dirty="0">
                            <a:solidFill>
                              <a:srgbClr val="FF0000"/>
                            </a:solidFill>
                            <a:latin typeface="Cambria Math" panose="02040503050406030204" pitchFamily="18" charset="0"/>
                          </a:rPr>
                          <m:t>𝑹</m:t>
                        </m:r>
                      </m:e>
                      <m:sup>
                        <m:r>
                          <a:rPr lang="en-US" sz="2000" b="1" i="1" dirty="0">
                            <a:solidFill>
                              <a:srgbClr val="FF0000"/>
                            </a:solidFill>
                            <a:latin typeface="Cambria Math" panose="02040503050406030204" pitchFamily="18" charset="0"/>
                          </a:rPr>
                          <m:t>𝟑</m:t>
                        </m:r>
                      </m:sup>
                    </m:sSup>
                  </m:oMath>
                </a14:m>
                <a:r>
                  <a:rPr lang="en-US" dirty="0">
                    <a:latin typeface="Times New Roman" panose="02020603050405020304" pitchFamily="18" charset="0"/>
                  </a:rPr>
                  <a:t> ratio is computed for the other planets, it can be found that this ratio is nearly the same value for all the planets . </a:t>
                </a:r>
              </a:p>
              <a:p>
                <a:r>
                  <a:rPr lang="en-US" sz="3200" b="1" i="1" dirty="0" smtClean="0">
                    <a:solidFill>
                      <a:srgbClr val="FF0000"/>
                    </a:solidFill>
                    <a:latin typeface="Times New Roman" panose="02020603050405020304" pitchFamily="18" charset="0"/>
                  </a:rPr>
                  <a:t>Amazingly</a:t>
                </a:r>
                <a:r>
                  <a:rPr lang="en-US" sz="3200" b="1" i="1" dirty="0">
                    <a:solidFill>
                      <a:srgbClr val="FF0000"/>
                    </a:solidFill>
                    <a:latin typeface="Times New Roman" panose="02020603050405020304" pitchFamily="18" charset="0"/>
                  </a:rPr>
                  <a:t>, every planet has the same </a:t>
                </a:r>
                <a14:m>
                  <m:oMath xmlns:m="http://schemas.openxmlformats.org/officeDocument/2006/math">
                    <m:sSup>
                      <m:sSupPr>
                        <m:ctrlPr>
                          <a:rPr lang="en-US" sz="3200" b="1" i="1" dirty="0" smtClean="0">
                            <a:solidFill>
                              <a:srgbClr val="FF0000"/>
                            </a:solidFill>
                            <a:latin typeface="Cambria Math" panose="02040503050406030204" pitchFamily="18" charset="0"/>
                          </a:rPr>
                        </m:ctrlPr>
                      </m:sSupPr>
                      <m:e>
                        <m:r>
                          <a:rPr lang="en-US" sz="3200" b="1" i="1" dirty="0" smtClean="0">
                            <a:solidFill>
                              <a:srgbClr val="FF0000"/>
                            </a:solidFill>
                            <a:latin typeface="Cambria Math" panose="02040503050406030204" pitchFamily="18" charset="0"/>
                          </a:rPr>
                          <m:t>𝑻</m:t>
                        </m:r>
                      </m:e>
                      <m:sup>
                        <m:r>
                          <a:rPr lang="en-US" sz="3200" b="1" i="1" dirty="0" smtClean="0">
                            <a:solidFill>
                              <a:srgbClr val="FF0000"/>
                            </a:solidFill>
                            <a:latin typeface="Cambria Math" panose="02040503050406030204" pitchFamily="18" charset="0"/>
                          </a:rPr>
                          <m:t>𝟐</m:t>
                        </m:r>
                      </m:sup>
                    </m:sSup>
                    <m:r>
                      <a:rPr lang="en-US" sz="3200" b="1" i="1" dirty="0" smtClean="0">
                        <a:solidFill>
                          <a:srgbClr val="FF0000"/>
                        </a:solidFill>
                        <a:latin typeface="Cambria Math" panose="02040503050406030204" pitchFamily="18" charset="0"/>
                      </a:rPr>
                      <m:t>/</m:t>
                    </m:r>
                    <m:sSup>
                      <m:sSupPr>
                        <m:ctrlPr>
                          <a:rPr lang="en-US" sz="3200" b="1" i="1" dirty="0" smtClean="0">
                            <a:solidFill>
                              <a:srgbClr val="FF0000"/>
                            </a:solidFill>
                            <a:latin typeface="Cambria Math" panose="02040503050406030204" pitchFamily="18" charset="0"/>
                          </a:rPr>
                        </m:ctrlPr>
                      </m:sSupPr>
                      <m:e>
                        <m:r>
                          <a:rPr lang="en-US" sz="3200" b="1" i="1" dirty="0" smtClean="0">
                            <a:solidFill>
                              <a:srgbClr val="FF0000"/>
                            </a:solidFill>
                            <a:latin typeface="Cambria Math" panose="02040503050406030204" pitchFamily="18" charset="0"/>
                          </a:rPr>
                          <m:t>𝑹</m:t>
                        </m:r>
                      </m:e>
                      <m:sup>
                        <m:r>
                          <a:rPr lang="en-US" sz="3200" b="1" i="1" dirty="0" smtClean="0">
                            <a:solidFill>
                              <a:srgbClr val="FF0000"/>
                            </a:solidFill>
                            <a:latin typeface="Cambria Math" panose="02040503050406030204" pitchFamily="18" charset="0"/>
                          </a:rPr>
                          <m:t>𝟑</m:t>
                        </m:r>
                      </m:sup>
                    </m:sSup>
                  </m:oMath>
                </a14:m>
                <a:r>
                  <a:rPr lang="en-US" sz="3200" b="1" i="1" dirty="0">
                    <a:solidFill>
                      <a:srgbClr val="FF0000"/>
                    </a:solidFill>
                    <a:latin typeface="Times New Roman" panose="02020603050405020304" pitchFamily="18" charset="0"/>
                  </a:rPr>
                  <a:t> ratio</a:t>
                </a:r>
                <a:r>
                  <a:rPr lang="en-US" dirty="0">
                    <a:latin typeface="Times New Roman" panose="02020603050405020304" pitchFamily="18" charset="0"/>
                  </a:rPr>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91886"/>
                <a:ext cx="10515600" cy="5785077"/>
              </a:xfrm>
              <a:blipFill>
                <a:blip r:embed="rId2"/>
                <a:stretch>
                  <a:fillRect l="-1333" t="-179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49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703310538"/>
              </p:ext>
            </p:extLst>
          </p:nvPr>
        </p:nvGraphicFramePr>
        <p:xfrm>
          <a:off x="1210491" y="2286663"/>
          <a:ext cx="9771018" cy="3979994"/>
        </p:xfrm>
        <a:graphic>
          <a:graphicData uri="http://schemas.openxmlformats.org/drawingml/2006/table">
            <a:tbl>
              <a:tblPr firstRow="1" bandRow="1">
                <a:tableStyleId>{5C22544A-7EE6-4342-B048-85BDC9FD1C3A}</a:tableStyleId>
              </a:tblPr>
              <a:tblGrid>
                <a:gridCol w="2381795">
                  <a:extLst>
                    <a:ext uri="{9D8B030D-6E8A-4147-A177-3AD203B41FA5}">
                      <a16:colId xmlns:a16="http://schemas.microsoft.com/office/drawing/2014/main" val="4285949947"/>
                    </a:ext>
                  </a:extLst>
                </a:gridCol>
                <a:gridCol w="2338251">
                  <a:extLst>
                    <a:ext uri="{9D8B030D-6E8A-4147-A177-3AD203B41FA5}">
                      <a16:colId xmlns:a16="http://schemas.microsoft.com/office/drawing/2014/main" val="2265206382"/>
                    </a:ext>
                  </a:extLst>
                </a:gridCol>
                <a:gridCol w="2795452">
                  <a:extLst>
                    <a:ext uri="{9D8B030D-6E8A-4147-A177-3AD203B41FA5}">
                      <a16:colId xmlns:a16="http://schemas.microsoft.com/office/drawing/2014/main" val="1170201011"/>
                    </a:ext>
                  </a:extLst>
                </a:gridCol>
                <a:gridCol w="2255520">
                  <a:extLst>
                    <a:ext uri="{9D8B030D-6E8A-4147-A177-3AD203B41FA5}">
                      <a16:colId xmlns:a16="http://schemas.microsoft.com/office/drawing/2014/main" val="1813051895"/>
                    </a:ext>
                  </a:extLst>
                </a:gridCol>
              </a:tblGrid>
              <a:tr h="457835">
                <a:tc>
                  <a:txBody>
                    <a:bodyPr/>
                    <a:lstStyle/>
                    <a:p>
                      <a:r>
                        <a:rPr lang="fr-FR" sz="1800" b="1" i="0" u="none" strike="noStrike" kern="1200" baseline="0" dirty="0" err="1" smtClean="0">
                          <a:solidFill>
                            <a:schemeClr val="lt1"/>
                          </a:solidFill>
                          <a:latin typeface="+mn-lt"/>
                          <a:ea typeface="+mn-ea"/>
                          <a:cs typeface="+mn-cs"/>
                        </a:rPr>
                        <a:t>Planets</a:t>
                      </a:r>
                      <a:r>
                        <a:rPr lang="fr-FR" sz="1800" b="1" i="0" u="none" strike="noStrike" kern="1200" baseline="0" dirty="0" smtClean="0">
                          <a:solidFill>
                            <a:schemeClr val="lt1"/>
                          </a:solidFill>
                          <a:latin typeface="+mn-lt"/>
                          <a:ea typeface="+mn-ea"/>
                          <a:cs typeface="+mn-cs"/>
                        </a:rPr>
                        <a:t> </a:t>
                      </a:r>
                      <a:r>
                        <a:rPr lang="fr-FR" sz="1800" b="0" i="0" u="none" strike="noStrike" kern="1200" baseline="0" dirty="0" smtClean="0">
                          <a:solidFill>
                            <a:schemeClr val="lt1"/>
                          </a:solidFill>
                          <a:latin typeface="+mn-lt"/>
                          <a:ea typeface="+mn-ea"/>
                          <a:cs typeface="+mn-cs"/>
                        </a:rPr>
                        <a:t>	</a:t>
                      </a:r>
                      <a:endParaRPr lang="en-US" dirty="0"/>
                    </a:p>
                  </a:txBody>
                  <a:tcPr/>
                </a:tc>
                <a:tc>
                  <a:txBody>
                    <a:bodyPr/>
                    <a:lstStyle/>
                    <a:p>
                      <a:r>
                        <a:rPr lang="fr-FR" sz="1800" b="1" i="0" u="none" strike="noStrike" kern="1200" baseline="0" dirty="0" err="1" smtClean="0">
                          <a:solidFill>
                            <a:schemeClr val="lt1"/>
                          </a:solidFill>
                          <a:latin typeface="+mn-lt"/>
                          <a:ea typeface="+mn-ea"/>
                          <a:cs typeface="+mn-cs"/>
                        </a:rPr>
                        <a:t>Period</a:t>
                      </a:r>
                      <a:r>
                        <a:rPr lang="fr-FR" sz="1800" b="1" i="0" u="none" strike="noStrike" kern="1200" baseline="0" dirty="0" smtClean="0">
                          <a:solidFill>
                            <a:schemeClr val="lt1"/>
                          </a:solidFill>
                          <a:latin typeface="+mn-lt"/>
                          <a:ea typeface="+mn-ea"/>
                          <a:cs typeface="+mn-cs"/>
                        </a:rPr>
                        <a:t>(</a:t>
                      </a:r>
                      <a:r>
                        <a:rPr lang="fr-FR" sz="1800" b="1" i="0" u="none" strike="noStrike" kern="1200" baseline="0" dirty="0" err="1" smtClean="0">
                          <a:solidFill>
                            <a:schemeClr val="lt1"/>
                          </a:solidFill>
                          <a:latin typeface="+mn-lt"/>
                          <a:ea typeface="+mn-ea"/>
                          <a:cs typeface="+mn-cs"/>
                        </a:rPr>
                        <a:t>yr</a:t>
                      </a:r>
                      <a:r>
                        <a:rPr lang="fr-FR" sz="1800" b="1" i="0" u="none" strike="noStrike" kern="1200" baseline="0" dirty="0" smtClean="0">
                          <a:solidFill>
                            <a:schemeClr val="lt1"/>
                          </a:solidFill>
                          <a:latin typeface="+mn-lt"/>
                          <a:ea typeface="+mn-ea"/>
                          <a:cs typeface="+mn-cs"/>
                        </a:rPr>
                        <a:t>) </a:t>
                      </a:r>
                      <a:endParaRPr lang="en-US" dirty="0"/>
                    </a:p>
                  </a:txBody>
                  <a:tcPr/>
                </a:tc>
                <a:tc>
                  <a:txBody>
                    <a:bodyPr/>
                    <a:lstStyle/>
                    <a:p>
                      <a:r>
                        <a:rPr lang="fr-FR" sz="1800" b="1" i="0" u="none" strike="noStrike" kern="1200" baseline="0" dirty="0" err="1" smtClean="0">
                          <a:solidFill>
                            <a:schemeClr val="lt1"/>
                          </a:solidFill>
                          <a:latin typeface="+mn-lt"/>
                          <a:ea typeface="+mn-ea"/>
                          <a:cs typeface="+mn-cs"/>
                        </a:rPr>
                        <a:t>Average</a:t>
                      </a:r>
                      <a:r>
                        <a:rPr lang="fr-FR" sz="1800" b="1" i="0" u="none" strike="noStrike" kern="1200" baseline="0" dirty="0" smtClean="0">
                          <a:solidFill>
                            <a:schemeClr val="lt1"/>
                          </a:solidFill>
                          <a:latin typeface="+mn-lt"/>
                          <a:ea typeface="+mn-ea"/>
                          <a:cs typeface="+mn-cs"/>
                        </a:rPr>
                        <a:t> distance(au)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kern="1200" baseline="0" dirty="0" smtClean="0">
                          <a:solidFill>
                            <a:schemeClr val="lt1"/>
                          </a:solidFill>
                          <a:latin typeface="+mn-lt"/>
                          <a:ea typeface="+mn-ea"/>
                          <a:cs typeface="+mn-cs"/>
                        </a:rPr>
                        <a:t>(yr2/au3) </a:t>
                      </a:r>
                      <a:r>
                        <a:rPr lang="fr-FR"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273121330"/>
                  </a:ext>
                </a:extLst>
              </a:tr>
              <a:tr h="370840">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Mercury </a:t>
                      </a:r>
                    </a:p>
                  </a:txBody>
                  <a:tcPr marL="68580" marR="68580" marT="0" marB="0"/>
                </a:tc>
                <a:tc>
                  <a:txBody>
                    <a:bodyPr/>
                    <a:lstStyle/>
                    <a:p>
                      <a:pPr marL="0" marR="0">
                        <a:lnSpc>
                          <a:spcPct val="107000"/>
                        </a:lnSpc>
                        <a:spcBef>
                          <a:spcPts val="0"/>
                        </a:spcBef>
                        <a:spcAft>
                          <a:spcPts val="80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0.241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0.39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0.98 </a:t>
                      </a:r>
                    </a:p>
                  </a:txBody>
                  <a:tcPr marL="68580" marR="68580" marT="0" marB="0"/>
                </a:tc>
                <a:extLst>
                  <a:ext uri="{0D108BD9-81ED-4DB2-BD59-A6C34878D82A}">
                    <a16:rowId xmlns:a16="http://schemas.microsoft.com/office/drawing/2014/main" val="3951670199"/>
                  </a:ext>
                </a:extLst>
              </a:tr>
              <a:tr h="370840">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Venus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0.615 </a:t>
                      </a:r>
                    </a:p>
                  </a:txBody>
                  <a:tcPr marL="68580" marR="68580" marT="0" marB="0"/>
                </a:tc>
                <a:tc>
                  <a:txBody>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0.72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1.01 </a:t>
                      </a:r>
                    </a:p>
                  </a:txBody>
                  <a:tcPr marL="68580" marR="68580" marT="0" marB="0"/>
                </a:tc>
                <a:extLst>
                  <a:ext uri="{0D108BD9-81ED-4DB2-BD59-A6C34878D82A}">
                    <a16:rowId xmlns:a16="http://schemas.microsoft.com/office/drawing/2014/main" val="2882816471"/>
                  </a:ext>
                </a:extLst>
              </a:tr>
              <a:tr h="370840">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Earth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1.00 </a:t>
                      </a:r>
                    </a:p>
                  </a:txBody>
                  <a:tcPr marL="68580" marR="68580" marT="0" marB="0"/>
                </a:tc>
                <a:tc>
                  <a:txBody>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1.00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1.00 </a:t>
                      </a:r>
                    </a:p>
                  </a:txBody>
                  <a:tcPr marL="68580" marR="68580" marT="0" marB="0"/>
                </a:tc>
                <a:extLst>
                  <a:ext uri="{0D108BD9-81ED-4DB2-BD59-A6C34878D82A}">
                    <a16:rowId xmlns:a16="http://schemas.microsoft.com/office/drawing/2014/main" val="3695388855"/>
                  </a:ext>
                </a:extLst>
              </a:tr>
              <a:tr h="370840">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Mars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1.88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1.52 </a:t>
                      </a:r>
                    </a:p>
                  </a:txBody>
                  <a:tcPr marL="68580" marR="68580" marT="0" marB="0"/>
                </a:tc>
                <a:tc>
                  <a:txBody>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1.01 </a:t>
                      </a:r>
                    </a:p>
                  </a:txBody>
                  <a:tcPr marL="68580" marR="68580" marT="0" marB="0"/>
                </a:tc>
                <a:extLst>
                  <a:ext uri="{0D108BD9-81ED-4DB2-BD59-A6C34878D82A}">
                    <a16:rowId xmlns:a16="http://schemas.microsoft.com/office/drawing/2014/main" val="1306926666"/>
                  </a:ext>
                </a:extLst>
              </a:tr>
              <a:tr h="370840">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Jupiter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11.8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5.20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0.99 </a:t>
                      </a:r>
                    </a:p>
                  </a:txBody>
                  <a:tcPr marL="68580" marR="68580" marT="0" marB="0"/>
                </a:tc>
                <a:extLst>
                  <a:ext uri="{0D108BD9-81ED-4DB2-BD59-A6C34878D82A}">
                    <a16:rowId xmlns:a16="http://schemas.microsoft.com/office/drawing/2014/main" val="4011561072"/>
                  </a:ext>
                </a:extLst>
              </a:tr>
              <a:tr h="370840">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Saturn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29.5 </a:t>
                      </a:r>
                    </a:p>
                  </a:txBody>
                  <a:tcPr marL="68580" marR="68580" marT="0" marB="0"/>
                </a:tc>
                <a:tc>
                  <a:txBody>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9.54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1.00 </a:t>
                      </a:r>
                    </a:p>
                  </a:txBody>
                  <a:tcPr marL="68580" marR="68580" marT="0" marB="0"/>
                </a:tc>
                <a:extLst>
                  <a:ext uri="{0D108BD9-81ED-4DB2-BD59-A6C34878D82A}">
                    <a16:rowId xmlns:a16="http://schemas.microsoft.com/office/drawing/2014/main" val="1938215819"/>
                  </a:ext>
                </a:extLst>
              </a:tr>
              <a:tr h="370840">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Uranus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84.0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19.18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1.00 </a:t>
                      </a:r>
                    </a:p>
                  </a:txBody>
                  <a:tcPr marL="68580" marR="68580" marT="0" marB="0"/>
                </a:tc>
                <a:extLst>
                  <a:ext uri="{0D108BD9-81ED-4DB2-BD59-A6C34878D82A}">
                    <a16:rowId xmlns:a16="http://schemas.microsoft.com/office/drawing/2014/main" val="566878228"/>
                  </a:ext>
                </a:extLst>
              </a:tr>
              <a:tr h="370840">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Neptune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165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30.06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1.00 </a:t>
                      </a:r>
                    </a:p>
                  </a:txBody>
                  <a:tcPr marL="68580" marR="68580" marT="0" marB="0"/>
                </a:tc>
                <a:extLst>
                  <a:ext uri="{0D108BD9-81ED-4DB2-BD59-A6C34878D82A}">
                    <a16:rowId xmlns:a16="http://schemas.microsoft.com/office/drawing/2014/main" val="4005259848"/>
                  </a:ext>
                </a:extLst>
              </a:tr>
              <a:tr h="370840">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Pluto </a:t>
                      </a:r>
                    </a:p>
                  </a:txBody>
                  <a:tcPr marL="68580" marR="68580" marT="0" marB="0"/>
                </a:tc>
                <a:tc>
                  <a: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248 </a:t>
                      </a:r>
                    </a:p>
                  </a:txBody>
                  <a:tcPr marL="68580" marR="68580" marT="0" marB="0"/>
                </a:tc>
                <a:tc>
                  <a:txBody>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39.44 </a:t>
                      </a:r>
                    </a:p>
                  </a:txBody>
                  <a:tcPr marL="68580" marR="68580" marT="0" marB="0"/>
                </a:tc>
                <a:tc>
                  <a:txBody>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1.00 </a:t>
                      </a:r>
                    </a:p>
                  </a:txBody>
                  <a:tcPr marL="68580" marR="68580" marT="0" marB="0"/>
                </a:tc>
                <a:extLst>
                  <a:ext uri="{0D108BD9-81ED-4DB2-BD59-A6C34878D82A}">
                    <a16:rowId xmlns:a16="http://schemas.microsoft.com/office/drawing/2014/main" val="3167806153"/>
                  </a:ext>
                </a:extLst>
              </a:tr>
            </a:tbl>
          </a:graphicData>
        </a:graphic>
      </p:graphicFrame>
    </p:spTree>
    <p:extLst>
      <p:ext uri="{BB962C8B-B14F-4D97-AF65-F5344CB8AC3E}">
        <p14:creationId xmlns:p14="http://schemas.microsoft.com/office/powerpoint/2010/main" val="267919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5</a:t>
            </a:fld>
            <a:endParaRPr lang="en-US"/>
          </a:p>
        </p:txBody>
      </p:sp>
      <p:pic>
        <p:nvPicPr>
          <p:cNvPr id="7" name="Picture 6"/>
          <p:cNvPicPr>
            <a:picLocks noChangeAspect="1"/>
          </p:cNvPicPr>
          <p:nvPr/>
        </p:nvPicPr>
        <p:blipFill>
          <a:blip r:embed="rId2">
            <a:lum bright="-40000" contrast="-20000"/>
          </a:blip>
          <a:stretch>
            <a:fillRect/>
          </a:stretch>
        </p:blipFill>
        <p:spPr>
          <a:xfrm>
            <a:off x="838200" y="365125"/>
            <a:ext cx="10515599" cy="6087926"/>
          </a:xfrm>
          <a:prstGeom prst="rect">
            <a:avLst/>
          </a:prstGeom>
        </p:spPr>
      </p:pic>
    </p:spTree>
    <p:extLst>
      <p:ext uri="{BB962C8B-B14F-4D97-AF65-F5344CB8AC3E}">
        <p14:creationId xmlns:p14="http://schemas.microsoft.com/office/powerpoint/2010/main" val="16400702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4406"/>
          </a:xfrm>
        </p:spPr>
        <p:txBody>
          <a:bodyPr/>
          <a:lstStyle/>
          <a:p>
            <a:pPr algn="ctr"/>
            <a:r>
              <a:rPr lang="en-US" b="1" i="1" dirty="0">
                <a:solidFill>
                  <a:srgbClr val="FF0000"/>
                </a:solidFill>
                <a:latin typeface="Times New Roman" panose="02020603050405020304" pitchFamily="18" charset="0"/>
              </a:rPr>
              <a:t>Satellite motion and Weightlessness</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49532"/>
            <a:ext cx="10515600" cy="5027431"/>
          </a:xfrm>
        </p:spPr>
        <p:txBody>
          <a:bodyPr/>
          <a:lstStyle/>
          <a:p>
            <a:r>
              <a:rPr lang="en-US" dirty="0">
                <a:solidFill>
                  <a:srgbClr val="000000"/>
                </a:solidFill>
                <a:latin typeface="Times New Roman" panose="02020603050405020304" pitchFamily="18" charset="0"/>
              </a:rPr>
              <a:t>Astronauts on the orbiting space station are </a:t>
            </a:r>
            <a:r>
              <a:rPr lang="en-US" i="1" dirty="0">
                <a:solidFill>
                  <a:srgbClr val="000000"/>
                </a:solidFill>
                <a:latin typeface="Times New Roman" panose="02020603050405020304" pitchFamily="18" charset="0"/>
              </a:rPr>
              <a:t>weightless </a:t>
            </a:r>
            <a:r>
              <a:rPr lang="en-US" dirty="0">
                <a:solidFill>
                  <a:srgbClr val="000000"/>
                </a:solidFill>
                <a:latin typeface="Times New Roman" panose="02020603050405020304" pitchFamily="18" charset="0"/>
              </a:rPr>
              <a:t>because: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There </a:t>
            </a:r>
            <a:r>
              <a:rPr lang="en-US" dirty="0">
                <a:solidFill>
                  <a:srgbClr val="000000"/>
                </a:solidFill>
                <a:latin typeface="Times New Roman" panose="02020603050405020304" pitchFamily="18" charset="0"/>
              </a:rPr>
              <a:t>is no gravity in space and they do not weigh anything. </a:t>
            </a:r>
            <a:endParaRPr lang="en-US" dirty="0">
              <a:solidFill>
                <a:srgbClr val="000000"/>
              </a:solidFill>
              <a:latin typeface="Wingdings" panose="05000000000000000000" pitchFamily="2" charset="2"/>
            </a:endParaRPr>
          </a:p>
          <a:p>
            <a:pPr lvl="1"/>
            <a:r>
              <a:rPr lang="en-US" dirty="0" smtClean="0">
                <a:solidFill>
                  <a:srgbClr val="000000"/>
                </a:solidFill>
                <a:latin typeface="Times New Roman" panose="02020603050405020304" pitchFamily="18" charset="0"/>
              </a:rPr>
              <a:t>Space </a:t>
            </a:r>
            <a:r>
              <a:rPr lang="en-US" dirty="0">
                <a:solidFill>
                  <a:srgbClr val="000000"/>
                </a:solidFill>
                <a:latin typeface="Times New Roman" panose="02020603050405020304" pitchFamily="18" charset="0"/>
              </a:rPr>
              <a:t>is a vacuum and there is no gravity in a vacuum. </a:t>
            </a:r>
            <a:endParaRPr lang="en-US" dirty="0">
              <a:solidFill>
                <a:srgbClr val="000000"/>
              </a:solidFill>
              <a:latin typeface="Wingdings" panose="05000000000000000000" pitchFamily="2" charset="2"/>
            </a:endParaRPr>
          </a:p>
          <a:p>
            <a:pPr lvl="1"/>
            <a:r>
              <a:rPr lang="en-US" dirty="0" smtClean="0">
                <a:solidFill>
                  <a:srgbClr val="000000"/>
                </a:solidFill>
                <a:latin typeface="Times New Roman" panose="02020603050405020304" pitchFamily="18" charset="0"/>
              </a:rPr>
              <a:t>Space </a:t>
            </a:r>
            <a:r>
              <a:rPr lang="en-US" dirty="0">
                <a:solidFill>
                  <a:srgbClr val="000000"/>
                </a:solidFill>
                <a:latin typeface="Times New Roman" panose="02020603050405020304" pitchFamily="18" charset="0"/>
              </a:rPr>
              <a:t>is a vacuum and there is no air resistance in a vacuum. </a:t>
            </a:r>
            <a:endParaRPr lang="en-US" dirty="0">
              <a:solidFill>
                <a:srgbClr val="000000"/>
              </a:solidFill>
              <a:latin typeface="Wingdings" panose="05000000000000000000" pitchFamily="2" charset="2"/>
            </a:endParaRPr>
          </a:p>
          <a:p>
            <a:pPr lvl="1"/>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astronauts are far from Earth's surface at a location where gravitation has a </a:t>
            </a:r>
            <a:r>
              <a:rPr lang="en-US" dirty="0" smtClean="0">
                <a:solidFill>
                  <a:srgbClr val="000000"/>
                </a:solidFill>
                <a:latin typeface="Times New Roman" panose="02020603050405020304" pitchFamily="18" charset="0"/>
              </a:rPr>
              <a:t>minimal effect.</a:t>
            </a:r>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Astronauts who are orbiting the Earth often experience sensations of weightlessness. These sensations experienced by orbiting astronauts are the same sensations experienced by anyone who has been temporarily suspended above the seat on an amusement park ride. Not only are the</a:t>
            </a:r>
            <a:endParaRPr lang="en-US" dirty="0" smtClean="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50</a:t>
            </a:fld>
            <a:endParaRPr lang="en-US"/>
          </a:p>
        </p:txBody>
      </p:sp>
    </p:spTree>
    <p:extLst>
      <p:ext uri="{BB962C8B-B14F-4D97-AF65-F5344CB8AC3E}">
        <p14:creationId xmlns:p14="http://schemas.microsoft.com/office/powerpoint/2010/main" val="121152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endParaRPr lang="en-US" dirty="0"/>
          </a:p>
        </p:txBody>
      </p:sp>
      <p:sp>
        <p:nvSpPr>
          <p:cNvPr id="3" name="Content Placeholder 2"/>
          <p:cNvSpPr>
            <a:spLocks noGrp="1"/>
          </p:cNvSpPr>
          <p:nvPr>
            <p:ph idx="1"/>
          </p:nvPr>
        </p:nvSpPr>
        <p:spPr>
          <a:xfrm>
            <a:off x="838200" y="1149530"/>
            <a:ext cx="10515600" cy="5206819"/>
          </a:xfrm>
        </p:spPr>
        <p:txBody>
          <a:bodyPr>
            <a:normAutofit fontScale="92500" lnSpcReduction="10000"/>
          </a:bodyPr>
          <a:lstStyle/>
          <a:p>
            <a:r>
              <a:rPr lang="en-US" dirty="0">
                <a:solidFill>
                  <a:srgbClr val="000000"/>
                </a:solidFill>
                <a:latin typeface="Times New Roman" panose="02020603050405020304" pitchFamily="18" charset="0"/>
              </a:rPr>
              <a:t>The cause of weightlessness is quite simple to understand. </a:t>
            </a:r>
            <a:endParaRPr lang="en-US" dirty="0" smtClean="0">
              <a:solidFill>
                <a:srgbClr val="000000"/>
              </a:solidFill>
              <a:latin typeface="Times New Roman" panose="02020603050405020304" pitchFamily="18" charset="0"/>
            </a:endParaRPr>
          </a:p>
          <a:p>
            <a:pPr lvl="2"/>
            <a:r>
              <a:rPr lang="en-US" sz="2400" b="1" i="1" dirty="0" smtClean="0">
                <a:solidFill>
                  <a:srgbClr val="FF0000"/>
                </a:solidFill>
                <a:latin typeface="Times New Roman" panose="02020603050405020304" pitchFamily="18" charset="0"/>
              </a:rPr>
              <a:t>Weightlessness</a:t>
            </a:r>
            <a:r>
              <a:rPr lang="en-US" sz="2400" b="1"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is simply a sensation experienced by an individual when there are no external objects touching one's body and exerting a push or pull upon it. </a:t>
            </a:r>
            <a:endParaRPr lang="en-US" sz="2400"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Weightless </a:t>
            </a:r>
            <a:r>
              <a:rPr lang="en-US" dirty="0">
                <a:solidFill>
                  <a:srgbClr val="000000"/>
                </a:solidFill>
                <a:latin typeface="Times New Roman" panose="02020603050405020304" pitchFamily="18" charset="0"/>
              </a:rPr>
              <a:t>sensations exist when all contact forces are removed.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These </a:t>
            </a:r>
            <a:r>
              <a:rPr lang="en-US" dirty="0">
                <a:solidFill>
                  <a:srgbClr val="000000"/>
                </a:solidFill>
                <a:latin typeface="Times New Roman" panose="02020603050405020304" pitchFamily="18" charset="0"/>
              </a:rPr>
              <a:t>sensations are common to any situation in which you are momentarily (or perpetually) in a state of free fall. </a:t>
            </a:r>
            <a:endParaRPr lang="en-US" dirty="0" smtClean="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r>
              <a:rPr lang="en-US" i="1" dirty="0" smtClean="0">
                <a:solidFill>
                  <a:srgbClr val="FF0000"/>
                </a:solidFill>
                <a:latin typeface="Times New Roman" panose="02020603050405020304" pitchFamily="18" charset="0"/>
              </a:rPr>
              <a:t>When </a:t>
            </a:r>
            <a:r>
              <a:rPr lang="en-US" i="1" dirty="0">
                <a:solidFill>
                  <a:srgbClr val="FF0000"/>
                </a:solidFill>
                <a:latin typeface="Times New Roman" panose="02020603050405020304" pitchFamily="18" charset="0"/>
              </a:rPr>
              <a:t>in free fall, the only force acting upon your body is the force of gravity, a non-contact force. </a:t>
            </a:r>
            <a:endParaRPr lang="en-US" i="1" dirty="0" smtClean="0">
              <a:solidFill>
                <a:srgbClr val="FF0000"/>
              </a:solidFill>
              <a:latin typeface="Times New Roman" panose="02020603050405020304" pitchFamily="18" charset="0"/>
            </a:endParaRPr>
          </a:p>
          <a:p>
            <a:endParaRPr lang="en-US" i="1" dirty="0" smtClean="0">
              <a:solidFill>
                <a:srgbClr val="FF0000"/>
              </a:solidFill>
              <a:latin typeface="Times New Roman" panose="02020603050405020304" pitchFamily="18" charset="0"/>
            </a:endParaRPr>
          </a:p>
          <a:p>
            <a:r>
              <a:rPr lang="en-US" dirty="0" smtClean="0">
                <a:solidFill>
                  <a:srgbClr val="000000"/>
                </a:solidFill>
                <a:latin typeface="Times New Roman" panose="02020603050405020304" pitchFamily="18" charset="0"/>
              </a:rPr>
              <a:t>Since </a:t>
            </a:r>
            <a:r>
              <a:rPr lang="en-US" dirty="0">
                <a:solidFill>
                  <a:srgbClr val="000000"/>
                </a:solidFill>
                <a:latin typeface="Times New Roman" panose="02020603050405020304" pitchFamily="18" charset="0"/>
              </a:rPr>
              <a:t>the force of gravity cannot be felt without any other opposing forces, you would have no sensation of it.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You </a:t>
            </a:r>
            <a:r>
              <a:rPr lang="en-US" dirty="0">
                <a:solidFill>
                  <a:srgbClr val="000000"/>
                </a:solidFill>
                <a:latin typeface="Times New Roman" panose="02020603050405020304" pitchFamily="18" charset="0"/>
              </a:rPr>
              <a:t>would feel weightless when in a state of free fall.</a:t>
            </a:r>
            <a:endParaRPr lang="en-US" dirty="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51</a:t>
            </a:fld>
            <a:endParaRPr lang="en-US"/>
          </a:p>
        </p:txBody>
      </p:sp>
    </p:spTree>
    <p:extLst>
      <p:ext uri="{BB962C8B-B14F-4D97-AF65-F5344CB8AC3E}">
        <p14:creationId xmlns:p14="http://schemas.microsoft.com/office/powerpoint/2010/main" val="15362504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0" y="1932260"/>
            <a:ext cx="9144000" cy="2387600"/>
          </a:xfrm>
        </p:spPr>
        <p:txBody>
          <a:bodyPr/>
          <a:lstStyle/>
          <a:p>
            <a:r>
              <a:rPr lang="en-US" b="1" i="1" dirty="0">
                <a:solidFill>
                  <a:srgbClr val="0070C0"/>
                </a:solidFill>
                <a:effectLst>
                  <a:outerShdw blurRad="38100" dist="38100" dir="2700000" algn="tl">
                    <a:srgbClr val="000000">
                      <a:alpha val="43137"/>
                    </a:srgbClr>
                  </a:outerShdw>
                </a:effectLst>
                <a:latin typeface="Times New Roman" panose="02020603050405020304" pitchFamily="18" charset="0"/>
              </a:rPr>
              <a:t>2.3. Work, Energy and Linear Momentum</a:t>
            </a:r>
            <a:endParaRPr lang="en-US" i="1" dirty="0">
              <a:solidFill>
                <a:srgbClr val="0070C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52</a:t>
            </a:fld>
            <a:endParaRPr lang="en-US"/>
          </a:p>
        </p:txBody>
      </p:sp>
    </p:spTree>
    <p:extLst>
      <p:ext uri="{BB962C8B-B14F-4D97-AF65-F5344CB8AC3E}">
        <p14:creationId xmlns:p14="http://schemas.microsoft.com/office/powerpoint/2010/main" val="2482485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560"/>
            <a:ext cx="10515600" cy="5754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Concept of Work…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05840"/>
            <a:ext cx="10515600" cy="5350510"/>
          </a:xfrm>
        </p:spPr>
        <p:txBody>
          <a:bodyPr>
            <a:normAutofit/>
          </a:bodyPr>
          <a:lstStyle/>
          <a:p>
            <a:r>
              <a:rPr lang="en-US" b="1" i="1" dirty="0">
                <a:solidFill>
                  <a:srgbClr val="000000"/>
                </a:solidFill>
                <a:latin typeface="Times New Roman" panose="02020603050405020304" pitchFamily="18" charset="0"/>
              </a:rPr>
              <a:t>On a typical day, </a:t>
            </a:r>
            <a:endParaRPr lang="en-US" b="1" i="1" dirty="0" smtClean="0">
              <a:solidFill>
                <a:srgbClr val="000000"/>
              </a:solidFill>
              <a:latin typeface="Times New Roman" panose="02020603050405020304" pitchFamily="18" charset="0"/>
            </a:endParaRPr>
          </a:p>
          <a:p>
            <a:pPr lvl="2"/>
            <a:r>
              <a:rPr lang="en-US" dirty="0" smtClean="0">
                <a:solidFill>
                  <a:srgbClr val="000000"/>
                </a:solidFill>
                <a:latin typeface="Times New Roman" panose="02020603050405020304" pitchFamily="18" charset="0"/>
              </a:rPr>
              <a:t>you </a:t>
            </a:r>
            <a:r>
              <a:rPr lang="en-US" dirty="0">
                <a:solidFill>
                  <a:srgbClr val="000000"/>
                </a:solidFill>
                <a:latin typeface="Times New Roman" panose="02020603050405020304" pitchFamily="18" charset="0"/>
              </a:rPr>
              <a:t>probably wake up, </a:t>
            </a:r>
            <a:endParaRPr lang="en-US" dirty="0" smtClean="0">
              <a:solidFill>
                <a:srgbClr val="000000"/>
              </a:solidFill>
              <a:latin typeface="Times New Roman" panose="02020603050405020304" pitchFamily="18" charset="0"/>
            </a:endParaRPr>
          </a:p>
          <a:p>
            <a:pPr lvl="2"/>
            <a:r>
              <a:rPr lang="en-US" dirty="0" smtClean="0">
                <a:solidFill>
                  <a:srgbClr val="000000"/>
                </a:solidFill>
                <a:latin typeface="Times New Roman" panose="02020603050405020304" pitchFamily="18" charset="0"/>
              </a:rPr>
              <a:t>get </a:t>
            </a:r>
            <a:r>
              <a:rPr lang="en-US" dirty="0">
                <a:solidFill>
                  <a:srgbClr val="000000"/>
                </a:solidFill>
                <a:latin typeface="Times New Roman" panose="02020603050405020304" pitchFamily="18" charset="0"/>
              </a:rPr>
              <a:t>dressed, </a:t>
            </a:r>
            <a:endParaRPr lang="en-US" dirty="0" smtClean="0">
              <a:solidFill>
                <a:srgbClr val="000000"/>
              </a:solidFill>
              <a:latin typeface="Times New Roman" panose="02020603050405020304" pitchFamily="18" charset="0"/>
            </a:endParaRPr>
          </a:p>
          <a:p>
            <a:pPr lvl="2"/>
            <a:r>
              <a:rPr lang="en-US" dirty="0" smtClean="0">
                <a:solidFill>
                  <a:srgbClr val="000000"/>
                </a:solidFill>
                <a:latin typeface="Times New Roman" panose="02020603050405020304" pitchFamily="18" charset="0"/>
              </a:rPr>
              <a:t>eat </a:t>
            </a:r>
            <a:r>
              <a:rPr lang="en-US" dirty="0">
                <a:solidFill>
                  <a:srgbClr val="000000"/>
                </a:solidFill>
                <a:latin typeface="Times New Roman" panose="02020603050405020304" pitchFamily="18" charset="0"/>
              </a:rPr>
              <a:t>breakfast, and </a:t>
            </a:r>
            <a:endParaRPr lang="en-US" dirty="0" smtClean="0">
              <a:solidFill>
                <a:srgbClr val="000000"/>
              </a:solidFill>
              <a:latin typeface="Times New Roman" panose="02020603050405020304" pitchFamily="18" charset="0"/>
            </a:endParaRPr>
          </a:p>
          <a:p>
            <a:pPr lvl="2"/>
            <a:r>
              <a:rPr lang="en-US" dirty="0" smtClean="0">
                <a:solidFill>
                  <a:srgbClr val="000000"/>
                </a:solidFill>
                <a:latin typeface="Times New Roman" panose="02020603050405020304" pitchFamily="18" charset="0"/>
              </a:rPr>
              <a:t>head </a:t>
            </a:r>
            <a:r>
              <a:rPr lang="en-US" dirty="0">
                <a:solidFill>
                  <a:srgbClr val="000000"/>
                </a:solidFill>
                <a:latin typeface="Times New Roman" panose="02020603050405020304" pitchFamily="18" charset="0"/>
              </a:rPr>
              <a:t>off to </a:t>
            </a:r>
            <a:r>
              <a:rPr lang="en-US" dirty="0" smtClean="0">
                <a:solidFill>
                  <a:srgbClr val="000000"/>
                </a:solidFill>
                <a:latin typeface="Times New Roman" panose="02020603050405020304" pitchFamily="18" charset="0"/>
              </a:rPr>
              <a:t>class or work. </a:t>
            </a:r>
          </a:p>
          <a:p>
            <a:pPr lvl="1"/>
            <a:r>
              <a:rPr lang="en-US" dirty="0" smtClean="0">
                <a:solidFill>
                  <a:srgbClr val="000000"/>
                </a:solidFill>
                <a:latin typeface="Times New Roman" panose="02020603050405020304" pitchFamily="18" charset="0"/>
              </a:rPr>
              <a:t>After </a:t>
            </a:r>
            <a:r>
              <a:rPr lang="en-US" dirty="0">
                <a:solidFill>
                  <a:srgbClr val="000000"/>
                </a:solidFill>
                <a:latin typeface="Times New Roman" panose="02020603050405020304" pitchFamily="18" charset="0"/>
              </a:rPr>
              <a:t>you spend all day at your job, you go home, </a:t>
            </a:r>
            <a:endParaRPr lang="en-US" dirty="0" smtClean="0">
              <a:solidFill>
                <a:srgbClr val="000000"/>
              </a:solidFill>
              <a:latin typeface="Times New Roman" panose="02020603050405020304" pitchFamily="18" charset="0"/>
            </a:endParaRPr>
          </a:p>
          <a:p>
            <a:pPr lvl="2"/>
            <a:r>
              <a:rPr lang="en-US" dirty="0" smtClean="0">
                <a:solidFill>
                  <a:srgbClr val="000000"/>
                </a:solidFill>
                <a:latin typeface="Times New Roman" panose="02020603050405020304" pitchFamily="18" charset="0"/>
              </a:rPr>
              <a:t>Eat dinner, </a:t>
            </a:r>
          </a:p>
          <a:p>
            <a:pPr lvl="2"/>
            <a:r>
              <a:rPr lang="en-US" dirty="0" smtClean="0">
                <a:solidFill>
                  <a:srgbClr val="000000"/>
                </a:solidFill>
                <a:latin typeface="Times New Roman" panose="02020603050405020304" pitchFamily="18" charset="0"/>
              </a:rPr>
              <a:t>May be reading or studying, </a:t>
            </a:r>
            <a:r>
              <a:rPr lang="en-US" dirty="0">
                <a:solidFill>
                  <a:srgbClr val="000000"/>
                </a:solidFill>
                <a:latin typeface="Times New Roman" panose="02020603050405020304" pitchFamily="18" charset="0"/>
              </a:rPr>
              <a:t>and </a:t>
            </a:r>
            <a:endParaRPr lang="en-US" dirty="0" smtClean="0">
              <a:solidFill>
                <a:srgbClr val="000000"/>
              </a:solidFill>
              <a:latin typeface="Times New Roman" panose="02020603050405020304" pitchFamily="18" charset="0"/>
            </a:endParaRPr>
          </a:p>
          <a:p>
            <a:pPr lvl="2"/>
            <a:r>
              <a:rPr lang="en-US" dirty="0" smtClean="0">
                <a:solidFill>
                  <a:srgbClr val="000000"/>
                </a:solidFill>
                <a:latin typeface="Times New Roman" panose="02020603050405020304" pitchFamily="18" charset="0"/>
              </a:rPr>
              <a:t>Then go </a:t>
            </a:r>
            <a:r>
              <a:rPr lang="en-US" dirty="0">
                <a:solidFill>
                  <a:srgbClr val="000000"/>
                </a:solidFill>
                <a:latin typeface="Times New Roman" panose="02020603050405020304" pitchFamily="18" charset="0"/>
              </a:rPr>
              <a:t>to bed. In this sense, work can be just about anything </a:t>
            </a:r>
            <a:endParaRPr lang="en-US" dirty="0" smtClean="0">
              <a:solidFill>
                <a:srgbClr val="000000"/>
              </a:solidFill>
              <a:latin typeface="Times New Roman" panose="02020603050405020304" pitchFamily="18" charset="0"/>
            </a:endParaRPr>
          </a:p>
          <a:p>
            <a:pPr lvl="3"/>
            <a:r>
              <a:rPr lang="en-US" dirty="0" smtClean="0">
                <a:solidFill>
                  <a:srgbClr val="000000"/>
                </a:solidFill>
                <a:latin typeface="Times New Roman" panose="02020603050405020304" pitchFamily="18" charset="0"/>
              </a:rPr>
              <a:t>Construction ,</a:t>
            </a:r>
          </a:p>
          <a:p>
            <a:pPr lvl="3"/>
            <a:r>
              <a:rPr lang="en-US" dirty="0" smtClean="0">
                <a:solidFill>
                  <a:srgbClr val="000000"/>
                </a:solidFill>
                <a:latin typeface="Times New Roman" panose="02020603050405020304" pitchFamily="18" charset="0"/>
              </a:rPr>
              <a:t>Typing on </a:t>
            </a:r>
            <a:r>
              <a:rPr lang="en-US" dirty="0">
                <a:solidFill>
                  <a:srgbClr val="000000"/>
                </a:solidFill>
                <a:latin typeface="Times New Roman" panose="02020603050405020304" pitchFamily="18" charset="0"/>
              </a:rPr>
              <a:t>a keyboard, </a:t>
            </a:r>
            <a:endParaRPr lang="en-US" dirty="0" smtClean="0">
              <a:solidFill>
                <a:srgbClr val="000000"/>
              </a:solidFill>
              <a:latin typeface="Times New Roman" panose="02020603050405020304" pitchFamily="18" charset="0"/>
            </a:endParaRPr>
          </a:p>
          <a:p>
            <a:pPr lvl="3"/>
            <a:r>
              <a:rPr lang="en-US" dirty="0" smtClean="0">
                <a:solidFill>
                  <a:srgbClr val="000000"/>
                </a:solidFill>
                <a:latin typeface="Times New Roman" panose="02020603050405020304" pitchFamily="18" charset="0"/>
              </a:rPr>
              <a:t>Driving a </a:t>
            </a:r>
            <a:r>
              <a:rPr lang="en-US" dirty="0">
                <a:solidFill>
                  <a:srgbClr val="000000"/>
                </a:solidFill>
                <a:latin typeface="Times New Roman" panose="02020603050405020304" pitchFamily="18" charset="0"/>
              </a:rPr>
              <a:t>bus, </a:t>
            </a:r>
            <a:endParaRPr lang="en-US" dirty="0" smtClean="0">
              <a:solidFill>
                <a:srgbClr val="000000"/>
              </a:solidFill>
              <a:latin typeface="Times New Roman" panose="02020603050405020304" pitchFamily="18" charset="0"/>
            </a:endParaRPr>
          </a:p>
          <a:p>
            <a:pPr lvl="3"/>
            <a:r>
              <a:rPr lang="en-US" dirty="0" smtClean="0">
                <a:solidFill>
                  <a:srgbClr val="000000"/>
                </a:solidFill>
                <a:latin typeface="Times New Roman" panose="02020603050405020304" pitchFamily="18" charset="0"/>
              </a:rPr>
              <a:t>Teaching a </a:t>
            </a:r>
            <a:r>
              <a:rPr lang="en-US" dirty="0">
                <a:solidFill>
                  <a:srgbClr val="000000"/>
                </a:solidFill>
                <a:latin typeface="Times New Roman" panose="02020603050405020304" pitchFamily="18" charset="0"/>
              </a:rPr>
              <a:t>class, </a:t>
            </a:r>
            <a:endParaRPr lang="en-US" dirty="0" smtClean="0">
              <a:solidFill>
                <a:srgbClr val="000000"/>
              </a:solidFill>
              <a:latin typeface="Times New Roman" panose="02020603050405020304" pitchFamily="18" charset="0"/>
            </a:endParaRPr>
          </a:p>
          <a:p>
            <a:pPr lvl="3"/>
            <a:r>
              <a:rPr lang="en-US" dirty="0" smtClean="0">
                <a:solidFill>
                  <a:srgbClr val="000000"/>
                </a:solidFill>
                <a:latin typeface="Times New Roman" panose="02020603050405020304" pitchFamily="18" charset="0"/>
              </a:rPr>
              <a:t>Cooking  </a:t>
            </a:r>
            <a:r>
              <a:rPr lang="en-US" dirty="0">
                <a:solidFill>
                  <a:srgbClr val="000000"/>
                </a:solidFill>
                <a:latin typeface="Times New Roman" panose="02020603050405020304" pitchFamily="18" charset="0"/>
              </a:rPr>
              <a:t>food, </a:t>
            </a:r>
            <a:endParaRPr lang="en-US" dirty="0" smtClean="0">
              <a:solidFill>
                <a:srgbClr val="000000"/>
              </a:solidFill>
              <a:latin typeface="Times New Roman" panose="02020603050405020304" pitchFamily="18" charset="0"/>
            </a:endParaRPr>
          </a:p>
          <a:p>
            <a:pPr lvl="3"/>
            <a:r>
              <a:rPr lang="en-US" dirty="0" smtClean="0">
                <a:solidFill>
                  <a:srgbClr val="000000"/>
                </a:solidFill>
                <a:latin typeface="Times New Roman" panose="02020603050405020304" pitchFamily="18" charset="0"/>
              </a:rPr>
              <a:t>Treating  </a:t>
            </a:r>
            <a:r>
              <a:rPr lang="en-US" dirty="0">
                <a:solidFill>
                  <a:srgbClr val="000000"/>
                </a:solidFill>
                <a:latin typeface="Times New Roman" panose="02020603050405020304" pitchFamily="18" charset="0"/>
              </a:rPr>
              <a:t>patients, and so much more. </a:t>
            </a:r>
            <a:endParaRPr lang="en-US" dirty="0" smtClean="0">
              <a:solidFill>
                <a:srgbClr val="000000"/>
              </a:solidFill>
              <a:latin typeface="Times New Roman" panose="02020603050405020304" pitchFamily="18" charset="0"/>
            </a:endParaRPr>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53</a:t>
            </a:fld>
            <a:endParaRPr lang="en-US"/>
          </a:p>
        </p:txBody>
      </p:sp>
    </p:spTree>
    <p:extLst>
      <p:ext uri="{BB962C8B-B14F-4D97-AF65-F5344CB8AC3E}">
        <p14:creationId xmlns:p14="http://schemas.microsoft.com/office/powerpoint/2010/main" val="21292644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lstStyle/>
          <a:p>
            <a:r>
              <a:rPr lang="en-US" b="1" i="1" dirty="0">
                <a:solidFill>
                  <a:srgbClr val="FF0000"/>
                </a:solidFill>
                <a:latin typeface="Times New Roman" panose="02020603050405020304" pitchFamily="18" charset="0"/>
              </a:rPr>
              <a:t>But in physics, work is more specific</a:t>
            </a:r>
            <a:endParaRPr lang="en-US" dirty="0"/>
          </a:p>
        </p:txBody>
      </p:sp>
      <p:sp>
        <p:nvSpPr>
          <p:cNvPr id="3" name="Content Placeholder 2"/>
          <p:cNvSpPr>
            <a:spLocks noGrp="1"/>
          </p:cNvSpPr>
          <p:nvPr>
            <p:ph idx="1"/>
          </p:nvPr>
        </p:nvSpPr>
        <p:spPr>
          <a:xfrm>
            <a:off x="838200" y="1306286"/>
            <a:ext cx="10515600" cy="4870677"/>
          </a:xfrm>
        </p:spPr>
        <p:txBody>
          <a:bodyPr>
            <a:normAutofit fontScale="92500" lnSpcReduction="10000"/>
          </a:bodyPr>
          <a:lstStyle/>
          <a:p>
            <a:pPr lvl="0"/>
            <a:r>
              <a:rPr lang="en-US" dirty="0" smtClean="0">
                <a:solidFill>
                  <a:srgbClr val="000000"/>
                </a:solidFill>
                <a:latin typeface="Times New Roman" panose="02020603050405020304" pitchFamily="18" charset="0"/>
              </a:rPr>
              <a:t>This </a:t>
            </a:r>
            <a:r>
              <a:rPr lang="en-US" dirty="0">
                <a:solidFill>
                  <a:srgbClr val="000000"/>
                </a:solidFill>
                <a:latin typeface="Times New Roman" panose="02020603050405020304" pitchFamily="18" charset="0"/>
              </a:rPr>
              <a:t>is </a:t>
            </a:r>
            <a:r>
              <a:rPr lang="en-US" b="1" i="1" dirty="0">
                <a:solidFill>
                  <a:srgbClr val="000000"/>
                </a:solidFill>
                <a:latin typeface="Times New Roman" panose="02020603050405020304" pitchFamily="18" charset="0"/>
              </a:rPr>
              <a:t>the displacement of an object due to force</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marL="0" lvl="0" indent="0">
              <a:buNone/>
            </a:pPr>
            <a:endParaRPr lang="en-US" dirty="0">
              <a:solidFill>
                <a:srgbClr val="000000"/>
              </a:solidFill>
              <a:latin typeface="Times New Roman" panose="02020603050405020304" pitchFamily="18" charset="0"/>
            </a:endParaRPr>
          </a:p>
          <a:p>
            <a:pPr lvl="1"/>
            <a:r>
              <a:rPr lang="en-US" b="1" dirty="0">
                <a:solidFill>
                  <a:srgbClr val="000000"/>
                </a:solidFill>
                <a:latin typeface="Times New Roman" panose="02020603050405020304" pitchFamily="18" charset="0"/>
              </a:rPr>
              <a:t>How much work is done </a:t>
            </a:r>
            <a:r>
              <a:rPr lang="en-US" dirty="0">
                <a:solidFill>
                  <a:srgbClr val="000000"/>
                </a:solidFill>
                <a:latin typeface="Times New Roman" panose="02020603050405020304" pitchFamily="18" charset="0"/>
              </a:rPr>
              <a:t>depends on the </a:t>
            </a:r>
            <a:r>
              <a:rPr lang="en-US" b="1" dirty="0">
                <a:solidFill>
                  <a:srgbClr val="000000"/>
                </a:solidFill>
                <a:latin typeface="Times New Roman" panose="02020603050405020304" pitchFamily="18" charset="0"/>
              </a:rPr>
              <a:t>distance the object is moved</a:t>
            </a:r>
            <a:r>
              <a:rPr lang="en-US" dirty="0" smtClean="0">
                <a:solidFill>
                  <a:srgbClr val="000000"/>
                </a:solidFill>
                <a:latin typeface="Times New Roman" panose="02020603050405020304" pitchFamily="18" charset="0"/>
              </a:rPr>
              <a:t>.</a:t>
            </a:r>
          </a:p>
          <a:p>
            <a:pPr marL="457200" lvl="1" indent="0">
              <a:buNone/>
            </a:pPr>
            <a:r>
              <a:rPr lang="en-US" dirty="0" smtClean="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a:p>
            <a:pPr lvl="1"/>
            <a:r>
              <a:rPr lang="en-US" b="1" dirty="0">
                <a:solidFill>
                  <a:srgbClr val="000000"/>
                </a:solidFill>
                <a:latin typeface="Times New Roman" panose="02020603050405020304" pitchFamily="18" charset="0"/>
              </a:rPr>
              <a:t>Work </a:t>
            </a:r>
            <a:r>
              <a:rPr lang="en-US" dirty="0">
                <a:solidFill>
                  <a:srgbClr val="000000"/>
                </a:solidFill>
                <a:latin typeface="Times New Roman" panose="02020603050405020304" pitchFamily="18" charset="0"/>
              </a:rPr>
              <a:t>can be defined as </a:t>
            </a:r>
            <a:r>
              <a:rPr lang="en-US" b="1" i="1" dirty="0">
                <a:solidFill>
                  <a:srgbClr val="000000"/>
                </a:solidFill>
                <a:latin typeface="Times New Roman" panose="02020603050405020304" pitchFamily="18" charset="0"/>
              </a:rPr>
              <a:t>transfer of energy due to an applied force</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marL="457200" lvl="1" indent="0">
              <a:buNone/>
            </a:pPr>
            <a:endParaRPr lang="en-US" dirty="0">
              <a:solidFill>
                <a:srgbClr val="000000"/>
              </a:solidFill>
              <a:latin typeface="Times New Roman" panose="02020603050405020304" pitchFamily="18" charset="0"/>
            </a:endParaRPr>
          </a:p>
          <a:p>
            <a:pPr lvl="1"/>
            <a:r>
              <a:rPr lang="en-US" b="1" dirty="0">
                <a:solidFill>
                  <a:srgbClr val="FF0000"/>
                </a:solidFill>
                <a:latin typeface="Times New Roman" panose="02020603050405020304" pitchFamily="18" charset="0"/>
              </a:rPr>
              <a:t>In physics </a:t>
            </a:r>
            <a:r>
              <a:rPr lang="en-US" dirty="0">
                <a:solidFill>
                  <a:srgbClr val="000000"/>
                </a:solidFill>
                <a:latin typeface="Times New Roman" panose="02020603050405020304" pitchFamily="18" charset="0"/>
              </a:rPr>
              <a:t>we say that </a:t>
            </a:r>
            <a:r>
              <a:rPr lang="en-US" b="1" i="1" dirty="0">
                <a:solidFill>
                  <a:srgbClr val="FF0000"/>
                </a:solidFill>
                <a:latin typeface="Times New Roman" panose="02020603050405020304" pitchFamily="18" charset="0"/>
              </a:rPr>
              <a:t>work is done on an object when energy is transferred to that object</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marL="457200" lvl="1" indent="0">
              <a:buNone/>
            </a:pPr>
            <a:endParaRPr lang="en-US" dirty="0">
              <a:solidFill>
                <a:srgbClr val="000000"/>
              </a:solidFill>
              <a:latin typeface="Times New Roman" panose="02020603050405020304" pitchFamily="18" charset="0"/>
            </a:endParaRPr>
          </a:p>
          <a:p>
            <a:pPr lvl="0"/>
            <a:r>
              <a:rPr lang="en-US" b="1" i="1" dirty="0">
                <a:solidFill>
                  <a:srgbClr val="7030A0"/>
                </a:solidFill>
                <a:latin typeface="Times New Roman" panose="02020603050405020304" pitchFamily="18" charset="0"/>
              </a:rPr>
              <a:t>If one object transfers (gives) energy to a second object, then the first object does work on the second object</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lvl="0"/>
            <a:endParaRPr lang="en-US" dirty="0">
              <a:solidFill>
                <a:srgbClr val="000000"/>
              </a:solidFill>
              <a:latin typeface="Times New Roman" panose="02020603050405020304" pitchFamily="18" charset="0"/>
            </a:endParaRPr>
          </a:p>
          <a:p>
            <a:pPr lvl="0"/>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energy of a moving object is called </a:t>
            </a:r>
            <a:r>
              <a:rPr lang="en-US" b="1" i="1" dirty="0">
                <a:solidFill>
                  <a:srgbClr val="FF0000"/>
                </a:solidFill>
                <a:latin typeface="Times New Roman" panose="02020603050405020304" pitchFamily="18" charset="0"/>
              </a:rPr>
              <a:t>kinetic energy</a:t>
            </a:r>
            <a:r>
              <a:rPr lang="en-US" dirty="0">
                <a:solidFill>
                  <a:srgbClr val="FF0000"/>
                </a:solidFill>
                <a:latin typeface="Times New Roman" panose="02020603050405020304" pitchFamily="18" charset="0"/>
              </a:rPr>
              <a:t>.</a:t>
            </a:r>
            <a:endParaRPr lang="en-US" dirty="0">
              <a:solidFill>
                <a:srgbClr val="FF0000"/>
              </a:solidFill>
            </a:endParaRPr>
          </a:p>
          <a:p>
            <a:pPr marL="0" indent="0">
              <a:buNone/>
            </a:pPr>
            <a:endParaRPr lang="en-US" dirty="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54</a:t>
            </a:fld>
            <a:endParaRPr lang="en-US"/>
          </a:p>
        </p:txBody>
      </p:sp>
    </p:spTree>
    <p:extLst>
      <p:ext uri="{BB962C8B-B14F-4D97-AF65-F5344CB8AC3E}">
        <p14:creationId xmlns:p14="http://schemas.microsoft.com/office/powerpoint/2010/main" val="26006300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9721"/>
          </a:xfrm>
        </p:spPr>
        <p:txBody>
          <a:bodyPr/>
          <a:lstStyle/>
          <a:p>
            <a:pPr algn="ctr"/>
            <a:r>
              <a:rPr lang="en-US" b="1" dirty="0">
                <a:solidFill>
                  <a:srgbClr val="000000"/>
                </a:solidFill>
                <a:latin typeface="Times New Roman" panose="02020603050405020304" pitchFamily="18" charset="0"/>
              </a:rPr>
              <a:t>Work and Energy</a:t>
            </a:r>
            <a:endParaRPr lang="en-US" dirty="0"/>
          </a:p>
        </p:txBody>
      </p:sp>
      <p:sp>
        <p:nvSpPr>
          <p:cNvPr id="3" name="Content Placeholder 2"/>
          <p:cNvSpPr>
            <a:spLocks noGrp="1"/>
          </p:cNvSpPr>
          <p:nvPr>
            <p:ph idx="1"/>
          </p:nvPr>
        </p:nvSpPr>
        <p:spPr>
          <a:xfrm>
            <a:off x="838200" y="1110343"/>
            <a:ext cx="10515600" cy="5066620"/>
          </a:xfrm>
        </p:spPr>
        <p:txBody>
          <a:bodyPr>
            <a:normAutofit/>
          </a:bodyPr>
          <a:lstStyle/>
          <a:p>
            <a:r>
              <a:rPr lang="en-US" dirty="0" smtClean="0">
                <a:solidFill>
                  <a:srgbClr val="000000"/>
                </a:solidFill>
                <a:latin typeface="Times New Roman" panose="02020603050405020304" pitchFamily="18" charset="0"/>
              </a:rPr>
              <a:t>In physics</a:t>
            </a:r>
            <a:r>
              <a:rPr lang="en-US" dirty="0">
                <a:solidFill>
                  <a:srgbClr val="000000"/>
                </a:solidFill>
                <a:latin typeface="Times New Roman" panose="02020603050405020304" pitchFamily="18" charset="0"/>
              </a:rPr>
              <a:t>, </a:t>
            </a:r>
            <a:r>
              <a:rPr lang="en-US" b="1" i="1" dirty="0">
                <a:solidFill>
                  <a:srgbClr val="FF0000"/>
                </a:solidFill>
                <a:latin typeface="Times New Roman" panose="02020603050405020304" pitchFamily="18" charset="0"/>
              </a:rPr>
              <a:t>work is done when a force acts on an object that undergoes a displacement from one position to</a:t>
            </a:r>
            <a:r>
              <a:rPr lang="en-US" dirty="0">
                <a:solidFill>
                  <a:srgbClr val="FF0000"/>
                </a:solidFill>
                <a:latin typeface="Times New Roman" panose="02020603050405020304" pitchFamily="18" charset="0"/>
              </a:rPr>
              <a:t> </a:t>
            </a:r>
            <a:r>
              <a:rPr lang="en-US" dirty="0">
                <a:solidFill>
                  <a:srgbClr val="000000"/>
                </a:solidFill>
                <a:latin typeface="Times New Roman" panose="02020603050405020304" pitchFamily="18" charset="0"/>
              </a:rPr>
              <a:t>another.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Forces </a:t>
            </a:r>
            <a:r>
              <a:rPr lang="en-US" dirty="0">
                <a:solidFill>
                  <a:srgbClr val="000000"/>
                </a:solidFill>
                <a:latin typeface="Times New Roman" panose="02020603050405020304" pitchFamily="18" charset="0"/>
              </a:rPr>
              <a:t>can vary as a function of </a:t>
            </a:r>
            <a:r>
              <a:rPr lang="en-US" b="1" i="1" dirty="0">
                <a:solidFill>
                  <a:srgbClr val="000000"/>
                </a:solidFill>
                <a:latin typeface="Times New Roman" panose="02020603050405020304" pitchFamily="18" charset="0"/>
              </a:rPr>
              <a:t>position, </a:t>
            </a:r>
            <a:r>
              <a:rPr lang="en-US" dirty="0">
                <a:solidFill>
                  <a:srgbClr val="000000"/>
                </a:solidFill>
                <a:latin typeface="Times New Roman" panose="02020603050405020304" pitchFamily="18" charset="0"/>
              </a:rPr>
              <a:t>and </a:t>
            </a:r>
            <a:r>
              <a:rPr lang="en-US" b="1" i="1" dirty="0">
                <a:solidFill>
                  <a:srgbClr val="000000"/>
                </a:solidFill>
                <a:latin typeface="Times New Roman" panose="02020603050405020304" pitchFamily="18" charset="0"/>
              </a:rPr>
              <a:t>displacements</a:t>
            </a:r>
            <a:r>
              <a:rPr lang="en-US" dirty="0">
                <a:solidFill>
                  <a:srgbClr val="000000"/>
                </a:solidFill>
                <a:latin typeface="Times New Roman" panose="02020603050405020304" pitchFamily="18" charset="0"/>
              </a:rPr>
              <a:t> can be along various paths between </a:t>
            </a:r>
            <a:r>
              <a:rPr lang="en-US" b="1" i="1" dirty="0">
                <a:solidFill>
                  <a:srgbClr val="000000"/>
                </a:solidFill>
                <a:latin typeface="Times New Roman" panose="02020603050405020304" pitchFamily="18" charset="0"/>
              </a:rPr>
              <a:t>two points</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If </a:t>
            </a:r>
            <a:r>
              <a:rPr lang="en-US" b="1" i="1" dirty="0">
                <a:solidFill>
                  <a:srgbClr val="000000"/>
                </a:solidFill>
                <a:latin typeface="Times New Roman" panose="02020603050405020304" pitchFamily="18" charset="0"/>
              </a:rPr>
              <a:t>no displacement takes place, no work is said to be done. </a:t>
            </a:r>
            <a:r>
              <a:rPr lang="en-US" dirty="0">
                <a:solidFill>
                  <a:srgbClr val="000000"/>
                </a:solidFill>
                <a:latin typeface="Times New Roman" panose="02020603050405020304" pitchFamily="18" charset="0"/>
              </a:rPr>
              <a:t>Therefore for work to be done on an object, three essential conditions should be satisfied</a:t>
            </a:r>
            <a:r>
              <a:rPr lang="en-US" dirty="0" smtClean="0">
                <a:solidFill>
                  <a:srgbClr val="000000"/>
                </a:solidFill>
                <a:latin typeface="Times New Roman" panose="02020603050405020304" pitchFamily="18" charset="0"/>
              </a:rPr>
              <a:t>:</a:t>
            </a:r>
          </a:p>
          <a:p>
            <a:pPr lvl="1"/>
            <a:r>
              <a:rPr lang="en-US" b="1" i="1" dirty="0">
                <a:solidFill>
                  <a:srgbClr val="00B0F0"/>
                </a:solidFill>
                <a:latin typeface="Times New Roman" panose="02020603050405020304" pitchFamily="18" charset="0"/>
              </a:rPr>
              <a:t>Force must be exerted on the object </a:t>
            </a:r>
            <a:endParaRPr lang="en-US" sz="1200" b="1" i="1" dirty="0">
              <a:solidFill>
                <a:srgbClr val="00B0F0"/>
              </a:solidFill>
              <a:latin typeface="Times New Roman" panose="02020603050405020304" pitchFamily="18" charset="0"/>
            </a:endParaRPr>
          </a:p>
          <a:p>
            <a:pPr lvl="1"/>
            <a:r>
              <a:rPr lang="en-US" b="1" i="1" dirty="0" smtClean="0">
                <a:solidFill>
                  <a:srgbClr val="00B0F0"/>
                </a:solidFill>
                <a:latin typeface="Times New Roman" panose="02020603050405020304" pitchFamily="18" charset="0"/>
              </a:rPr>
              <a:t>The </a:t>
            </a:r>
            <a:r>
              <a:rPr lang="en-US" b="1" i="1" dirty="0">
                <a:solidFill>
                  <a:srgbClr val="00B0F0"/>
                </a:solidFill>
                <a:latin typeface="Times New Roman" panose="02020603050405020304" pitchFamily="18" charset="0"/>
              </a:rPr>
              <a:t>force must cause a motion or </a:t>
            </a:r>
            <a:r>
              <a:rPr lang="en-US" b="1" i="1" dirty="0" smtClean="0">
                <a:solidFill>
                  <a:srgbClr val="00B0F0"/>
                </a:solidFill>
                <a:latin typeface="Times New Roman" panose="02020603050405020304" pitchFamily="18" charset="0"/>
              </a:rPr>
              <a:t>displacement</a:t>
            </a:r>
          </a:p>
          <a:p>
            <a:pPr lvl="1"/>
            <a:r>
              <a:rPr lang="en-US" b="1" i="1" dirty="0">
                <a:solidFill>
                  <a:srgbClr val="00B0F0"/>
                </a:solidFill>
                <a:latin typeface="Times New Roman" panose="02020603050405020304" pitchFamily="18" charset="0"/>
              </a:rPr>
              <a:t>The force should </a:t>
            </a:r>
            <a:r>
              <a:rPr lang="en-US" b="1" i="1" dirty="0" smtClean="0">
                <a:solidFill>
                  <a:srgbClr val="00B0F0"/>
                </a:solidFill>
                <a:latin typeface="Times New Roman" panose="02020603050405020304" pitchFamily="18" charset="0"/>
              </a:rPr>
              <a:t>have </a:t>
            </a:r>
            <a:r>
              <a:rPr lang="en-US" b="1" i="1" dirty="0">
                <a:solidFill>
                  <a:srgbClr val="00B0F0"/>
                </a:solidFill>
                <a:latin typeface="Times New Roman" panose="02020603050405020304" pitchFamily="18" charset="0"/>
              </a:rPr>
              <a:t>a component along the line of </a:t>
            </a:r>
            <a:r>
              <a:rPr lang="en-US" b="1" i="1" dirty="0" smtClean="0">
                <a:solidFill>
                  <a:srgbClr val="00B0F0"/>
                </a:solidFill>
                <a:latin typeface="Times New Roman" panose="02020603050405020304" pitchFamily="18" charset="0"/>
              </a:rPr>
              <a:t>displacement</a:t>
            </a:r>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55</a:t>
            </a:fld>
            <a:endParaRPr lang="en-US"/>
          </a:p>
        </p:txBody>
      </p:sp>
    </p:spTree>
    <p:extLst>
      <p:ext uri="{BB962C8B-B14F-4D97-AF65-F5344CB8AC3E}">
        <p14:creationId xmlns:p14="http://schemas.microsoft.com/office/powerpoint/2010/main" val="27817374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8464"/>
          </a:xfrm>
        </p:spPr>
        <p:txBody>
          <a:bodyPr>
            <a:normAutofit fontScale="90000"/>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88720"/>
                <a:ext cx="10515600" cy="5167630"/>
              </a:xfrm>
            </p:spPr>
            <p:txBody>
              <a:bodyPr/>
              <a:lstStyle/>
              <a:p>
                <a:r>
                  <a:rPr lang="en-US" dirty="0" smtClean="0">
                    <a:solidFill>
                      <a:srgbClr val="000000"/>
                    </a:solidFill>
                    <a:latin typeface="Times New Roman" panose="02020603050405020304" pitchFamily="18" charset="0"/>
                  </a:rPr>
                  <a:t>If a particle subjected to a constant force </a:t>
                </a:r>
                <a:r>
                  <a:rPr lang="en-US" dirty="0" smtClean="0">
                    <a:solidFill>
                      <a:srgbClr val="000000"/>
                    </a:solidFill>
                    <a:latin typeface="Cambria Math" panose="02040503050406030204" pitchFamily="18" charset="0"/>
                  </a:rPr>
                  <a:t> </a:t>
                </a:r>
                <a14:m>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𝐹</m:t>
                        </m:r>
                      </m:e>
                    </m:acc>
                  </m:oMath>
                </a14:m>
                <a:r>
                  <a:rPr lang="en-US" dirty="0" smtClean="0">
                    <a:solidFill>
                      <a:srgbClr val="000000"/>
                    </a:solidFill>
                    <a:latin typeface="Times New Roman" panose="02020603050405020304" pitchFamily="18" charset="0"/>
                  </a:rPr>
                  <a:t> undergoes </a:t>
                </a:r>
                <a:r>
                  <a:rPr lang="en-US" dirty="0">
                    <a:solidFill>
                      <a:srgbClr val="000000"/>
                    </a:solidFill>
                    <a:latin typeface="Times New Roman" panose="02020603050405020304" pitchFamily="18" charset="0"/>
                  </a:rPr>
                  <a:t>a certain displacement, </a:t>
                </a:r>
                <a14:m>
                  <m:oMath xmlns:m="http://schemas.openxmlformats.org/officeDocument/2006/math">
                    <m:r>
                      <a:rPr lang="en-US" i="1" smtClean="0">
                        <a:solidFill>
                          <a:srgbClr val="000000"/>
                        </a:solidFill>
                        <a:latin typeface="Cambria Math" panose="02040503050406030204" pitchFamily="18" charset="0"/>
                        <a:ea typeface="Cambria Math" panose="02040503050406030204" pitchFamily="18" charset="0"/>
                      </a:rPr>
                      <m:t>∆</m:t>
                    </m:r>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𝑟</m:t>
                        </m:r>
                      </m:e>
                    </m:acc>
                  </m:oMath>
                </a14:m>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the work done </a:t>
                </a:r>
                <a:r>
                  <a:rPr lang="en-US" i="1" dirty="0">
                    <a:solidFill>
                      <a:srgbClr val="000000"/>
                    </a:solidFill>
                    <a:latin typeface="Times New Roman" panose="02020603050405020304" pitchFamily="18" charset="0"/>
                  </a:rPr>
                  <a:t>W </a:t>
                </a:r>
                <a:r>
                  <a:rPr lang="en-US" dirty="0">
                    <a:solidFill>
                      <a:srgbClr val="000000"/>
                    </a:solidFill>
                    <a:latin typeface="Times New Roman" panose="02020603050405020304" pitchFamily="18" charset="0"/>
                  </a:rPr>
                  <a:t>by the force is given by</a:t>
                </a:r>
                <a:r>
                  <a:rPr lang="en-US" dirty="0" smtClean="0">
                    <a:solidFill>
                      <a:srgbClr val="000000"/>
                    </a:solidFill>
                    <a:latin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panose="02040503050406030204" pitchFamily="18" charset="0"/>
                        </a:rPr>
                        <m:t>𝑊</m:t>
                      </m:r>
                      <m:r>
                        <a:rPr lang="en-US" sz="3200" b="0" i="1" smtClean="0">
                          <a:solidFill>
                            <a:srgbClr val="FF0000"/>
                          </a:solidFill>
                          <a:latin typeface="Cambria Math" panose="02040503050406030204" pitchFamily="18" charset="0"/>
                        </a:rPr>
                        <m:t>=</m:t>
                      </m:r>
                      <m:acc>
                        <m:accPr>
                          <m:chr m:val="⃗"/>
                          <m:ctrlPr>
                            <a:rPr lang="en-US" sz="3200" i="1" smtClean="0">
                              <a:solidFill>
                                <a:srgbClr val="FF0000"/>
                              </a:solidFill>
                              <a:latin typeface="Cambria Math" panose="02040503050406030204" pitchFamily="18" charset="0"/>
                            </a:rPr>
                          </m:ctrlPr>
                        </m:accPr>
                        <m:e>
                          <m:r>
                            <a:rPr lang="en-US" sz="3200" b="0" i="1" smtClean="0">
                              <a:solidFill>
                                <a:srgbClr val="FF0000"/>
                              </a:solidFill>
                              <a:latin typeface="Cambria Math" panose="02040503050406030204" pitchFamily="18" charset="0"/>
                            </a:rPr>
                            <m:t>𝐹</m:t>
                          </m:r>
                        </m:e>
                      </m:acc>
                      <m:r>
                        <a:rPr lang="en-US" sz="3200" b="0" i="1" smtClean="0">
                          <a:solidFill>
                            <a:srgbClr val="FF0000"/>
                          </a:solidFill>
                          <a:latin typeface="Cambria Math" panose="02040503050406030204" pitchFamily="18" charset="0"/>
                        </a:rPr>
                        <m:t>.</m:t>
                      </m:r>
                      <m:r>
                        <a:rPr lang="en-US" sz="3200" i="1" smtClean="0">
                          <a:solidFill>
                            <a:srgbClr val="FF0000"/>
                          </a:solidFill>
                          <a:latin typeface="Cambria Math" panose="02040503050406030204" pitchFamily="18" charset="0"/>
                          <a:ea typeface="Cambria Math" panose="02040503050406030204" pitchFamily="18" charset="0"/>
                        </a:rPr>
                        <m:t>∆</m:t>
                      </m:r>
                      <m:acc>
                        <m:accPr>
                          <m:chr m:val="⃗"/>
                          <m:ctrlPr>
                            <a:rPr lang="en-US" sz="3200" i="1" smtClean="0">
                              <a:solidFill>
                                <a:srgbClr val="FF0000"/>
                              </a:solidFill>
                              <a:latin typeface="Cambria Math" panose="02040503050406030204" pitchFamily="18" charset="0"/>
                            </a:rPr>
                          </m:ctrlPr>
                        </m:accPr>
                        <m:e>
                          <m:r>
                            <a:rPr lang="en-US" sz="3200" b="0" i="1" smtClean="0">
                              <a:solidFill>
                                <a:srgbClr val="FF0000"/>
                              </a:solidFill>
                              <a:latin typeface="Cambria Math" panose="02040503050406030204" pitchFamily="18" charset="0"/>
                            </a:rPr>
                            <m:t>𝑟</m:t>
                          </m:r>
                        </m:e>
                      </m:acc>
                      <m:r>
                        <a:rPr lang="en-US" sz="3200" b="0" i="0" smtClean="0">
                          <a:solidFill>
                            <a:srgbClr val="FF0000"/>
                          </a:solidFill>
                          <a:latin typeface="Cambria Math" panose="02040503050406030204" pitchFamily="18" charset="0"/>
                        </a:rPr>
                        <m:t>=</m:t>
                      </m:r>
                      <m:d>
                        <m:dPr>
                          <m:begChr m:val="|"/>
                          <m:endChr m:val="|"/>
                          <m:ctrlPr>
                            <a:rPr lang="en-US" sz="3200" b="0" i="1" smtClean="0">
                              <a:solidFill>
                                <a:srgbClr val="FF0000"/>
                              </a:solidFill>
                              <a:latin typeface="Cambria Math" panose="02040503050406030204" pitchFamily="18" charset="0"/>
                            </a:rPr>
                          </m:ctrlPr>
                        </m:dPr>
                        <m:e>
                          <m:acc>
                            <m:accPr>
                              <m:chr m:val="⃗"/>
                              <m:ctrlPr>
                                <a:rPr lang="en-US" sz="3200" i="1">
                                  <a:solidFill>
                                    <a:srgbClr val="FF0000"/>
                                  </a:solidFill>
                                  <a:latin typeface="Cambria Math" panose="02040503050406030204" pitchFamily="18" charset="0"/>
                                </a:rPr>
                              </m:ctrlPr>
                            </m:accPr>
                            <m:e>
                              <m:r>
                                <a:rPr lang="en-US" sz="3200" i="1">
                                  <a:solidFill>
                                    <a:srgbClr val="FF0000"/>
                                  </a:solidFill>
                                  <a:latin typeface="Cambria Math" panose="02040503050406030204" pitchFamily="18" charset="0"/>
                                </a:rPr>
                                <m:t>𝐹</m:t>
                              </m:r>
                            </m:e>
                          </m:acc>
                          <m:r>
                            <a:rPr lang="en-US" sz="3200" i="1" smtClean="0">
                              <a:solidFill>
                                <a:srgbClr val="FF0000"/>
                              </a:solidFill>
                              <a:latin typeface="Cambria Math" panose="02040503050406030204" pitchFamily="18" charset="0"/>
                              <a:ea typeface="Cambria Math" panose="02040503050406030204" pitchFamily="18" charset="0"/>
                            </a:rPr>
                            <m:t> </m:t>
                          </m:r>
                        </m:e>
                      </m:d>
                      <m:d>
                        <m:dPr>
                          <m:begChr m:val="|"/>
                          <m:endChr m:val="|"/>
                          <m:ctrlPr>
                            <a:rPr lang="en-US" sz="3200" b="0" i="1" smtClean="0">
                              <a:solidFill>
                                <a:srgbClr val="FF0000"/>
                              </a:solidFill>
                              <a:latin typeface="Cambria Math" panose="02040503050406030204" pitchFamily="18" charset="0"/>
                            </a:rPr>
                          </m:ctrlPr>
                        </m:dPr>
                        <m:e>
                          <m:r>
                            <a:rPr lang="en-US" sz="3200" i="1">
                              <a:solidFill>
                                <a:srgbClr val="FF0000"/>
                              </a:solidFill>
                              <a:latin typeface="Cambria Math" panose="02040503050406030204" pitchFamily="18" charset="0"/>
                              <a:ea typeface="Cambria Math" panose="02040503050406030204" pitchFamily="18" charset="0"/>
                            </a:rPr>
                            <m:t>∆</m:t>
                          </m:r>
                          <m:acc>
                            <m:accPr>
                              <m:chr m:val="⃗"/>
                              <m:ctrlPr>
                                <a:rPr lang="en-US" sz="3200" i="1">
                                  <a:solidFill>
                                    <a:srgbClr val="FF0000"/>
                                  </a:solidFill>
                                  <a:latin typeface="Cambria Math" panose="02040503050406030204" pitchFamily="18" charset="0"/>
                                </a:rPr>
                              </m:ctrlPr>
                            </m:accPr>
                            <m:e>
                              <m:r>
                                <a:rPr lang="en-US" sz="3200" i="1">
                                  <a:solidFill>
                                    <a:srgbClr val="FF0000"/>
                                  </a:solidFill>
                                  <a:latin typeface="Cambria Math" panose="02040503050406030204" pitchFamily="18" charset="0"/>
                                </a:rPr>
                                <m:t>𝑟</m:t>
                              </m:r>
                            </m:e>
                          </m:acc>
                        </m:e>
                      </m:d>
                      <m:r>
                        <a:rPr lang="en-US" sz="3200" b="0" i="1" smtClean="0">
                          <a:solidFill>
                            <a:srgbClr val="FF0000"/>
                          </a:solidFill>
                          <a:latin typeface="Cambria Math" panose="02040503050406030204" pitchFamily="18" charset="0"/>
                        </a:rPr>
                        <m:t>𝑐𝑜𝑠</m:t>
                      </m:r>
                      <m:r>
                        <a:rPr lang="en-US" sz="3200" b="0" i="1" smtClean="0">
                          <a:solidFill>
                            <a:srgbClr val="FF0000"/>
                          </a:solidFill>
                          <a:latin typeface="Cambria Math" panose="02040503050406030204" pitchFamily="18" charset="0"/>
                        </a:rPr>
                        <m:t>𝜃</m:t>
                      </m:r>
                    </m:oMath>
                  </m:oMathPara>
                </a14:m>
                <a:endParaRPr lang="en-US" sz="3200" dirty="0" smtClean="0">
                  <a:solidFill>
                    <a:srgbClr val="FF0000"/>
                  </a:solidFill>
                </a:endParaRPr>
              </a:p>
              <a:p>
                <a:r>
                  <a:rPr lang="en-US" sz="3200" b="0" i="0" u="none" strike="noStrike" baseline="0" dirty="0" smtClean="0">
                    <a:solidFill>
                      <a:srgbClr val="000000"/>
                    </a:solidFill>
                    <a:latin typeface="Times New Roman" panose="02020603050405020304" pitchFamily="18" charset="0"/>
                  </a:rPr>
                  <a:t>Where θ is the angle between </a:t>
                </a:r>
                <a14:m>
                  <m:oMath xmlns:m="http://schemas.openxmlformats.org/officeDocument/2006/math">
                    <m:acc>
                      <m:accPr>
                        <m:chr m:val="⃗"/>
                        <m:ctrlPr>
                          <a:rPr lang="en-US" sz="3200" i="1" smtClean="0">
                            <a:solidFill>
                              <a:srgbClr val="FF0000"/>
                            </a:solidFill>
                            <a:latin typeface="Cambria Math" panose="02040503050406030204" pitchFamily="18" charset="0"/>
                          </a:rPr>
                        </m:ctrlPr>
                      </m:accPr>
                      <m:e>
                        <m:r>
                          <a:rPr lang="en-US" sz="3200" b="0" i="1" smtClean="0">
                            <a:solidFill>
                              <a:srgbClr val="FF0000"/>
                            </a:solidFill>
                            <a:latin typeface="Cambria Math" panose="02040503050406030204" pitchFamily="18" charset="0"/>
                          </a:rPr>
                          <m:t>𝐹</m:t>
                        </m:r>
                      </m:e>
                    </m:acc>
                    <m:r>
                      <a:rPr lang="en-US" sz="3200" b="0" i="1" smtClean="0">
                        <a:solidFill>
                          <a:srgbClr val="FF0000"/>
                        </a:solidFill>
                        <a:latin typeface="Cambria Math" panose="02040503050406030204" pitchFamily="18" charset="0"/>
                      </a:rPr>
                      <m:t> </m:t>
                    </m:r>
                    <m:r>
                      <a:rPr lang="en-US" sz="3200" b="0" i="1" smtClean="0">
                        <a:solidFill>
                          <a:schemeClr val="tx1"/>
                        </a:solidFill>
                        <a:latin typeface="Cambria Math" panose="02040503050406030204" pitchFamily="18" charset="0"/>
                      </a:rPr>
                      <m:t>𝑎𝑛𝑑</m:t>
                    </m:r>
                    <m:r>
                      <a:rPr lang="en-US" sz="3200" b="0" i="1" smtClean="0">
                        <a:solidFill>
                          <a:srgbClr val="FF0000"/>
                        </a:solidFill>
                        <a:latin typeface="Cambria Math" panose="02040503050406030204" pitchFamily="18" charset="0"/>
                      </a:rPr>
                      <m:t> </m:t>
                    </m:r>
                    <m:r>
                      <a:rPr lang="en-US" sz="3200" i="1" smtClean="0">
                        <a:solidFill>
                          <a:srgbClr val="FF0000"/>
                        </a:solidFill>
                        <a:latin typeface="Cambria Math" panose="02040503050406030204" pitchFamily="18" charset="0"/>
                        <a:ea typeface="Cambria Math" panose="02040503050406030204" pitchFamily="18" charset="0"/>
                      </a:rPr>
                      <m:t>∆</m:t>
                    </m:r>
                    <m:acc>
                      <m:accPr>
                        <m:chr m:val="⃗"/>
                        <m:ctrlPr>
                          <a:rPr lang="en-US" sz="3200" i="1" smtClean="0">
                            <a:solidFill>
                              <a:srgbClr val="FF0000"/>
                            </a:solidFill>
                            <a:latin typeface="Cambria Math" panose="02040503050406030204" pitchFamily="18" charset="0"/>
                          </a:rPr>
                        </m:ctrlPr>
                      </m:accPr>
                      <m:e>
                        <m:r>
                          <a:rPr lang="en-US" sz="3200" b="0" i="1" smtClean="0">
                            <a:solidFill>
                              <a:srgbClr val="FF0000"/>
                            </a:solidFill>
                            <a:latin typeface="Cambria Math" panose="02040503050406030204" pitchFamily="18" charset="0"/>
                          </a:rPr>
                          <m:t>𝑟</m:t>
                        </m:r>
                      </m:e>
                    </m:acc>
                  </m:oMath>
                </a14:m>
                <a:r>
                  <a:rPr lang="en-US" sz="3200" b="0" i="0" u="none" strike="noStrike" baseline="0" dirty="0" smtClean="0">
                    <a:solidFill>
                      <a:srgbClr val="000000"/>
                    </a:solidFill>
                    <a:latin typeface="Times New Roman" panose="02020603050405020304" pitchFamily="18" charset="0"/>
                  </a:rPr>
                  <a:t>. </a:t>
                </a:r>
              </a:p>
              <a:p>
                <a:r>
                  <a:rPr lang="en-US" sz="3200" b="0" i="0" u="none" strike="noStrike" baseline="0" dirty="0" smtClean="0">
                    <a:solidFill>
                      <a:srgbClr val="000000"/>
                    </a:solidFill>
                    <a:latin typeface="Times New Roman" panose="02020603050405020304" pitchFamily="18" charset="0"/>
                  </a:rPr>
                  <a:t>Work is a scalar quantity and its SI unit is Joule (J). Where, </a:t>
                </a:r>
              </a:p>
              <a:p>
                <a:pPr marL="0" indent="0">
                  <a:buNone/>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panose="02040503050406030204" pitchFamily="18" charset="0"/>
                        </a:rPr>
                        <m:t>1</m:t>
                      </m:r>
                      <m:r>
                        <a:rPr lang="en-US" sz="3200" b="0" i="1" smtClean="0">
                          <a:solidFill>
                            <a:srgbClr val="FF0000"/>
                          </a:solidFill>
                          <a:latin typeface="Cambria Math" panose="02040503050406030204" pitchFamily="18" charset="0"/>
                        </a:rPr>
                        <m:t>𝐽</m:t>
                      </m:r>
                      <m:r>
                        <a:rPr lang="en-US" sz="3200" b="0" i="1" smtClean="0">
                          <a:solidFill>
                            <a:srgbClr val="FF0000"/>
                          </a:solidFill>
                          <a:latin typeface="Cambria Math" panose="02040503050406030204" pitchFamily="18" charset="0"/>
                        </a:rPr>
                        <m:t>=1</m:t>
                      </m:r>
                      <m:r>
                        <a:rPr lang="en-US" sz="3200" b="0" i="1" smtClean="0">
                          <a:solidFill>
                            <a:srgbClr val="FF0000"/>
                          </a:solidFill>
                          <a:latin typeface="Cambria Math" panose="02040503050406030204" pitchFamily="18" charset="0"/>
                        </a:rPr>
                        <m:t>𝑁𝑚</m:t>
                      </m:r>
                      <m:r>
                        <a:rPr lang="en-US" sz="3200" b="0" i="1" smtClean="0">
                          <a:solidFill>
                            <a:srgbClr val="FF0000"/>
                          </a:solidFill>
                          <a:latin typeface="Cambria Math" panose="02040503050406030204" pitchFamily="18" charset="0"/>
                        </a:rPr>
                        <m:t>=1</m:t>
                      </m:r>
                      <m:f>
                        <m:fPr>
                          <m:type m:val="lin"/>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𝐾𝑔</m:t>
                          </m:r>
                          <m:sSup>
                            <m:sSupPr>
                              <m:ctrlPr>
                                <a:rPr lang="en-US" sz="3200" b="0" i="1" smtClean="0">
                                  <a:solidFill>
                                    <a:srgbClr val="FF0000"/>
                                  </a:solidFill>
                                  <a:latin typeface="Cambria Math" panose="02040503050406030204" pitchFamily="18" charset="0"/>
                                </a:rPr>
                              </m:ctrlPr>
                            </m:sSupPr>
                            <m:e>
                              <m:r>
                                <a:rPr lang="en-US" sz="3200" b="0" i="1" smtClean="0">
                                  <a:solidFill>
                                    <a:srgbClr val="FF0000"/>
                                  </a:solidFill>
                                  <a:latin typeface="Cambria Math" panose="02040503050406030204" pitchFamily="18" charset="0"/>
                                </a:rPr>
                                <m:t>𝑚</m:t>
                              </m:r>
                            </m:e>
                            <m:sup>
                              <m:r>
                                <a:rPr lang="en-US" sz="3200" b="0" i="1" smtClean="0">
                                  <a:solidFill>
                                    <a:srgbClr val="FF0000"/>
                                  </a:solidFill>
                                  <a:latin typeface="Cambria Math" panose="02040503050406030204" pitchFamily="18" charset="0"/>
                                </a:rPr>
                                <m:t>2</m:t>
                              </m:r>
                            </m:sup>
                          </m:sSup>
                        </m:num>
                        <m:den>
                          <m:r>
                            <a:rPr lang="en-US" sz="3200" b="0" i="1" smtClean="0">
                              <a:solidFill>
                                <a:srgbClr val="FF0000"/>
                              </a:solidFill>
                              <a:latin typeface="Cambria Math" panose="02040503050406030204" pitchFamily="18" charset="0"/>
                            </a:rPr>
                            <m:t>𝑚</m:t>
                          </m:r>
                          <m:sSup>
                            <m:sSupPr>
                              <m:ctrlPr>
                                <a:rPr lang="en-US" sz="3200" b="0" i="1" smtClean="0">
                                  <a:solidFill>
                                    <a:srgbClr val="FF0000"/>
                                  </a:solidFill>
                                  <a:latin typeface="Cambria Math" panose="02040503050406030204" pitchFamily="18" charset="0"/>
                                </a:rPr>
                              </m:ctrlPr>
                            </m:sSupPr>
                            <m:e>
                              <m:r>
                                <a:rPr lang="en-US" sz="3200" b="0" i="1" smtClean="0">
                                  <a:solidFill>
                                    <a:srgbClr val="FF0000"/>
                                  </a:solidFill>
                                  <a:latin typeface="Cambria Math" panose="02040503050406030204" pitchFamily="18" charset="0"/>
                                </a:rPr>
                                <m:t>𝑠</m:t>
                              </m:r>
                            </m:e>
                            <m:sup>
                              <m:r>
                                <a:rPr lang="en-US" sz="3200" b="0" i="1" smtClean="0">
                                  <a:solidFill>
                                    <a:srgbClr val="FF0000"/>
                                  </a:solidFill>
                                  <a:latin typeface="Cambria Math" panose="02040503050406030204" pitchFamily="18" charset="0"/>
                                </a:rPr>
                                <m:t>−2</m:t>
                              </m:r>
                            </m:sup>
                          </m:sSup>
                        </m:den>
                      </m:f>
                    </m:oMath>
                  </m:oMathPara>
                </a14:m>
                <a:endParaRPr lang="en-US" sz="3200" dirty="0" smtClean="0">
                  <a:solidFill>
                    <a:srgbClr val="FF0000"/>
                  </a:solidFill>
                </a:endParaRPr>
              </a:p>
              <a:p>
                <a:r>
                  <a:rPr lang="en-US" sz="3200" b="0" i="0" u="none" strike="noStrike" baseline="0" dirty="0" smtClean="0">
                    <a:solidFill>
                      <a:srgbClr val="000000"/>
                    </a:solidFill>
                    <a:latin typeface="Times New Roman" panose="02020603050405020304" pitchFamily="18" charset="0"/>
                  </a:rPr>
                  <a:t>The sign of work depends on the direction of </a:t>
                </a:r>
                <a14:m>
                  <m:oMath xmlns:m="http://schemas.openxmlformats.org/officeDocument/2006/math">
                    <m:acc>
                      <m:accPr>
                        <m:chr m:val="⃗"/>
                        <m:ctrlPr>
                          <a:rPr lang="en-US" sz="3200" i="1" smtClean="0">
                            <a:solidFill>
                              <a:srgbClr val="FF0000"/>
                            </a:solidFill>
                            <a:latin typeface="Cambria Math" panose="02040503050406030204" pitchFamily="18" charset="0"/>
                          </a:rPr>
                        </m:ctrlPr>
                      </m:accPr>
                      <m:e>
                        <m:r>
                          <a:rPr lang="en-US" sz="3200" b="0" i="1" smtClean="0">
                            <a:solidFill>
                              <a:srgbClr val="FF0000"/>
                            </a:solidFill>
                            <a:latin typeface="Cambria Math" panose="02040503050406030204" pitchFamily="18" charset="0"/>
                          </a:rPr>
                          <m:t>𝐹</m:t>
                        </m:r>
                      </m:e>
                    </m:acc>
                    <m:r>
                      <a:rPr lang="en-US" sz="3200" b="0" i="1" smtClean="0">
                        <a:solidFill>
                          <a:srgbClr val="FF0000"/>
                        </a:solidFill>
                        <a:latin typeface="Cambria Math" panose="02040503050406030204" pitchFamily="18" charset="0"/>
                      </a:rPr>
                      <m:t> </m:t>
                    </m:r>
                    <m:r>
                      <a:rPr lang="en-US" sz="3200" b="0" i="1" smtClean="0">
                        <a:solidFill>
                          <a:schemeClr val="tx1"/>
                        </a:solidFill>
                        <a:latin typeface="Cambria Math" panose="02040503050406030204" pitchFamily="18" charset="0"/>
                      </a:rPr>
                      <m:t>𝑟𝑒𝑙𝑎𝑡𝑖𝑣𝑒</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𝑡𝑜</m:t>
                    </m:r>
                    <m:r>
                      <a:rPr lang="en-US" sz="3200" b="0" i="1" smtClean="0">
                        <a:solidFill>
                          <a:schemeClr val="tx1"/>
                        </a:solidFill>
                        <a:latin typeface="Cambria Math" panose="02040503050406030204" pitchFamily="18" charset="0"/>
                      </a:rPr>
                      <m:t> ∆</m:t>
                    </m:r>
                    <m:acc>
                      <m:accPr>
                        <m:chr m:val="⃗"/>
                        <m:ctrlPr>
                          <a:rPr lang="en-US" sz="3200" i="1" smtClean="0">
                            <a:solidFill>
                              <a:srgbClr val="FF0000"/>
                            </a:solidFill>
                            <a:latin typeface="Cambria Math" panose="02040503050406030204" pitchFamily="18" charset="0"/>
                          </a:rPr>
                        </m:ctrlPr>
                      </m:accPr>
                      <m:e>
                        <m:r>
                          <a:rPr lang="en-US" sz="3200" b="0" i="1" smtClean="0">
                            <a:solidFill>
                              <a:srgbClr val="FF0000"/>
                            </a:solidFill>
                            <a:latin typeface="Cambria Math" panose="02040503050406030204" pitchFamily="18" charset="0"/>
                          </a:rPr>
                          <m:t>𝑟</m:t>
                        </m:r>
                      </m:e>
                    </m:acc>
                  </m:oMath>
                </a14:m>
                <a:r>
                  <a:rPr lang="en-US" sz="3200" b="0" i="0" u="none" strike="noStrike" baseline="0" dirty="0" smtClean="0">
                    <a:solidFill>
                      <a:srgbClr val="000000"/>
                    </a:solidFill>
                    <a:latin typeface="Times New Roman" panose="02020603050405020304" pitchFamily="18" charset="0"/>
                  </a:rPr>
                  <a:t>. Hence, the work done by the applied force is positive when the projection of </a:t>
                </a:r>
                <a14:m>
                  <m:oMath xmlns:m="http://schemas.openxmlformats.org/officeDocument/2006/math">
                    <m:acc>
                      <m:accPr>
                        <m:chr m:val="⃗"/>
                        <m:ctrlPr>
                          <a:rPr lang="en-US" sz="3200" i="1" smtClean="0">
                            <a:solidFill>
                              <a:srgbClr val="FF0000"/>
                            </a:solidFill>
                            <a:latin typeface="Cambria Math" panose="02040503050406030204" pitchFamily="18" charset="0"/>
                          </a:rPr>
                        </m:ctrlPr>
                      </m:accPr>
                      <m:e>
                        <m:r>
                          <a:rPr lang="en-US" sz="3200" b="0" i="1" smtClean="0">
                            <a:solidFill>
                              <a:srgbClr val="FF0000"/>
                            </a:solidFill>
                            <a:latin typeface="Cambria Math" panose="02040503050406030204" pitchFamily="18" charset="0"/>
                          </a:rPr>
                          <m:t>𝐹</m:t>
                        </m:r>
                      </m:e>
                    </m:acc>
                    <m:r>
                      <a:rPr lang="en-US" sz="3200" b="0" i="1" smtClean="0">
                        <a:solidFill>
                          <a:srgbClr val="FF0000"/>
                        </a:solidFill>
                        <a:latin typeface="Cambria Math" panose="02040503050406030204" pitchFamily="18" charset="0"/>
                      </a:rPr>
                      <m:t> </m:t>
                    </m:r>
                  </m:oMath>
                </a14:m>
                <a:r>
                  <a:rPr lang="en-US" sz="3200" b="0" i="0" u="none" strike="noStrike" baseline="0" dirty="0" smtClean="0">
                    <a:solidFill>
                      <a:srgbClr val="000000"/>
                    </a:solidFill>
                    <a:latin typeface="Times New Roman" panose="02020603050405020304" pitchFamily="18" charset="0"/>
                  </a:rPr>
                  <a:t>onto </a:t>
                </a:r>
                <a14:m>
                  <m:oMath xmlns:m="http://schemas.openxmlformats.org/officeDocument/2006/math">
                    <m:r>
                      <a:rPr lang="en-US" sz="3200" i="1" smtClean="0">
                        <a:solidFill>
                          <a:srgbClr val="FF0000"/>
                        </a:solidFill>
                        <a:latin typeface="Cambria Math" panose="02040503050406030204" pitchFamily="18" charset="0"/>
                        <a:ea typeface="Cambria Math" panose="02040503050406030204" pitchFamily="18" charset="0"/>
                      </a:rPr>
                      <m:t>∆</m:t>
                    </m:r>
                    <m:acc>
                      <m:accPr>
                        <m:chr m:val="⃗"/>
                        <m:ctrlPr>
                          <a:rPr lang="en-US" sz="3200" i="1" smtClean="0">
                            <a:solidFill>
                              <a:srgbClr val="FF0000"/>
                            </a:solidFill>
                            <a:latin typeface="Cambria Math" panose="02040503050406030204" pitchFamily="18" charset="0"/>
                          </a:rPr>
                        </m:ctrlPr>
                      </m:accPr>
                      <m:e>
                        <m:r>
                          <a:rPr lang="en-US" sz="3200" b="0" i="1" smtClean="0">
                            <a:solidFill>
                              <a:srgbClr val="FF0000"/>
                            </a:solidFill>
                            <a:latin typeface="Cambria Math" panose="02040503050406030204" pitchFamily="18" charset="0"/>
                          </a:rPr>
                          <m:t>𝑟</m:t>
                        </m:r>
                      </m:e>
                    </m:acc>
                  </m:oMath>
                </a14:m>
                <a:r>
                  <a:rPr lang="en-US" sz="3200" b="0" i="0" u="none" strike="noStrike" baseline="0" dirty="0" smtClean="0">
                    <a:solidFill>
                      <a:srgbClr val="000000"/>
                    </a:solidFill>
                    <a:latin typeface="Cambria Math" panose="02040503050406030204" pitchFamily="18" charset="0"/>
                  </a:rPr>
                  <a:t> </a:t>
                </a:r>
                <a:r>
                  <a:rPr lang="en-US" sz="3200" b="0" i="0" u="none" strike="noStrike" baseline="0" dirty="0" smtClean="0">
                    <a:solidFill>
                      <a:srgbClr val="000000"/>
                    </a:solidFill>
                    <a:latin typeface="Times New Roman" panose="02020603050405020304" pitchFamily="18" charset="0"/>
                  </a:rPr>
                  <a:t>is in the same direction as </a:t>
                </a:r>
                <a14:m>
                  <m:oMath xmlns:m="http://schemas.openxmlformats.org/officeDocument/2006/math">
                    <m:r>
                      <a:rPr lang="en-US" sz="3200" i="1" smtClean="0">
                        <a:solidFill>
                          <a:srgbClr val="FF0000"/>
                        </a:solidFill>
                        <a:latin typeface="Cambria Math" panose="02040503050406030204" pitchFamily="18" charset="0"/>
                        <a:ea typeface="Cambria Math" panose="02040503050406030204" pitchFamily="18" charset="0"/>
                      </a:rPr>
                      <m:t>∆</m:t>
                    </m:r>
                    <m:acc>
                      <m:accPr>
                        <m:chr m:val="⃗"/>
                        <m:ctrlPr>
                          <a:rPr lang="en-US" sz="3200" i="1" smtClean="0">
                            <a:solidFill>
                              <a:srgbClr val="FF0000"/>
                            </a:solidFill>
                            <a:latin typeface="Cambria Math" panose="02040503050406030204" pitchFamily="18" charset="0"/>
                          </a:rPr>
                        </m:ctrlPr>
                      </m:accPr>
                      <m:e>
                        <m:r>
                          <a:rPr lang="en-US" sz="3200" b="0" i="1" smtClean="0">
                            <a:solidFill>
                              <a:srgbClr val="FF0000"/>
                            </a:solidFill>
                            <a:latin typeface="Cambria Math" panose="02040503050406030204" pitchFamily="18" charset="0"/>
                          </a:rPr>
                          <m:t>𝑟</m:t>
                        </m:r>
                      </m:e>
                    </m:acc>
                  </m:oMath>
                </a14:m>
                <a:r>
                  <a:rPr lang="en-US" sz="3200" b="0" i="0" u="none" strike="noStrike" baseline="0" dirty="0" smtClean="0">
                    <a:solidFill>
                      <a:srgbClr val="000000"/>
                    </a:solidFill>
                    <a:latin typeface="Times New Roman" panose="02020603050405020304" pitchFamily="18" charset="0"/>
                  </a:rPr>
                  <a:t>. </a:t>
                </a:r>
                <a:endParaRPr lang="en-US" sz="3200" dirty="0" smtClean="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88720"/>
                <a:ext cx="10515600" cy="5167630"/>
              </a:xfrm>
              <a:blipFill>
                <a:blip r:embed="rId2"/>
                <a:stretch>
                  <a:fillRect l="-1333" t="-1061" r="-986" b="-129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56</a:t>
            </a:fld>
            <a:endParaRPr lang="en-US"/>
          </a:p>
        </p:txBody>
      </p:sp>
    </p:spTree>
    <p:extLst>
      <p:ext uri="{BB962C8B-B14F-4D97-AF65-F5344CB8AC3E}">
        <p14:creationId xmlns:p14="http://schemas.microsoft.com/office/powerpoint/2010/main" val="16979810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811"/>
            <a:ext cx="10515600" cy="536212"/>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Work done by a Spring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313509" y="836023"/>
                <a:ext cx="6748870" cy="5520327"/>
              </a:xfrm>
            </p:spPr>
            <p:txBody>
              <a:bodyPr>
                <a:normAutofit fontScale="70000" lnSpcReduction="20000"/>
              </a:bodyPr>
              <a:lstStyle/>
              <a:p>
                <a:r>
                  <a:rPr lang="en-US" b="1" i="1" dirty="0" smtClean="0">
                    <a:latin typeface="Times New Roman" panose="02020603050405020304" pitchFamily="18" charset="0"/>
                    <a:cs typeface="Times New Roman" panose="02020603050405020304" pitchFamily="18" charset="0"/>
                  </a:rPr>
                  <a:t>Work done by spring is a type of work done by varying Force </a:t>
                </a:r>
              </a:p>
              <a:p>
                <a:r>
                  <a:rPr lang="en-US" sz="3300" b="1" i="1" dirty="0">
                    <a:solidFill>
                      <a:srgbClr val="FF0000"/>
                    </a:solidFill>
                    <a:latin typeface="Times New Roman" panose="02020603050405020304" pitchFamily="18" charset="0"/>
                  </a:rPr>
                  <a:t>Consider </a:t>
                </a:r>
                <a:endParaRPr lang="en-US" sz="3300" b="1" i="1" dirty="0" smtClean="0">
                  <a:solidFill>
                    <a:srgbClr val="FF0000"/>
                  </a:solidFill>
                  <a:latin typeface="Times New Roman" panose="02020603050405020304" pitchFamily="18" charset="0"/>
                </a:endParaRPr>
              </a:p>
              <a:p>
                <a:pPr lvl="1"/>
                <a:r>
                  <a:rPr lang="en-US" b="1" i="1" dirty="0" smtClean="0">
                    <a:solidFill>
                      <a:srgbClr val="000000"/>
                    </a:solidFill>
                    <a:latin typeface="Times New Roman" panose="02020603050405020304" pitchFamily="18" charset="0"/>
                  </a:rPr>
                  <a:t>the </a:t>
                </a:r>
                <a:r>
                  <a:rPr lang="en-US" b="1" i="1" dirty="0">
                    <a:solidFill>
                      <a:srgbClr val="000000"/>
                    </a:solidFill>
                    <a:latin typeface="Times New Roman" panose="02020603050405020304" pitchFamily="18" charset="0"/>
                  </a:rPr>
                  <a:t>Mass-spring system </a:t>
                </a:r>
                <a:r>
                  <a:rPr lang="en-US" dirty="0">
                    <a:solidFill>
                      <a:srgbClr val="000000"/>
                    </a:solidFill>
                    <a:latin typeface="Times New Roman" panose="02020603050405020304" pitchFamily="18" charset="0"/>
                  </a:rPr>
                  <a:t>where the force applied varies with </a:t>
                </a:r>
                <a:r>
                  <a:rPr lang="en-US" b="1" i="1" dirty="0">
                    <a:solidFill>
                      <a:srgbClr val="000000"/>
                    </a:solidFill>
                    <a:latin typeface="Times New Roman" panose="02020603050405020304" pitchFamily="18" charset="0"/>
                  </a:rPr>
                  <a:t>position constantly</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A </a:t>
                </a:r>
                <a:r>
                  <a:rPr lang="en-US" dirty="0">
                    <a:solidFill>
                      <a:srgbClr val="000000"/>
                    </a:solidFill>
                    <a:latin typeface="Times New Roman" panose="02020603050405020304" pitchFamily="18" charset="0"/>
                  </a:rPr>
                  <a:t>block on a horizontal, frictionless surface is connected to a spring as shown in the figure below.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If </a:t>
                </a:r>
                <a:r>
                  <a:rPr lang="en-US" dirty="0">
                    <a:solidFill>
                      <a:srgbClr val="000000"/>
                    </a:solidFill>
                    <a:latin typeface="Times New Roman" panose="02020603050405020304" pitchFamily="18" charset="0"/>
                  </a:rPr>
                  <a:t>the spring </a:t>
                </a:r>
                <a:r>
                  <a:rPr lang="en-US" sz="2800" i="1" dirty="0">
                    <a:solidFill>
                      <a:srgbClr val="FF0000"/>
                    </a:solidFill>
                    <a:latin typeface="Times New Roman" panose="02020603050405020304" pitchFamily="18" charset="0"/>
                  </a:rPr>
                  <a:t>is either stretched or compressed </a:t>
                </a:r>
                <a:r>
                  <a:rPr lang="en-US" dirty="0">
                    <a:solidFill>
                      <a:srgbClr val="000000"/>
                    </a:solidFill>
                    <a:latin typeface="Times New Roman" panose="02020603050405020304" pitchFamily="18" charset="0"/>
                  </a:rPr>
                  <a:t>a small distance from its </a:t>
                </a:r>
                <a:r>
                  <a:rPr lang="en-US" b="1" i="1" dirty="0">
                    <a:solidFill>
                      <a:srgbClr val="000000"/>
                    </a:solidFill>
                    <a:latin typeface="Times New Roman" panose="02020603050405020304" pitchFamily="18" charset="0"/>
                  </a:rPr>
                  <a:t>un-stretched (equilibrium) configuration</a:t>
                </a:r>
                <a:r>
                  <a:rPr lang="en-US" dirty="0">
                    <a:solidFill>
                      <a:srgbClr val="000000"/>
                    </a:solidFill>
                    <a:latin typeface="Times New Roman" panose="02020603050405020304" pitchFamily="18" charset="0"/>
                  </a:rPr>
                  <a:t>, it exerts on the block a force that can be expressed as: </a:t>
                </a:r>
                <a:endParaRPr lang="en-US" dirty="0" smtClean="0">
                  <a:solidFill>
                    <a:srgbClr val="000000"/>
                  </a:solidFill>
                  <a:latin typeface="Times New Roman" panose="020206030504050203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sz="2800" b="0" i="1" smtClean="0">
                              <a:solidFill>
                                <a:srgbClr val="00B0F0"/>
                              </a:solidFill>
                              <a:latin typeface="Cambria Math" panose="02040503050406030204" pitchFamily="18" charset="0"/>
                            </a:rPr>
                          </m:ctrlPr>
                        </m:sSubPr>
                        <m:e>
                          <m:r>
                            <a:rPr lang="en-US" sz="2800" b="0" i="1" smtClean="0">
                              <a:solidFill>
                                <a:srgbClr val="00B0F0"/>
                              </a:solidFill>
                              <a:latin typeface="Cambria Math" panose="02040503050406030204" pitchFamily="18" charset="0"/>
                            </a:rPr>
                            <m:t>𝐹</m:t>
                          </m:r>
                        </m:e>
                        <m:sub>
                          <m:r>
                            <a:rPr lang="en-US" sz="2800" b="0" i="1" smtClean="0">
                              <a:solidFill>
                                <a:srgbClr val="00B0F0"/>
                              </a:solidFill>
                              <a:latin typeface="Cambria Math" panose="02040503050406030204" pitchFamily="18" charset="0"/>
                            </a:rPr>
                            <m:t>𝑠</m:t>
                          </m:r>
                        </m:sub>
                      </m:sSub>
                      <m:r>
                        <a:rPr lang="en-US" sz="2800" b="0" i="1" smtClean="0">
                          <a:solidFill>
                            <a:srgbClr val="00B0F0"/>
                          </a:solidFill>
                          <a:latin typeface="Cambria Math" panose="02040503050406030204" pitchFamily="18" charset="0"/>
                        </a:rPr>
                        <m:t>=−</m:t>
                      </m:r>
                      <m:r>
                        <a:rPr lang="en-US" sz="2800" b="0" i="1" smtClean="0">
                          <a:solidFill>
                            <a:srgbClr val="00B0F0"/>
                          </a:solidFill>
                          <a:latin typeface="Cambria Math" panose="02040503050406030204" pitchFamily="18" charset="0"/>
                        </a:rPr>
                        <m:t>𝑘𝑥</m:t>
                      </m:r>
                      <m:r>
                        <a:rPr lang="en-US" sz="2800" b="0" i="1" smtClean="0">
                          <a:solidFill>
                            <a:srgbClr val="00B0F0"/>
                          </a:solidFill>
                          <a:latin typeface="Cambria Math" panose="02040503050406030204" pitchFamily="18" charset="0"/>
                        </a:rPr>
                        <m:t>       (</m:t>
                      </m:r>
                      <m:r>
                        <a:rPr lang="en-US" sz="2800" b="0" i="1" smtClean="0">
                          <a:latin typeface="Cambria Math" panose="02040503050406030204" pitchFamily="18" charset="0"/>
                        </a:rPr>
                        <m:t>𝐻𝑜𝑜𝑘𝑠</m:t>
                      </m:r>
                      <m:r>
                        <a:rPr lang="en-US" sz="2800" b="0" i="1" smtClean="0">
                          <a:latin typeface="Cambria Math" panose="02040503050406030204" pitchFamily="18" charset="0"/>
                        </a:rPr>
                        <m:t> </m:t>
                      </m:r>
                      <m:r>
                        <a:rPr lang="en-US" sz="2800" b="0" i="1" smtClean="0">
                          <a:latin typeface="Cambria Math" panose="02040503050406030204" pitchFamily="18" charset="0"/>
                        </a:rPr>
                        <m:t>𝑙𝑎𝑤</m:t>
                      </m:r>
                      <m:r>
                        <a:rPr lang="en-US" sz="2800" b="0" i="1" smtClean="0">
                          <a:latin typeface="Cambria Math" panose="02040503050406030204" pitchFamily="18" charset="0"/>
                        </a:rPr>
                        <m:t>)</m:t>
                      </m:r>
                    </m:oMath>
                  </m:oMathPara>
                </a14:m>
                <a:endParaRPr lang="en-US" dirty="0" smtClean="0"/>
              </a:p>
              <a:p>
                <a:r>
                  <a:rPr lang="en-US" sz="3200" dirty="0" smtClean="0"/>
                  <a:t>From the figure on </a:t>
                </a:r>
              </a:p>
              <a:p>
                <a:pPr lvl="1"/>
                <a:r>
                  <a:rPr lang="en-US" sz="2200" dirty="0" smtClean="0"/>
                  <a:t>fig. </a:t>
                </a:r>
                <a:r>
                  <a:rPr lang="en-US" sz="2200" b="1" dirty="0" smtClean="0">
                    <a:solidFill>
                      <a:srgbClr val="FF0000"/>
                    </a:solidFill>
                  </a:rPr>
                  <a:t>a</a:t>
                </a:r>
                <a:r>
                  <a:rPr lang="en-US" sz="2200" dirty="0" smtClean="0"/>
                  <a:t> (the Spring </a:t>
                </a:r>
                <a:r>
                  <a:rPr lang="en-US" sz="2200" b="1" dirty="0" smtClean="0">
                    <a:solidFill>
                      <a:srgbClr val="FF0000"/>
                    </a:solidFill>
                  </a:rPr>
                  <a:t>is stretched spring</a:t>
                </a:r>
                <a:r>
                  <a:rPr lang="en-US" sz="2200" dirty="0" smtClean="0"/>
                  <a:t>, </a:t>
                </a:r>
                <a14:m>
                  <m:oMath xmlns:m="http://schemas.openxmlformats.org/officeDocument/2006/math">
                    <m:sSub>
                      <m:sSubPr>
                        <m:ctrlPr>
                          <a:rPr lang="en-US" sz="2200" i="1">
                            <a:solidFill>
                              <a:srgbClr val="00B0F0"/>
                            </a:solidFill>
                            <a:latin typeface="Cambria Math" panose="02040503050406030204" pitchFamily="18" charset="0"/>
                          </a:rPr>
                        </m:ctrlPr>
                      </m:sSubPr>
                      <m:e>
                        <m:r>
                          <a:rPr lang="en-US" sz="2200" i="1">
                            <a:solidFill>
                              <a:srgbClr val="00B0F0"/>
                            </a:solidFill>
                            <a:latin typeface="Cambria Math" panose="02040503050406030204" pitchFamily="18" charset="0"/>
                          </a:rPr>
                          <m:t>𝐹</m:t>
                        </m:r>
                      </m:e>
                      <m:sub>
                        <m:r>
                          <a:rPr lang="en-US" sz="2200" i="1">
                            <a:solidFill>
                              <a:srgbClr val="00B0F0"/>
                            </a:solidFill>
                            <a:latin typeface="Cambria Math" panose="02040503050406030204" pitchFamily="18" charset="0"/>
                          </a:rPr>
                          <m:t>𝑠</m:t>
                        </m:r>
                      </m:sub>
                    </m:sSub>
                  </m:oMath>
                </a14:m>
                <a:r>
                  <a:rPr lang="en-US" sz="2200" dirty="0" smtClean="0"/>
                  <a:t> is Negative, x-is positive)</a:t>
                </a:r>
              </a:p>
              <a:p>
                <a:pPr lvl="1"/>
                <a:r>
                  <a:rPr lang="en-US" sz="2200" dirty="0">
                    <a:solidFill>
                      <a:prstClr val="black"/>
                    </a:solidFill>
                  </a:rPr>
                  <a:t>fig. </a:t>
                </a:r>
                <a:r>
                  <a:rPr lang="en-US" sz="2200" b="1" dirty="0" smtClean="0">
                    <a:solidFill>
                      <a:srgbClr val="FF0000"/>
                    </a:solidFill>
                  </a:rPr>
                  <a:t>b</a:t>
                </a:r>
                <a:r>
                  <a:rPr lang="en-US" sz="2200" dirty="0" smtClean="0">
                    <a:solidFill>
                      <a:prstClr val="black"/>
                    </a:solidFill>
                  </a:rPr>
                  <a:t> </a:t>
                </a:r>
                <a:r>
                  <a:rPr lang="en-US" sz="2200" dirty="0">
                    <a:solidFill>
                      <a:prstClr val="black"/>
                    </a:solidFill>
                  </a:rPr>
                  <a:t>(the Spring </a:t>
                </a:r>
                <a:r>
                  <a:rPr lang="en-US" sz="2200" b="1" dirty="0">
                    <a:solidFill>
                      <a:srgbClr val="FF0000"/>
                    </a:solidFill>
                  </a:rPr>
                  <a:t>is </a:t>
                </a:r>
                <a:r>
                  <a:rPr lang="en-US" sz="2200" b="1" dirty="0" smtClean="0">
                    <a:solidFill>
                      <a:srgbClr val="FF0000"/>
                    </a:solidFill>
                  </a:rPr>
                  <a:t>natural length of spring</a:t>
                </a:r>
                <a:r>
                  <a:rPr lang="en-US" sz="2200" dirty="0">
                    <a:solidFill>
                      <a:prstClr val="black"/>
                    </a:solidFill>
                  </a:rPr>
                  <a:t>, </a:t>
                </a:r>
                <a14:m>
                  <m:oMath xmlns:m="http://schemas.openxmlformats.org/officeDocument/2006/math">
                    <m:sSub>
                      <m:sSubPr>
                        <m:ctrlPr>
                          <a:rPr lang="en-US" sz="2200" i="1">
                            <a:solidFill>
                              <a:srgbClr val="00B0F0"/>
                            </a:solidFill>
                            <a:latin typeface="Cambria Math" panose="02040503050406030204" pitchFamily="18" charset="0"/>
                          </a:rPr>
                        </m:ctrlPr>
                      </m:sSubPr>
                      <m:e>
                        <m:r>
                          <a:rPr lang="en-US" sz="2200" i="1">
                            <a:solidFill>
                              <a:srgbClr val="00B0F0"/>
                            </a:solidFill>
                            <a:latin typeface="Cambria Math" panose="02040503050406030204" pitchFamily="18" charset="0"/>
                          </a:rPr>
                          <m:t>𝐹</m:t>
                        </m:r>
                      </m:e>
                      <m:sub>
                        <m:r>
                          <a:rPr lang="en-US" sz="2200" i="1">
                            <a:solidFill>
                              <a:srgbClr val="00B0F0"/>
                            </a:solidFill>
                            <a:latin typeface="Cambria Math" panose="02040503050406030204" pitchFamily="18" charset="0"/>
                          </a:rPr>
                          <m:t>𝑠</m:t>
                        </m:r>
                      </m:sub>
                    </m:sSub>
                  </m:oMath>
                </a14:m>
                <a:r>
                  <a:rPr lang="en-US" sz="2200" dirty="0">
                    <a:solidFill>
                      <a:prstClr val="black"/>
                    </a:solidFill>
                  </a:rPr>
                  <a:t> </a:t>
                </a:r>
                <a:r>
                  <a:rPr lang="en-US" sz="2200" dirty="0" smtClean="0">
                    <a:solidFill>
                      <a:prstClr val="black"/>
                    </a:solidFill>
                  </a:rPr>
                  <a:t>=0 , x=0)</a:t>
                </a:r>
              </a:p>
              <a:p>
                <a:pPr lvl="1"/>
                <a:r>
                  <a:rPr lang="en-US" sz="2200" dirty="0" smtClean="0"/>
                  <a:t>fig. </a:t>
                </a:r>
                <a:r>
                  <a:rPr lang="en-US" sz="2200" b="1" dirty="0">
                    <a:solidFill>
                      <a:srgbClr val="FF0000"/>
                    </a:solidFill>
                  </a:rPr>
                  <a:t>c</a:t>
                </a:r>
                <a:r>
                  <a:rPr lang="en-US" sz="2200" dirty="0" smtClean="0"/>
                  <a:t> (the Spring </a:t>
                </a:r>
                <a:r>
                  <a:rPr lang="en-US" sz="2200" b="1" dirty="0" smtClean="0">
                    <a:solidFill>
                      <a:srgbClr val="FF0000"/>
                    </a:solidFill>
                  </a:rPr>
                  <a:t>is </a:t>
                </a:r>
                <a:r>
                  <a:rPr lang="en-US" sz="2200" b="1" dirty="0" err="1" smtClean="0">
                    <a:solidFill>
                      <a:srgbClr val="FF0000"/>
                    </a:solidFill>
                  </a:rPr>
                  <a:t>compresed</a:t>
                </a:r>
                <a:r>
                  <a:rPr lang="en-US" sz="2200" b="1" dirty="0" smtClean="0">
                    <a:solidFill>
                      <a:srgbClr val="FF0000"/>
                    </a:solidFill>
                  </a:rPr>
                  <a:t> spring</a:t>
                </a:r>
                <a:r>
                  <a:rPr lang="en-US" sz="2200" dirty="0" smtClean="0"/>
                  <a:t>, </a:t>
                </a:r>
                <a14:m>
                  <m:oMath xmlns:m="http://schemas.openxmlformats.org/officeDocument/2006/math">
                    <m:sSub>
                      <m:sSubPr>
                        <m:ctrlPr>
                          <a:rPr lang="en-US" sz="2200" i="1">
                            <a:solidFill>
                              <a:srgbClr val="00B0F0"/>
                            </a:solidFill>
                            <a:latin typeface="Cambria Math" panose="02040503050406030204" pitchFamily="18" charset="0"/>
                          </a:rPr>
                        </m:ctrlPr>
                      </m:sSubPr>
                      <m:e>
                        <m:r>
                          <a:rPr lang="en-US" sz="2200" i="1">
                            <a:solidFill>
                              <a:srgbClr val="00B0F0"/>
                            </a:solidFill>
                            <a:latin typeface="Cambria Math" panose="02040503050406030204" pitchFamily="18" charset="0"/>
                          </a:rPr>
                          <m:t>𝐹</m:t>
                        </m:r>
                      </m:e>
                      <m:sub>
                        <m:r>
                          <a:rPr lang="en-US" sz="2200" i="1">
                            <a:solidFill>
                              <a:srgbClr val="00B0F0"/>
                            </a:solidFill>
                            <a:latin typeface="Cambria Math" panose="02040503050406030204" pitchFamily="18" charset="0"/>
                          </a:rPr>
                          <m:t>𝑠</m:t>
                        </m:r>
                      </m:sub>
                    </m:sSub>
                  </m:oMath>
                </a14:m>
                <a:r>
                  <a:rPr lang="en-US" sz="2200" dirty="0" smtClean="0"/>
                  <a:t> is Positive, x-is negative)</a:t>
                </a:r>
                <a:endParaRPr lang="en-US" dirty="0" smtClean="0">
                  <a:solidFill>
                    <a:prstClr val="black"/>
                  </a:solidFill>
                  <a:latin typeface="NewBaskerville-Roman"/>
                </a:endParaRPr>
              </a:p>
              <a:p>
                <a:r>
                  <a:rPr lang="en-US" dirty="0">
                    <a:latin typeface="Times New Roman" panose="02020603050405020304" pitchFamily="18" charset="0"/>
                    <a:cs typeface="Times New Roman" panose="02020603050405020304" pitchFamily="18" charset="0"/>
                  </a:rPr>
                  <a:t>The negative sign in </a:t>
                </a:r>
                <a:r>
                  <a:rPr lang="en-US" dirty="0" smtClean="0">
                    <a:latin typeface="Times New Roman" panose="02020603050405020304" pitchFamily="18" charset="0"/>
                    <a:cs typeface="Times New Roman" panose="02020603050405020304" pitchFamily="18" charset="0"/>
                  </a:rPr>
                  <a:t>the above eqn. signifies </a:t>
                </a:r>
                <a:r>
                  <a:rPr lang="en-US" dirty="0">
                    <a:latin typeface="Times New Roman" panose="02020603050405020304" pitchFamily="18" charset="0"/>
                    <a:cs typeface="Times New Roman" panose="02020603050405020304" pitchFamily="18" charset="0"/>
                  </a:rPr>
                  <a:t>that the force exerted by the spring is </a:t>
                </a:r>
                <a:r>
                  <a:rPr lang="en-US" dirty="0" smtClean="0">
                    <a:latin typeface="Times New Roman" panose="02020603050405020304" pitchFamily="18" charset="0"/>
                    <a:cs typeface="Times New Roman" panose="02020603050405020304" pitchFamily="18" charset="0"/>
                  </a:rPr>
                  <a:t>always directed </a:t>
                </a:r>
                <a:r>
                  <a:rPr lang="en-US" b="1" i="1" dirty="0">
                    <a:solidFill>
                      <a:srgbClr val="FF0000"/>
                    </a:solidFill>
                    <a:latin typeface="Times New Roman" panose="02020603050405020304" pitchFamily="18" charset="0"/>
                    <a:cs typeface="Times New Roman" panose="02020603050405020304" pitchFamily="18" charset="0"/>
                  </a:rPr>
                  <a:t>opposite</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the displacement from equilibrium.</a:t>
                </a:r>
                <a:endParaRPr lang="en-US" dirty="0" smtClean="0">
                  <a:solidFill>
                    <a:prstClr val="black"/>
                  </a:solidFill>
                  <a:latin typeface="Times New Roman" panose="02020603050405020304" pitchFamily="18" charset="0"/>
                  <a:cs typeface="Times New Roman" panose="02020603050405020304" pitchFamily="18" charset="0"/>
                </a:endParaRPr>
              </a:p>
              <a:p>
                <a:pPr lvl="0"/>
                <a:r>
                  <a:rPr lang="en-US" dirty="0" smtClean="0">
                    <a:solidFill>
                      <a:prstClr val="black"/>
                    </a:solidFill>
                    <a:latin typeface="NewBaskerville-Roman"/>
                  </a:rPr>
                  <a:t>Because </a:t>
                </a:r>
                <a:r>
                  <a:rPr lang="en-US" dirty="0">
                    <a:solidFill>
                      <a:prstClr val="black"/>
                    </a:solidFill>
                    <a:latin typeface="NewBaskerville-Roman"/>
                  </a:rPr>
                  <a:t>the </a:t>
                </a:r>
                <a:r>
                  <a:rPr lang="en-US" sz="2400" b="1" i="1" dirty="0">
                    <a:solidFill>
                      <a:prstClr val="black"/>
                    </a:solidFill>
                    <a:effectLst>
                      <a:outerShdw blurRad="38100" dist="38100" dir="2700000" algn="tl">
                        <a:srgbClr val="000000">
                          <a:alpha val="43137"/>
                        </a:srgbClr>
                      </a:outerShdw>
                    </a:effectLst>
                    <a:latin typeface="NewBaskerville-Roman"/>
                  </a:rPr>
                  <a:t>spring force always acts toward the equilibrium </a:t>
                </a:r>
                <a:r>
                  <a:rPr lang="en-US" dirty="0">
                    <a:solidFill>
                      <a:prstClr val="black"/>
                    </a:solidFill>
                    <a:latin typeface="NewBaskerville-Roman"/>
                  </a:rPr>
                  <a:t>position (</a:t>
                </a:r>
                <a:r>
                  <a:rPr lang="en-US" i="1" dirty="0">
                    <a:solidFill>
                      <a:prstClr val="black"/>
                    </a:solidFill>
                    <a:latin typeface="NewBaskerville-Italic"/>
                  </a:rPr>
                  <a:t>x </a:t>
                </a:r>
                <a:r>
                  <a:rPr lang="en-US" dirty="0">
                    <a:solidFill>
                      <a:prstClr val="black"/>
                    </a:solidFill>
                    <a:latin typeface="MathematicalPi-One"/>
                  </a:rPr>
                  <a:t>=</a:t>
                </a:r>
                <a:r>
                  <a:rPr lang="en-US" dirty="0">
                    <a:solidFill>
                      <a:prstClr val="black"/>
                    </a:solidFill>
                    <a:latin typeface="NewBaskerville-Roman"/>
                  </a:rPr>
                  <a:t>0), it is sometimes called a </a:t>
                </a:r>
                <a:r>
                  <a:rPr lang="en-US" b="1" i="1" dirty="0">
                    <a:solidFill>
                      <a:srgbClr val="FF0000"/>
                    </a:solidFill>
                    <a:latin typeface="NewBaskerville-Italic"/>
                  </a:rPr>
                  <a:t>restoring force</a:t>
                </a:r>
                <a:r>
                  <a:rPr lang="en-US" b="1" i="1" dirty="0" smtClean="0">
                    <a:solidFill>
                      <a:srgbClr val="FF0000"/>
                    </a:solidFill>
                    <a:latin typeface="NewBaskerville-Italic"/>
                  </a:rPr>
                  <a:t>.</a:t>
                </a:r>
                <a:endParaRPr lang="en-US" dirty="0">
                  <a:solidFill>
                    <a:prstClr val="black"/>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313509" y="836023"/>
                <a:ext cx="6748870" cy="5520327"/>
              </a:xfrm>
              <a:blipFill>
                <a:blip r:embed="rId2"/>
                <a:stretch>
                  <a:fillRect l="-1083" t="-2097" r="-1083"/>
                </a:stretch>
              </a:blipFill>
            </p:spPr>
            <p:txBody>
              <a:bodyPr/>
              <a:lstStyle/>
              <a:p>
                <a:r>
                  <a:rPr lang="en-US">
                    <a:noFill/>
                  </a:rPr>
                  <a:t> </a:t>
                </a:r>
              </a:p>
            </p:txBody>
          </p:sp>
        </mc:Fallback>
      </mc:AlternateContent>
      <p:pic>
        <p:nvPicPr>
          <p:cNvPr id="8" name="Content Placeholder 7"/>
          <p:cNvPicPr>
            <a:picLocks noGrp="1" noChangeAspect="1"/>
          </p:cNvPicPr>
          <p:nvPr>
            <p:ph sz="half" idx="2"/>
          </p:nvPr>
        </p:nvPicPr>
        <p:blipFill>
          <a:blip r:embed="rId3">
            <a:lum bright="-20000" contrast="40000"/>
          </a:blip>
          <a:stretch>
            <a:fillRect/>
          </a:stretch>
        </p:blipFill>
        <p:spPr>
          <a:xfrm>
            <a:off x="7062379" y="957580"/>
            <a:ext cx="4720321" cy="5495472"/>
          </a:xfrm>
          <a:prstGeom prst="rect">
            <a:avLst/>
          </a:prstGeom>
        </p:spPr>
      </p:pic>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57</a:t>
            </a:fld>
            <a:endParaRPr lang="en-US"/>
          </a:p>
        </p:txBody>
      </p:sp>
    </p:spTree>
    <p:extLst>
      <p:ext uri="{BB962C8B-B14F-4D97-AF65-F5344CB8AC3E}">
        <p14:creationId xmlns:p14="http://schemas.microsoft.com/office/powerpoint/2010/main" val="31585344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352062"/>
                <a:ext cx="10515600" cy="510086"/>
              </a:xfrm>
            </p:spPr>
            <p:txBody>
              <a:bodyPr>
                <a:normAutofit fontScale="90000"/>
              </a:bodyPr>
              <a:lstStyle/>
              <a:p>
                <a:pPr algn="ctr"/>
                <a:r>
                  <a:rPr lang="en-US" sz="4000" dirty="0" smtClean="0">
                    <a:solidFill>
                      <a:srgbClr val="FF0000"/>
                    </a:solidFill>
                    <a:latin typeface="Times New Roman" panose="02020603050405020304" pitchFamily="18" charset="0"/>
                    <a:cs typeface="Times New Roman" panose="02020603050405020304" pitchFamily="18" charset="0"/>
                  </a:rPr>
                  <a:t>Work</a:t>
                </a:r>
                <a:r>
                  <a:rPr lang="en-US" dirty="0" smtClean="0">
                    <a:solidFill>
                      <a:srgbClr val="FF0000"/>
                    </a:solidFill>
                    <a:latin typeface="Times New Roman" panose="02020603050405020304" pitchFamily="18" charset="0"/>
                    <a:cs typeface="Times New Roman" panose="02020603050405020304" pitchFamily="18" charset="0"/>
                  </a:rPr>
                  <a:t> Done by </a:t>
                </a:r>
                <a14:m>
                  <m:oMath xmlns:m="http://schemas.openxmlformats.org/officeDocument/2006/math">
                    <m:sSub>
                      <m:sSubPr>
                        <m:ctrlPr>
                          <a:rPr lang="en-US" b="0" i="1" smtClean="0">
                            <a:solidFill>
                              <a:srgbClr val="FF0000"/>
                            </a:solidFill>
                            <a:latin typeface="Cambria Math" panose="02040503050406030204" pitchFamily="18" charset="0"/>
                            <a:cs typeface="Times New Roman" panose="02020603050405020304" pitchFamily="18" charset="0"/>
                          </a:rPr>
                        </m:ctrlPr>
                      </m:sSubPr>
                      <m:e>
                        <m:r>
                          <a:rPr lang="en-US" b="0" i="1" smtClean="0">
                            <a:solidFill>
                              <a:srgbClr val="FF0000"/>
                            </a:solidFill>
                            <a:latin typeface="Cambria Math" panose="02040503050406030204" pitchFamily="18" charset="0"/>
                            <a:cs typeface="Times New Roman" panose="02020603050405020304" pitchFamily="18" charset="0"/>
                          </a:rPr>
                          <m:t>𝐹</m:t>
                        </m:r>
                      </m:e>
                      <m:sub>
                        <m:r>
                          <a:rPr lang="en-US" b="0" i="1" smtClean="0">
                            <a:solidFill>
                              <a:srgbClr val="FF0000"/>
                            </a:solidFill>
                            <a:latin typeface="Cambria Math" panose="02040503050406030204" pitchFamily="18" charset="0"/>
                            <a:cs typeface="Times New Roman" panose="02020603050405020304" pitchFamily="18" charset="0"/>
                          </a:rPr>
                          <m:t>𝑠</m:t>
                        </m:r>
                      </m:sub>
                    </m:sSub>
                  </m:oMath>
                </a14:m>
                <a:endParaRPr lang="en-US"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352062"/>
                <a:ext cx="10515600" cy="510086"/>
              </a:xfrm>
              <a:blipFill>
                <a:blip r:embed="rId2"/>
                <a:stretch>
                  <a:fillRect t="-46988" b="-65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9634" y="966651"/>
                <a:ext cx="11625943" cy="5389698"/>
              </a:xfrm>
            </p:spPr>
            <p:txBody>
              <a:bodyPr>
                <a:normAutofit fontScale="62500" lnSpcReduction="20000"/>
              </a:bodyPr>
              <a:lstStyle/>
              <a:p>
                <a:r>
                  <a:rPr lang="en-US" sz="3200" dirty="0" smtClean="0">
                    <a:latin typeface="Times New Roman" panose="02020603050405020304" pitchFamily="18" charset="0"/>
                    <a:cs typeface="Times New Roman" panose="02020603050405020304" pitchFamily="18" charset="0"/>
                  </a:rPr>
                  <a:t>The work done by the spring force as the block moves from </a:t>
                </a:r>
                <a14:m>
                  <m:oMath xmlns:m="http://schemas.openxmlformats.org/officeDocument/2006/math">
                    <m:r>
                      <a:rPr lang="en-US" sz="3200" b="0" i="1" smtClean="0">
                        <a:solidFill>
                          <a:srgbClr val="FF0000"/>
                        </a:solidFill>
                        <a:latin typeface="Cambria Math" panose="02040503050406030204" pitchFamily="18" charset="0"/>
                      </a:rPr>
                      <m:t>−</m:t>
                    </m:r>
                    <m:sSub>
                      <m:sSubPr>
                        <m:ctrlPr>
                          <a:rPr lang="en-US" sz="3200" b="0" i="1" smtClean="0">
                            <a:solidFill>
                              <a:srgbClr val="FF0000"/>
                            </a:solidFill>
                            <a:latin typeface="Cambria Math" panose="02040503050406030204" pitchFamily="18" charset="0"/>
                          </a:rPr>
                        </m:ctrlPr>
                      </m:sSubPr>
                      <m:e>
                        <m:r>
                          <a:rPr lang="en-US" sz="3200" b="1" i="1" smtClean="0">
                            <a:solidFill>
                              <a:srgbClr val="FF0000"/>
                            </a:solidFill>
                            <a:latin typeface="Cambria Math" panose="02040503050406030204" pitchFamily="18" charset="0"/>
                          </a:rPr>
                          <m:t>𝑿</m:t>
                        </m:r>
                      </m:e>
                      <m:sub>
                        <m:r>
                          <a:rPr lang="en-US" sz="3200" b="0" i="1" smtClean="0">
                            <a:solidFill>
                              <a:srgbClr val="FF0000"/>
                            </a:solidFill>
                            <a:latin typeface="Cambria Math" panose="02040503050406030204" pitchFamily="18" charset="0"/>
                          </a:rPr>
                          <m:t>𝑚𝑎𝑥</m:t>
                        </m:r>
                      </m:sub>
                    </m:sSub>
                  </m:oMath>
                </a14:m>
                <a:r>
                  <a:rPr lang="en-US" sz="3200" dirty="0" smtClean="0">
                    <a:latin typeface="Times New Roman" panose="02020603050405020304" pitchFamily="18" charset="0"/>
                    <a:cs typeface="Times New Roman" panose="02020603050405020304" pitchFamily="18" charset="0"/>
                  </a:rPr>
                  <a:t> to </a:t>
                </a:r>
                <a:r>
                  <a:rPr lang="en-US" sz="3200" b="1" dirty="0">
                    <a:solidFill>
                      <a:srgbClr val="FF0000"/>
                    </a:solidFill>
                    <a:latin typeface="Times New Roman" panose="02020603050405020304" pitchFamily="18" charset="0"/>
                    <a:cs typeface="Times New Roman" panose="02020603050405020304" pitchFamily="18" charset="0"/>
                  </a:rPr>
                  <a:t>0</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is the area of the shaded triangle, </a:t>
                </a:r>
                <a14:m>
                  <m:oMath xmlns:m="http://schemas.openxmlformats.org/officeDocument/2006/math">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𝟏</m:t>
                        </m:r>
                      </m:num>
                      <m:den>
                        <m:r>
                          <a:rPr lang="en-US" sz="3200" b="1" i="1" smtClean="0">
                            <a:solidFill>
                              <a:srgbClr val="FF0000"/>
                            </a:solidFill>
                            <a:latin typeface="Cambria Math" panose="02040503050406030204" pitchFamily="18" charset="0"/>
                          </a:rPr>
                          <m:t>𝟐</m:t>
                        </m:r>
                      </m:den>
                    </m:f>
                    <m:r>
                      <a:rPr lang="en-US" sz="3200" b="1" i="1" smtClean="0">
                        <a:solidFill>
                          <a:srgbClr val="FF0000"/>
                        </a:solidFill>
                        <a:latin typeface="Cambria Math" panose="02040503050406030204" pitchFamily="18" charset="0"/>
                      </a:rPr>
                      <m:t>𝒌</m:t>
                    </m:r>
                    <m:sSubSup>
                      <m:sSubSupPr>
                        <m:ctrlPr>
                          <a:rPr lang="en-US" sz="3200" b="1" i="1" smtClean="0">
                            <a:solidFill>
                              <a:srgbClr val="FF0000"/>
                            </a:solidFill>
                            <a:latin typeface="Cambria Math" panose="02040503050406030204" pitchFamily="18" charset="0"/>
                          </a:rPr>
                        </m:ctrlPr>
                      </m:sSubSupPr>
                      <m:e>
                        <m:r>
                          <a:rPr lang="en-US" sz="3200" b="1" i="1" smtClean="0">
                            <a:solidFill>
                              <a:srgbClr val="FF0000"/>
                            </a:solidFill>
                            <a:latin typeface="Cambria Math" panose="02040503050406030204" pitchFamily="18" charset="0"/>
                          </a:rPr>
                          <m:t>𝒙</m:t>
                        </m:r>
                      </m:e>
                      <m:sub>
                        <m:r>
                          <a:rPr lang="en-US" sz="3200" b="1" i="1" smtClean="0">
                            <a:solidFill>
                              <a:srgbClr val="FF0000"/>
                            </a:solidFill>
                            <a:latin typeface="Cambria Math" panose="02040503050406030204" pitchFamily="18" charset="0"/>
                          </a:rPr>
                          <m:t>𝒎𝒂𝒙</m:t>
                        </m:r>
                      </m:sub>
                      <m:sup>
                        <m:r>
                          <a:rPr lang="en-US" sz="3200" b="1" i="1" smtClean="0">
                            <a:solidFill>
                              <a:srgbClr val="FF0000"/>
                            </a:solidFill>
                            <a:latin typeface="Cambria Math" panose="02040503050406030204" pitchFamily="18" charset="0"/>
                          </a:rPr>
                          <m:t>𝟐</m:t>
                        </m:r>
                      </m:sup>
                    </m:sSubSup>
                  </m:oMath>
                </a14:m>
                <a:endParaRPr lang="en-US" sz="3200" b="1"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The work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𝑊</m:t>
                        </m:r>
                      </m:e>
                      <m:sub>
                        <m:r>
                          <a:rPr lang="en-US" sz="3200" b="0" i="1" smtClean="0">
                            <a:latin typeface="Cambria Math" panose="02040503050406030204" pitchFamily="18" charset="0"/>
                          </a:rPr>
                          <m:t>𝑠</m:t>
                        </m:r>
                      </m:sub>
                    </m:sSub>
                  </m:oMath>
                </a14:m>
                <a:r>
                  <a:rPr lang="en-US" sz="3200" dirty="0" smtClean="0">
                    <a:latin typeface="Times New Roman" panose="02020603050405020304" pitchFamily="18" charset="0"/>
                    <a:cs typeface="Times New Roman" panose="02020603050405020304" pitchFamily="18" charset="0"/>
                  </a:rPr>
                  <a:t> done </a:t>
                </a:r>
                <a:r>
                  <a:rPr lang="en-US" sz="3200" dirty="0">
                    <a:latin typeface="Times New Roman" panose="02020603050405020304" pitchFamily="18" charset="0"/>
                    <a:cs typeface="Times New Roman" panose="02020603050405020304" pitchFamily="18" charset="0"/>
                  </a:rPr>
                  <a:t>by </a:t>
                </a:r>
                <a:r>
                  <a:rPr lang="en-US" sz="3200" dirty="0" smtClean="0">
                    <a:latin typeface="Times New Roman" panose="02020603050405020304" pitchFamily="18" charset="0"/>
                    <a:cs typeface="Times New Roman" panose="02020603050405020304" pitchFamily="18" charset="0"/>
                  </a:rPr>
                  <a:t>the spring </a:t>
                </a:r>
                <a:r>
                  <a:rPr lang="en-US" sz="3200" dirty="0">
                    <a:latin typeface="Times New Roman" panose="02020603050405020304" pitchFamily="18" charset="0"/>
                    <a:cs typeface="Times New Roman" panose="02020603050405020304" pitchFamily="18" charset="0"/>
                  </a:rPr>
                  <a:t>force on the block as the block moves </a:t>
                </a:r>
                <a:r>
                  <a:rPr lang="en-US" sz="3200" dirty="0" smtClean="0">
                    <a:latin typeface="Times New Roman" panose="02020603050405020304" pitchFamily="18" charset="0"/>
                    <a:cs typeface="Times New Roman" panose="02020603050405020304" pitchFamily="18" charset="0"/>
                  </a:rPr>
                  <a:t>from</a:t>
                </a:r>
                <a14:m>
                  <m:oMath xmlns:m="http://schemas.openxmlformats.org/officeDocument/2006/math">
                    <m:r>
                      <a:rPr lang="en-US" sz="3200" b="0" i="0"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𝑥</m:t>
                        </m:r>
                      </m:e>
                      <m:sub>
                        <m:r>
                          <a:rPr lang="en-US" sz="3200" b="0" i="1" smtClean="0">
                            <a:latin typeface="Cambria Math" panose="02040503050406030204" pitchFamily="18" charset="0"/>
                          </a:rPr>
                          <m:t>𝑖</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𝑥</m:t>
                        </m:r>
                      </m:e>
                      <m:sub>
                        <m:r>
                          <a:rPr lang="en-US" sz="3200" b="0" i="1" smtClean="0">
                            <a:latin typeface="Cambria Math" panose="02040503050406030204" pitchFamily="18" charset="0"/>
                          </a:rPr>
                          <m:t>𝑚𝑎𝑥</m:t>
                        </m:r>
                      </m:sub>
                    </m:sSub>
                    <m:r>
                      <a:rPr lang="en-US" sz="3200" b="0" i="1" smtClean="0">
                        <a:latin typeface="Cambria Math" panose="02040503050406030204" pitchFamily="18" charset="0"/>
                      </a:rPr>
                      <m:t> </m:t>
                    </m:r>
                    <m:r>
                      <a:rPr lang="en-US" sz="3200" b="0" i="1" smtClean="0">
                        <a:latin typeface="Cambria Math" panose="02040503050406030204" pitchFamily="18" charset="0"/>
                      </a:rPr>
                      <m:t>𝑡𝑜</m:t>
                    </m:r>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𝑥</m:t>
                        </m:r>
                      </m:e>
                      <m:sub>
                        <m:r>
                          <a:rPr lang="en-US" sz="3200" b="0" i="1" smtClean="0">
                            <a:latin typeface="Cambria Math" panose="02040503050406030204" pitchFamily="18" charset="0"/>
                          </a:rPr>
                          <m:t>𝑓</m:t>
                        </m:r>
                      </m:sub>
                    </m:sSub>
                    <m:r>
                      <a:rPr lang="en-US" sz="3200" b="0" i="1" smtClean="0">
                        <a:latin typeface="Cambria Math" panose="02040503050406030204" pitchFamily="18" charset="0"/>
                      </a:rPr>
                      <m:t>=0</m:t>
                    </m:r>
                  </m:oMath>
                </a14:m>
                <a:r>
                  <a:rPr lang="en-US" sz="3200" dirty="0" smtClean="0">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sSub>
                        <m:sSubPr>
                          <m:ctrlP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𝑾</m:t>
                          </m:r>
                        </m:e>
                        <m:sub>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𝒔</m:t>
                          </m:r>
                        </m:sub>
                      </m:sSub>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m:t>
                      </m:r>
                      <m:nary>
                        <m:naryPr>
                          <m:ctrlP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ctrlPr>
                        </m:naryPr>
                        <m:sub>
                          <m:sSub>
                            <m:sSubPr>
                              <m:ctrlP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ctrlPr>
                            </m:sSubPr>
                            <m:e>
                              <m:r>
                                <m:rPr>
                                  <m:brk m:alnAt="23"/>
                                </m:rP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𝒙</m:t>
                              </m:r>
                            </m:e>
                            <m:sub>
                              <m:r>
                                <m:rPr>
                                  <m:brk m:alnAt="23"/>
                                </m:rP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𝒊</m:t>
                              </m:r>
                            </m:sub>
                          </m:sSub>
                        </m:sub>
                        <m:sup>
                          <m:sSub>
                            <m:sSubPr>
                              <m:ctrlP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𝒙</m:t>
                              </m:r>
                            </m:e>
                            <m:sub>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𝒇</m:t>
                              </m:r>
                            </m:sub>
                          </m:sSub>
                        </m:sup>
                        <m:e>
                          <m:sSub>
                            <m:sSubPr>
                              <m:ctrlP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𝑭</m:t>
                              </m:r>
                            </m:e>
                            <m:sub>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𝒔</m:t>
                              </m:r>
                            </m:sub>
                          </m:sSub>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𝒅𝒙</m:t>
                          </m:r>
                        </m:e>
                      </m:nary>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𝑾</m:t>
                          </m:r>
                        </m:e>
                        <m:sub>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𝒔</m:t>
                          </m:r>
                        </m:sub>
                      </m:sSub>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nary>
                        <m:naryPr>
                          <m:ctrlP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ctrlPr>
                        </m:naryPr>
                        <m:sub>
                          <m:sSub>
                            <m:sSubPr>
                              <m:ctrlP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m:t>
                              </m:r>
                              <m:r>
                                <m:rPr>
                                  <m:brk m:alnAt="23"/>
                                </m:rP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𝒙</m:t>
                              </m:r>
                            </m:e>
                            <m:sub>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𝒎𝒂𝒙</m:t>
                              </m:r>
                            </m:sub>
                          </m:sSub>
                        </m:sub>
                        <m:sup>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𝟎</m:t>
                          </m:r>
                        </m:sup>
                        <m:e>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m:t>
                          </m:r>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𝒌𝒙</m:t>
                          </m:r>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m:t>
                          </m:r>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𝒅𝒙</m:t>
                          </m:r>
                        </m:e>
                      </m:nary>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m:t>
                      </m:r>
                      <m:f>
                        <m:fPr>
                          <m:ctrlP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𝟏</m:t>
                          </m:r>
                        </m:num>
                        <m:den>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𝟐</m:t>
                          </m:r>
                        </m:den>
                      </m:f>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𝒌</m:t>
                      </m:r>
                      <m:sSubSup>
                        <m:sSubSupPr>
                          <m:ctrlP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ctrlPr>
                        </m:sSubSupPr>
                        <m:e>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𝒙</m:t>
                          </m:r>
                        </m:e>
                        <m:sub>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𝒎𝒂𝒙</m:t>
                          </m:r>
                        </m:sub>
                        <m:sup>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𝟐</m:t>
                          </m:r>
                        </m:sup>
                      </m:sSubSup>
                    </m:oMath>
                  </m:oMathPara>
                </a14:m>
                <a:endParaRPr lang="en-US" sz="3200" b="1" dirty="0" smtClean="0">
                  <a:latin typeface="Times New Roman" panose="02020603050405020304" pitchFamily="18" charset="0"/>
                  <a:cs typeface="Times New Roman" panose="02020603050405020304" pitchFamily="18" charset="0"/>
                </a:endParaRPr>
              </a:p>
              <a:p>
                <a:pPr>
                  <a:lnSpc>
                    <a:spcPct val="120000"/>
                  </a:lnSpc>
                </a:pPr>
                <a:r>
                  <a:rPr lang="en-US" sz="3200" dirty="0">
                    <a:latin typeface="Times New Roman" panose="02020603050405020304" pitchFamily="18" charset="0"/>
                    <a:cs typeface="Times New Roman" panose="02020603050405020304" pitchFamily="18" charset="0"/>
                  </a:rPr>
                  <a:t>The </a:t>
                </a:r>
                <a:r>
                  <a:rPr lang="en-US" sz="3200" b="1" i="1" dirty="0">
                    <a:solidFill>
                      <a:srgbClr val="002060"/>
                    </a:solidFill>
                    <a:latin typeface="Times New Roman" panose="02020603050405020304" pitchFamily="18" charset="0"/>
                    <a:cs typeface="Times New Roman" panose="02020603050405020304" pitchFamily="18" charset="0"/>
                  </a:rPr>
                  <a:t>work done </a:t>
                </a:r>
                <a:r>
                  <a:rPr lang="en-US" sz="3200" dirty="0" smtClean="0">
                    <a:latin typeface="Times New Roman" panose="02020603050405020304" pitchFamily="18" charset="0"/>
                    <a:cs typeface="Times New Roman" panose="02020603050405020304" pitchFamily="18" charset="0"/>
                  </a:rPr>
                  <a:t>by the </a:t>
                </a:r>
                <a:r>
                  <a:rPr lang="en-US" sz="3200" b="1" i="1" dirty="0">
                    <a:solidFill>
                      <a:srgbClr val="FF0000"/>
                    </a:solidFill>
                    <a:latin typeface="Times New Roman" panose="02020603050405020304" pitchFamily="18" charset="0"/>
                    <a:cs typeface="Times New Roman" panose="02020603050405020304" pitchFamily="18" charset="0"/>
                  </a:rPr>
                  <a:t>spring force is positive because the force is in the same direction as the </a:t>
                </a:r>
                <a:r>
                  <a:rPr lang="en-US" sz="3200" b="1" i="1" dirty="0" smtClean="0">
                    <a:solidFill>
                      <a:srgbClr val="FF0000"/>
                    </a:solidFill>
                    <a:latin typeface="Times New Roman" panose="02020603050405020304" pitchFamily="18" charset="0"/>
                    <a:cs typeface="Times New Roman" panose="02020603050405020304" pitchFamily="18" charset="0"/>
                  </a:rPr>
                  <a:t>displacement of </a:t>
                </a:r>
                <a:r>
                  <a:rPr lang="en-US" sz="3200" b="1" i="1" dirty="0">
                    <a:solidFill>
                      <a:srgbClr val="FF0000"/>
                    </a:solidFill>
                    <a:latin typeface="Times New Roman" panose="02020603050405020304" pitchFamily="18" charset="0"/>
                    <a:cs typeface="Times New Roman" panose="02020603050405020304" pitchFamily="18" charset="0"/>
                  </a:rPr>
                  <a:t>the block (both are to the right). </a:t>
                </a:r>
                <a:endParaRPr lang="en-US" sz="3200" b="1" i="1" dirty="0" smtClean="0">
                  <a:solidFill>
                    <a:srgbClr val="FF0000"/>
                  </a:solidFill>
                  <a:latin typeface="Times New Roman" panose="02020603050405020304" pitchFamily="18" charset="0"/>
                  <a:cs typeface="Times New Roman" panose="02020603050405020304" pitchFamily="18" charset="0"/>
                </a:endParaRPr>
              </a:p>
              <a:p>
                <a:pPr lvl="2">
                  <a:lnSpc>
                    <a:spcPct val="120000"/>
                  </a:lnSpc>
                </a:pPr>
                <a:r>
                  <a:rPr lang="en-US" sz="3200" dirty="0" smtClean="0">
                    <a:latin typeface="Times New Roman" panose="02020603050405020304" pitchFamily="18" charset="0"/>
                    <a:cs typeface="Times New Roman" panose="02020603050405020304" pitchFamily="18" charset="0"/>
                  </a:rPr>
                  <a:t>Because </a:t>
                </a:r>
                <a:r>
                  <a:rPr lang="en-US" sz="3200" dirty="0">
                    <a:latin typeface="Times New Roman" panose="02020603050405020304" pitchFamily="18" charset="0"/>
                    <a:cs typeface="Times New Roman" panose="02020603050405020304" pitchFamily="18" charset="0"/>
                  </a:rPr>
                  <a:t>the block arrives at </a:t>
                </a:r>
                <a:r>
                  <a:rPr lang="en-US" sz="3200" i="1" dirty="0" smtClean="0">
                    <a:latin typeface="Times New Roman" panose="02020603050405020304" pitchFamily="18" charset="0"/>
                    <a:cs typeface="Times New Roman" panose="02020603050405020304" pitchFamily="18" charset="0"/>
                  </a:rPr>
                  <a:t>x=</a:t>
                </a:r>
                <a:r>
                  <a:rPr lang="en-US" sz="3200" dirty="0" smtClean="0">
                    <a:latin typeface="Times New Roman" panose="02020603050405020304" pitchFamily="18" charset="0"/>
                    <a:cs typeface="Times New Roman" panose="02020603050405020304" pitchFamily="18" charset="0"/>
                  </a:rPr>
                  <a:t>0 </a:t>
                </a:r>
                <a:r>
                  <a:rPr lang="en-US" sz="3200" dirty="0">
                    <a:latin typeface="Times New Roman" panose="02020603050405020304" pitchFamily="18" charset="0"/>
                    <a:cs typeface="Times New Roman" panose="02020603050405020304" pitchFamily="18" charset="0"/>
                  </a:rPr>
                  <a:t>with </a:t>
                </a:r>
                <a:r>
                  <a:rPr lang="en-US" sz="3200" dirty="0" smtClean="0">
                    <a:latin typeface="Times New Roman" panose="02020603050405020304" pitchFamily="18" charset="0"/>
                    <a:cs typeface="Times New Roman" panose="02020603050405020304" pitchFamily="18" charset="0"/>
                  </a:rPr>
                  <a:t>some speed</a:t>
                </a:r>
                <a:r>
                  <a:rPr lang="en-US" sz="3200" dirty="0">
                    <a:latin typeface="Times New Roman" panose="02020603050405020304" pitchFamily="18" charset="0"/>
                    <a:cs typeface="Times New Roman" panose="02020603050405020304" pitchFamily="18" charset="0"/>
                  </a:rPr>
                  <a:t>, it will continue moving, until it reaches a </a:t>
                </a:r>
                <a:r>
                  <a:rPr lang="en-US" sz="3200" dirty="0" smtClean="0">
                    <a:latin typeface="Times New Roman" panose="02020603050405020304" pitchFamily="18" charset="0"/>
                    <a:cs typeface="Times New Roman" panose="02020603050405020304" pitchFamily="18" charset="0"/>
                  </a:rPr>
                  <a:t>position) </a:t>
                </a:r>
                <a14:m>
                  <m:oMath xmlns:m="http://schemas.openxmlformats.org/officeDocument/2006/math">
                    <m:sSub>
                      <m:sSubPr>
                        <m:ctrlPr>
                          <a:rPr lang="en-US" sz="3200" b="1" i="1" smtClean="0">
                            <a:latin typeface="Cambria Math" panose="02040503050406030204" pitchFamily="18" charset="0"/>
                          </a:rPr>
                        </m:ctrlPr>
                      </m:sSubPr>
                      <m:e>
                        <m:r>
                          <a:rPr lang="en-US" sz="3200" b="1" i="1" smtClean="0">
                            <a:latin typeface="Cambria Math" panose="02040503050406030204" pitchFamily="18" charset="0"/>
                          </a:rPr>
                          <m:t>𝒙</m:t>
                        </m:r>
                      </m:e>
                      <m:sub>
                        <m:r>
                          <a:rPr lang="en-US" sz="3200" b="1" i="1" smtClean="0">
                            <a:latin typeface="Cambria Math" panose="02040503050406030204" pitchFamily="18" charset="0"/>
                          </a:rPr>
                          <m:t>𝒎𝒂𝒙</m:t>
                        </m:r>
                      </m:sub>
                    </m:sSub>
                  </m:oMath>
                </a14:m>
                <a:endParaRPr lang="en-US" sz="3200" b="1"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The work </a:t>
                </a:r>
                <a:r>
                  <a:rPr lang="en-US" sz="3200" dirty="0">
                    <a:latin typeface="Times New Roman" panose="02020603050405020304" pitchFamily="18" charset="0"/>
                    <a:cs typeface="Times New Roman" panose="02020603050405020304" pitchFamily="18" charset="0"/>
                  </a:rPr>
                  <a:t>done by the spring force as the block moves </a:t>
                </a:r>
                <a:r>
                  <a:rPr lang="en-US" sz="3200" dirty="0" smtClean="0">
                    <a:latin typeface="Times New Roman" panose="02020603050405020304" pitchFamily="18" charset="0"/>
                    <a:cs typeface="Times New Roman" panose="02020603050405020304" pitchFamily="18" charset="0"/>
                  </a:rPr>
                  <a:t>from </a:t>
                </a:r>
                <a14:m>
                  <m:oMath xmlns:m="http://schemas.openxmlformats.org/officeDocument/2006/math">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𝑥</m:t>
                        </m:r>
                      </m:e>
                      <m:sub>
                        <m:r>
                          <a:rPr lang="en-US" sz="3200" i="1">
                            <a:solidFill>
                              <a:prstClr val="black"/>
                            </a:solidFill>
                            <a:latin typeface="Cambria Math" panose="02040503050406030204" pitchFamily="18" charset="0"/>
                          </a:rPr>
                          <m:t>𝑖</m:t>
                        </m:r>
                      </m:sub>
                    </m:sSub>
                    <m:r>
                      <a:rPr lang="en-US" sz="3200" i="1">
                        <a:solidFill>
                          <a:prstClr val="black"/>
                        </a:solidFill>
                        <a:latin typeface="Cambria Math" panose="02040503050406030204" pitchFamily="18" charset="0"/>
                      </a:rPr>
                      <m:t>=0 </m:t>
                    </m:r>
                    <m:r>
                      <a:rPr lang="en-US" sz="3200" i="1">
                        <a:solidFill>
                          <a:prstClr val="black"/>
                        </a:solidFill>
                        <a:latin typeface="Cambria Math" panose="02040503050406030204" pitchFamily="18" charset="0"/>
                      </a:rPr>
                      <m:t>𝑡𝑜</m:t>
                    </m:r>
                    <m:r>
                      <a:rPr lang="en-US" sz="3200" i="1">
                        <a:solidFill>
                          <a:prstClr val="black"/>
                        </a:solidFill>
                        <a:latin typeface="Cambria Math" panose="02040503050406030204" pitchFamily="18" charset="0"/>
                      </a:rPr>
                      <m:t> </m:t>
                    </m:r>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𝑥</m:t>
                        </m:r>
                      </m:e>
                      <m:sub>
                        <m:r>
                          <a:rPr lang="en-US" sz="3200" i="1">
                            <a:solidFill>
                              <a:prstClr val="black"/>
                            </a:solidFill>
                            <a:latin typeface="Cambria Math" panose="02040503050406030204" pitchFamily="18" charset="0"/>
                          </a:rPr>
                          <m:t>𝑓</m:t>
                        </m:r>
                      </m:sub>
                    </m:sSub>
                    <m:r>
                      <a:rPr lang="en-US" sz="3200" i="1">
                        <a:solidFill>
                          <a:prstClr val="black"/>
                        </a:solidFill>
                        <a:latin typeface="Cambria Math" panose="02040503050406030204" pitchFamily="18" charset="0"/>
                      </a:rPr>
                      <m:t>=</m:t>
                    </m:r>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𝑥</m:t>
                        </m:r>
                      </m:e>
                      <m:sub>
                        <m:r>
                          <a:rPr lang="en-US" sz="3200" i="1">
                            <a:solidFill>
                              <a:prstClr val="black"/>
                            </a:solidFill>
                            <a:latin typeface="Cambria Math" panose="02040503050406030204" pitchFamily="18" charset="0"/>
                          </a:rPr>
                          <m:t>𝑚𝑎𝑥</m:t>
                        </m:r>
                      </m:sub>
                    </m:sSub>
                  </m:oMath>
                </a14:m>
                <a:r>
                  <a:rPr lang="en-US" sz="3200" dirty="0" smtClean="0">
                    <a:latin typeface="Times New Roman" panose="02020603050405020304" pitchFamily="18" charset="0"/>
                    <a:cs typeface="Times New Roman" panose="02020603050405020304" pitchFamily="18" charset="0"/>
                  </a:rPr>
                  <a:t> we </a:t>
                </a:r>
                <a:r>
                  <a:rPr lang="en-US" sz="3200" dirty="0">
                    <a:latin typeface="Times New Roman" panose="02020603050405020304" pitchFamily="18" charset="0"/>
                    <a:cs typeface="Times New Roman" panose="02020603050405020304" pitchFamily="18" charset="0"/>
                  </a:rPr>
                  <a:t>find </a:t>
                </a:r>
                <a:r>
                  <a:rPr lang="en-US" sz="3200" dirty="0" smtClean="0">
                    <a:latin typeface="Times New Roman" panose="02020603050405020304" pitchFamily="18" charset="0"/>
                    <a:cs typeface="Times New Roman" panose="02020603050405020304" pitchFamily="18" charset="0"/>
                  </a:rPr>
                  <a:t>that </a:t>
                </a:r>
              </a:p>
              <a:p>
                <a:pPr marL="0" indent="0">
                  <a:buNone/>
                </a:pPr>
                <a14:m>
                  <m:oMathPara xmlns:m="http://schemas.openxmlformats.org/officeDocument/2006/math">
                    <m:oMathParaPr>
                      <m:jc m:val="centerGroup"/>
                    </m:oMathParaPr>
                    <m:oMath xmlns:m="http://schemas.openxmlformats.org/officeDocument/2006/math">
                      <m:sSub>
                        <m:sSubPr>
                          <m:ctrlP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ctrlPr>
                        </m:sSubPr>
                        <m:e>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𝑾</m:t>
                          </m:r>
                        </m:e>
                        <m:sub>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𝒔</m:t>
                          </m:r>
                        </m:sub>
                      </m:sSub>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m:t>
                      </m:r>
                      <m:nary>
                        <m:naryPr>
                          <m:ctrlP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ctrlPr>
                        </m:naryPr>
                        <m:sub>
                          <m:sSub>
                            <m:sSubPr>
                              <m:ctrlP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ctrlPr>
                            </m:sSubPr>
                            <m:e>
                              <m:r>
                                <m:rPr>
                                  <m:brk m:alnAt="23"/>
                                </m:rP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𝒙</m:t>
                              </m:r>
                            </m:e>
                            <m:sub>
                              <m:r>
                                <m:rPr>
                                  <m:brk m:alnAt="23"/>
                                </m:rP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𝒊</m:t>
                              </m:r>
                            </m:sub>
                          </m:sSub>
                        </m:sub>
                        <m:sup>
                          <m:sSub>
                            <m:sSubPr>
                              <m:ctrlP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ctrlPr>
                            </m:sSubPr>
                            <m:e>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𝒙</m:t>
                              </m:r>
                            </m:e>
                            <m:sub>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𝒇</m:t>
                              </m:r>
                            </m:sub>
                          </m:sSub>
                        </m:sup>
                        <m:e>
                          <m:sSub>
                            <m:sSubPr>
                              <m:ctrlP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ctrlPr>
                            </m:sSubPr>
                            <m:e>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𝑭</m:t>
                              </m:r>
                            </m:e>
                            <m:sub>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𝒔</m:t>
                              </m:r>
                            </m:sub>
                          </m:sSub>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𝒅𝒙</m:t>
                          </m:r>
                        </m:e>
                      </m:nary>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sz="3200" b="1" i="1">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𝑾</m:t>
                          </m:r>
                        </m:e>
                        <m:sub>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𝒔</m:t>
                          </m:r>
                        </m:sub>
                      </m:sSub>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nary>
                        <m:naryPr>
                          <m:ctrlP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naryPr>
                        <m:sub>
                          <m:r>
                            <m:rPr>
                              <m:brk m:alnAt="23"/>
                            </m:rP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𝟎</m:t>
                          </m:r>
                        </m:sub>
                        <m:sup>
                          <m:sSub>
                            <m:sSubPr>
                              <m:ctrlP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𝒙</m:t>
                              </m:r>
                            </m:e>
                            <m:sub>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𝒎𝒂𝒙</m:t>
                              </m:r>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sub>
                          </m:sSub>
                        </m:sup>
                        <m:e>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m:t>
                          </m:r>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𝒌𝒙</m:t>
                          </m:r>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m:t>
                          </m:r>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𝒅𝒙</m:t>
                          </m:r>
                        </m:e>
                      </m:nary>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m:t>
                      </m:r>
                      <m:r>
                        <a:rPr lang="en-US" sz="3200" b="1" i="1" smtClean="0">
                          <a:solidFill>
                            <a:srgbClr val="00B0F0"/>
                          </a:solidFill>
                          <a:effectLst>
                            <a:outerShdw blurRad="38100" dist="38100" dir="2700000" algn="tl">
                              <a:srgbClr val="000000">
                                <a:alpha val="43137"/>
                              </a:srgbClr>
                            </a:outerShdw>
                          </a:effectLst>
                          <a:latin typeface="Cambria Math" panose="02040503050406030204" pitchFamily="18" charset="0"/>
                        </a:rPr>
                        <m:t>−</m:t>
                      </m:r>
                      <m:f>
                        <m:fPr>
                          <m:ctrlP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𝟏</m:t>
                          </m:r>
                        </m:num>
                        <m:den>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𝟐</m:t>
                          </m:r>
                        </m:den>
                      </m:f>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𝒌</m:t>
                      </m:r>
                      <m:sSubSup>
                        <m:sSubSupPr>
                          <m:ctrlP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ctrlPr>
                        </m:sSubSupPr>
                        <m:e>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𝒙</m:t>
                          </m:r>
                        </m:e>
                        <m:sub>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𝒎𝒂𝒙</m:t>
                          </m:r>
                        </m:sub>
                        <m:sup>
                          <m:r>
                            <a:rPr lang="en-US" sz="3200" b="1" i="1">
                              <a:solidFill>
                                <a:srgbClr val="00B0F0"/>
                              </a:solidFill>
                              <a:effectLst>
                                <a:outerShdw blurRad="38100" dist="38100" dir="2700000" algn="tl">
                                  <a:srgbClr val="000000">
                                    <a:alpha val="43137"/>
                                  </a:srgbClr>
                                </a:outerShdw>
                              </a:effectLst>
                              <a:latin typeface="Cambria Math" panose="02040503050406030204" pitchFamily="18" charset="0"/>
                            </a:rPr>
                            <m:t>𝟐</m:t>
                          </m:r>
                        </m:sup>
                      </m:sSubSup>
                    </m:oMath>
                  </m:oMathPara>
                </a14:m>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Because for </a:t>
                </a:r>
                <a:r>
                  <a:rPr lang="en-US" sz="3200" dirty="0">
                    <a:latin typeface="Times New Roman" panose="02020603050405020304" pitchFamily="18" charset="0"/>
                    <a:cs typeface="Times New Roman" panose="02020603050405020304" pitchFamily="18" charset="0"/>
                  </a:rPr>
                  <a:t>this part of the motion the displacement is to the right </a:t>
                </a:r>
                <a:r>
                  <a:rPr lang="en-US" sz="3200" dirty="0" smtClean="0">
                    <a:latin typeface="Times New Roman" panose="02020603050405020304" pitchFamily="18" charset="0"/>
                    <a:cs typeface="Times New Roman" panose="02020603050405020304" pitchFamily="18" charset="0"/>
                  </a:rPr>
                  <a:t>and the </a:t>
                </a:r>
                <a:r>
                  <a:rPr lang="en-US" sz="3200" dirty="0">
                    <a:latin typeface="Times New Roman" panose="02020603050405020304" pitchFamily="18" charset="0"/>
                    <a:cs typeface="Times New Roman" panose="02020603050405020304" pitchFamily="18" charset="0"/>
                  </a:rPr>
                  <a:t>spring force is to the left</a:t>
                </a:r>
                <a:r>
                  <a:rPr lang="en-US" sz="3200" dirty="0" smtClean="0">
                    <a:latin typeface="Times New Roman" panose="02020603050405020304" pitchFamily="18" charset="0"/>
                    <a:cs typeface="Times New Roman" panose="02020603050405020304" pitchFamily="18" charset="0"/>
                  </a:rPr>
                  <a:t>.</a:t>
                </a:r>
              </a:p>
              <a:p>
                <a:pPr marL="0" indent="0">
                  <a:buNone/>
                </a:pPr>
                <a:endParaRPr lang="en-US" sz="3200" dirty="0" smtClean="0">
                  <a:latin typeface="Times New Roman" panose="02020603050405020304" pitchFamily="18" charset="0"/>
                  <a:cs typeface="Times New Roman" panose="02020603050405020304" pitchFamily="18" charset="0"/>
                </a:endParaRPr>
              </a:p>
              <a:p>
                <a:r>
                  <a:rPr lang="en-US" sz="3200" b="0" i="0" u="none" strike="noStrike" baseline="0" dirty="0" smtClean="0">
                    <a:latin typeface="Times New Roman" panose="02020603050405020304" pitchFamily="18" charset="0"/>
                    <a:cs typeface="Times New Roman" panose="02020603050405020304" pitchFamily="18" charset="0"/>
                  </a:rPr>
                  <a:t>Therefore, the </a:t>
                </a:r>
                <a:r>
                  <a:rPr lang="en-US" sz="3200" b="1" i="1" u="none" strike="noStrike" baseline="0" dirty="0" smtClean="0">
                    <a:latin typeface="Times New Roman" panose="02020603050405020304" pitchFamily="18" charset="0"/>
                    <a:cs typeface="Times New Roman" panose="02020603050405020304" pitchFamily="18" charset="0"/>
                  </a:rPr>
                  <a:t>net </a:t>
                </a:r>
                <a:r>
                  <a:rPr lang="en-US" sz="3200" b="1" i="0" u="none" strike="noStrike" baseline="0" dirty="0" smtClean="0">
                    <a:latin typeface="Times New Roman" panose="02020603050405020304" pitchFamily="18" charset="0"/>
                    <a:cs typeface="Times New Roman" panose="02020603050405020304" pitchFamily="18" charset="0"/>
                  </a:rPr>
                  <a:t>work done by the spring force as the</a:t>
                </a:r>
                <a:r>
                  <a:rPr lang="en-US" sz="3200" b="1" i="0" u="none" strike="noStrike" dirty="0" smtClean="0">
                    <a:latin typeface="Times New Roman" panose="02020603050405020304" pitchFamily="18" charset="0"/>
                    <a:cs typeface="Times New Roman" panose="02020603050405020304" pitchFamily="18" charset="0"/>
                  </a:rPr>
                  <a:t> </a:t>
                </a:r>
                <a:r>
                  <a:rPr lang="en-US" sz="3200" b="1" i="0" u="none" strike="noStrike" baseline="0" dirty="0" smtClean="0">
                    <a:latin typeface="Times New Roman" panose="02020603050405020304" pitchFamily="18" charset="0"/>
                    <a:cs typeface="Times New Roman" panose="02020603050405020304" pitchFamily="18" charset="0"/>
                  </a:rPr>
                  <a:t>block moves from </a:t>
                </a:r>
                <a14:m>
                  <m:oMath xmlns:m="http://schemas.openxmlformats.org/officeDocument/2006/math">
                    <m:sSub>
                      <m:sSubPr>
                        <m:ctrlPr>
                          <a:rPr lang="en-US" sz="3200" b="1" i="1" smtClean="0">
                            <a:solidFill>
                              <a:srgbClr val="FF0000"/>
                            </a:solidFill>
                            <a:latin typeface="Cambria Math" panose="02040503050406030204" pitchFamily="18" charset="0"/>
                          </a:rPr>
                        </m:ctrlPr>
                      </m:sSubPr>
                      <m:e>
                        <m:r>
                          <a:rPr lang="en-US" sz="3200" b="1" i="1">
                            <a:solidFill>
                              <a:srgbClr val="FF0000"/>
                            </a:solidFill>
                            <a:latin typeface="Cambria Math" panose="02040503050406030204" pitchFamily="18" charset="0"/>
                          </a:rPr>
                          <m:t>𝒙</m:t>
                        </m:r>
                      </m:e>
                      <m:sub>
                        <m:r>
                          <a:rPr lang="en-US" sz="3200" b="1" i="1">
                            <a:solidFill>
                              <a:srgbClr val="FF0000"/>
                            </a:solidFill>
                            <a:latin typeface="Cambria Math" panose="02040503050406030204" pitchFamily="18" charset="0"/>
                          </a:rPr>
                          <m:t>𝒊</m:t>
                        </m:r>
                      </m:sub>
                    </m:sSub>
                    <m:r>
                      <a:rPr lang="en-US" sz="3200" b="1" i="1" smtClean="0">
                        <a:solidFill>
                          <a:srgbClr val="FF0000"/>
                        </a:solidFill>
                        <a:latin typeface="Cambria Math" panose="02040503050406030204" pitchFamily="18" charset="0"/>
                      </a:rPr>
                      <m:t>=</m:t>
                    </m:r>
                    <m:r>
                      <a:rPr lang="en-US" sz="3200" b="1" i="1">
                        <a:solidFill>
                          <a:srgbClr val="FF0000"/>
                        </a:solidFill>
                        <a:latin typeface="Cambria Math" panose="02040503050406030204" pitchFamily="18" charset="0"/>
                      </a:rPr>
                      <m:t>−</m:t>
                    </m:r>
                    <m:sSub>
                      <m:sSubPr>
                        <m:ctrlPr>
                          <a:rPr lang="en-US" sz="3200" b="1" i="1">
                            <a:solidFill>
                              <a:srgbClr val="FF0000"/>
                            </a:solidFill>
                            <a:latin typeface="Cambria Math" panose="02040503050406030204" pitchFamily="18" charset="0"/>
                          </a:rPr>
                        </m:ctrlPr>
                      </m:sSubPr>
                      <m:e>
                        <m:r>
                          <a:rPr lang="en-US" sz="3200" b="1" i="1">
                            <a:solidFill>
                              <a:srgbClr val="FF0000"/>
                            </a:solidFill>
                            <a:latin typeface="Cambria Math" panose="02040503050406030204" pitchFamily="18" charset="0"/>
                          </a:rPr>
                          <m:t>𝒙</m:t>
                        </m:r>
                      </m:e>
                      <m:sub>
                        <m:r>
                          <a:rPr lang="en-US" sz="3200" b="1" i="1">
                            <a:solidFill>
                              <a:srgbClr val="FF0000"/>
                            </a:solidFill>
                            <a:latin typeface="Cambria Math" panose="02040503050406030204" pitchFamily="18" charset="0"/>
                          </a:rPr>
                          <m:t>𝒎𝒂𝒙</m:t>
                        </m:r>
                      </m:sub>
                    </m:sSub>
                    <m:r>
                      <a:rPr lang="en-US" sz="3200" b="1" i="1">
                        <a:solidFill>
                          <a:srgbClr val="FF0000"/>
                        </a:solidFill>
                        <a:latin typeface="Cambria Math" panose="02040503050406030204" pitchFamily="18" charset="0"/>
                      </a:rPr>
                      <m:t> </m:t>
                    </m:r>
                    <m:r>
                      <a:rPr lang="en-US" sz="3200" b="1" i="1">
                        <a:solidFill>
                          <a:srgbClr val="FF0000"/>
                        </a:solidFill>
                        <a:latin typeface="Cambria Math" panose="02040503050406030204" pitchFamily="18" charset="0"/>
                      </a:rPr>
                      <m:t>𝒕𝒐</m:t>
                    </m:r>
                    <m:r>
                      <a:rPr lang="en-US" sz="3200" b="1" i="1">
                        <a:solidFill>
                          <a:srgbClr val="FF0000"/>
                        </a:solidFill>
                        <a:latin typeface="Cambria Math" panose="02040503050406030204" pitchFamily="18" charset="0"/>
                      </a:rPr>
                      <m:t> </m:t>
                    </m:r>
                    <m:sSub>
                      <m:sSubPr>
                        <m:ctrlPr>
                          <a:rPr lang="en-US" sz="3200" b="1" i="1">
                            <a:solidFill>
                              <a:srgbClr val="FF0000"/>
                            </a:solidFill>
                            <a:latin typeface="Cambria Math" panose="02040503050406030204" pitchFamily="18" charset="0"/>
                          </a:rPr>
                        </m:ctrlPr>
                      </m:sSubPr>
                      <m:e>
                        <m:r>
                          <a:rPr lang="en-US" sz="3200" b="1" i="1">
                            <a:solidFill>
                              <a:srgbClr val="FF0000"/>
                            </a:solidFill>
                            <a:latin typeface="Cambria Math" panose="02040503050406030204" pitchFamily="18" charset="0"/>
                          </a:rPr>
                          <m:t>𝒙</m:t>
                        </m:r>
                      </m:e>
                      <m:sub>
                        <m:r>
                          <a:rPr lang="en-US" sz="3200" b="1" i="1">
                            <a:solidFill>
                              <a:srgbClr val="FF0000"/>
                            </a:solidFill>
                            <a:latin typeface="Cambria Math" panose="02040503050406030204" pitchFamily="18" charset="0"/>
                          </a:rPr>
                          <m:t>𝒇</m:t>
                        </m:r>
                      </m:sub>
                    </m:sSub>
                    <m:r>
                      <a:rPr lang="en-US" sz="3200" b="1" i="1">
                        <a:solidFill>
                          <a:srgbClr val="FF0000"/>
                        </a:solidFill>
                        <a:latin typeface="Cambria Math" panose="02040503050406030204" pitchFamily="18" charset="0"/>
                      </a:rPr>
                      <m:t>=</m:t>
                    </m:r>
                    <m:sSub>
                      <m:sSubPr>
                        <m:ctrlPr>
                          <a:rPr lang="en-US" sz="3200" b="1" i="1">
                            <a:solidFill>
                              <a:srgbClr val="FF0000"/>
                            </a:solidFill>
                            <a:latin typeface="Cambria Math" panose="02040503050406030204" pitchFamily="18" charset="0"/>
                          </a:rPr>
                        </m:ctrlPr>
                      </m:sSubPr>
                      <m:e>
                        <m:r>
                          <a:rPr lang="en-US" sz="3200" b="1" i="1">
                            <a:solidFill>
                              <a:srgbClr val="FF0000"/>
                            </a:solidFill>
                            <a:latin typeface="Cambria Math" panose="02040503050406030204" pitchFamily="18" charset="0"/>
                          </a:rPr>
                          <m:t>𝒙</m:t>
                        </m:r>
                      </m:e>
                      <m:sub>
                        <m:r>
                          <a:rPr lang="en-US" sz="3200" b="1" i="1">
                            <a:solidFill>
                              <a:srgbClr val="FF0000"/>
                            </a:solidFill>
                            <a:latin typeface="Cambria Math" panose="02040503050406030204" pitchFamily="18" charset="0"/>
                          </a:rPr>
                          <m:t>𝒎𝒂𝒙</m:t>
                        </m:r>
                      </m:sub>
                    </m:sSub>
                  </m:oMath>
                </a14:m>
                <a:r>
                  <a:rPr lang="en-US" sz="3200" b="0" i="0" u="none" strike="noStrike" baseline="0" dirty="0" smtClean="0">
                    <a:latin typeface="Times New Roman" panose="02020603050405020304" pitchFamily="18" charset="0"/>
                    <a:cs typeface="Times New Roman" panose="02020603050405020304" pitchFamily="18" charset="0"/>
                  </a:rPr>
                  <a:t> is </a:t>
                </a:r>
                <a:r>
                  <a:rPr lang="en-US" sz="3200" b="0" i="1" u="none" strike="noStrike" baseline="0" dirty="0" smtClean="0">
                    <a:latin typeface="Times New Roman" panose="02020603050405020304" pitchFamily="18" charset="0"/>
                    <a:cs typeface="Times New Roman" panose="02020603050405020304" pitchFamily="18" charset="0"/>
                  </a:rPr>
                  <a:t>zero.</a:t>
                </a:r>
                <a:endParaRPr lang="en-US" sz="3200" b="1" dirty="0">
                  <a:latin typeface="Times New Roman" panose="02020603050405020304" pitchFamily="18" charset="0"/>
                  <a:cs typeface="Times New Roman" panose="02020603050405020304" pitchFamily="18" charset="0"/>
                </a:endParaRPr>
              </a:p>
              <a:p>
                <a:endParaRPr lang="en-US" dirty="0" smtClean="0">
                  <a:latin typeface="NewBaskerville-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9634" y="966651"/>
                <a:ext cx="11625943" cy="5389698"/>
              </a:xfrm>
              <a:blipFill>
                <a:blip r:embed="rId3"/>
                <a:stretch>
                  <a:fillRect l="-472" t="-2262" r="-315" b="-11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58</a:t>
            </a:fld>
            <a:endParaRPr lang="en-US"/>
          </a:p>
        </p:txBody>
      </p:sp>
    </p:spTree>
    <p:extLst>
      <p:ext uri="{BB962C8B-B14F-4D97-AF65-F5344CB8AC3E}">
        <p14:creationId xmlns:p14="http://schemas.microsoft.com/office/powerpoint/2010/main" val="11620328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222070" y="614838"/>
                <a:ext cx="5852160" cy="5562125"/>
              </a:xfrm>
            </p:spPr>
            <p:txBody>
              <a:bodyPr>
                <a:normAutofit lnSpcReduction="10000"/>
              </a:bodyPr>
              <a:lstStyle/>
              <a:p>
                <a:r>
                  <a:rPr lang="en-US" sz="2000" dirty="0" smtClean="0">
                    <a:latin typeface="Times New Roman" panose="02020603050405020304" pitchFamily="18" charset="0"/>
                    <a:cs typeface="Times New Roman" panose="02020603050405020304" pitchFamily="18" charset="0"/>
                  </a:rPr>
                  <a:t>If the block undergoes an </a:t>
                </a:r>
                <a:r>
                  <a:rPr lang="en-US" sz="2000" b="1" i="1" dirty="0" smtClean="0">
                    <a:latin typeface="Times New Roman" panose="02020603050405020304" pitchFamily="18" charset="0"/>
                    <a:cs typeface="Times New Roman" panose="02020603050405020304" pitchFamily="18" charset="0"/>
                  </a:rPr>
                  <a:t>arbitrary displacement </a:t>
                </a:r>
                <a:r>
                  <a:rPr lang="en-US" sz="2000" dirty="0" smtClean="0">
                    <a:latin typeface="Times New Roman" panose="02020603050405020304" pitchFamily="18" charset="0"/>
                    <a:cs typeface="Times New Roman" panose="02020603050405020304" pitchFamily="18" charset="0"/>
                  </a:rPr>
                  <a:t>from </a:t>
                </a:r>
                <a14:m>
                  <m:oMath xmlns:m="http://schemas.openxmlformats.org/officeDocument/2006/math">
                    <m:r>
                      <a:rPr lang="en-US" sz="2400" b="1" i="0" smtClean="0">
                        <a:solidFill>
                          <a:srgbClr val="FF0000"/>
                        </a:solidFill>
                        <a:latin typeface="Cambria Math" panose="02040503050406030204" pitchFamily="18" charset="0"/>
                      </a:rPr>
                      <m:t>𝐱</m:t>
                    </m:r>
                    <m:r>
                      <a:rPr lang="en-US" sz="2400" b="1" i="0" smtClean="0">
                        <a:solidFill>
                          <a:srgbClr val="FF0000"/>
                        </a:solidFill>
                        <a:latin typeface="Cambria Math" panose="02040503050406030204" pitchFamily="18" charset="0"/>
                      </a:rPr>
                      <m:t>=</m:t>
                    </m:r>
                    <m:sSub>
                      <m:sSubPr>
                        <m:ctrlPr>
                          <a:rPr lang="en-US" sz="2400" b="1" i="1" smtClean="0">
                            <a:solidFill>
                              <a:srgbClr val="FF0000"/>
                            </a:solidFill>
                            <a:latin typeface="Cambria Math" panose="02040503050406030204" pitchFamily="18" charset="0"/>
                          </a:rPr>
                        </m:ctrlPr>
                      </m:sSubPr>
                      <m:e>
                        <m:r>
                          <a:rPr lang="en-US" sz="2400" b="1" i="0" smtClean="0">
                            <a:solidFill>
                              <a:srgbClr val="FF0000"/>
                            </a:solidFill>
                            <a:latin typeface="Cambria Math" panose="02040503050406030204" pitchFamily="18" charset="0"/>
                          </a:rPr>
                          <m:t>𝐱</m:t>
                        </m:r>
                      </m:e>
                      <m:sub>
                        <m:r>
                          <a:rPr lang="en-US" sz="2400" b="1" i="0" smtClean="0">
                            <a:solidFill>
                              <a:srgbClr val="FF0000"/>
                            </a:solidFill>
                            <a:latin typeface="Cambria Math" panose="02040503050406030204" pitchFamily="18" charset="0"/>
                          </a:rPr>
                          <m:t>𝐢</m:t>
                        </m:r>
                      </m:sub>
                    </m:sSub>
                    <m:r>
                      <a:rPr lang="en-US" sz="2400" b="1" i="0" smtClean="0">
                        <a:solidFill>
                          <a:srgbClr val="FF0000"/>
                        </a:solidFill>
                        <a:latin typeface="Cambria Math" panose="02040503050406030204" pitchFamily="18" charset="0"/>
                      </a:rPr>
                      <m:t> </m:t>
                    </m:r>
                  </m:oMath>
                </a14:m>
                <a:r>
                  <a:rPr lang="en-US" sz="2400" b="1" dirty="0" smtClean="0">
                    <a:solidFill>
                      <a:srgbClr val="FF0000"/>
                    </a:solidFill>
                    <a:latin typeface="Times New Roman" panose="02020603050405020304" pitchFamily="18" charset="0"/>
                    <a:cs typeface="Times New Roman" panose="02020603050405020304" pitchFamily="18" charset="0"/>
                  </a:rPr>
                  <a:t>to </a:t>
                </a:r>
                <a14:m>
                  <m:oMath xmlns:m="http://schemas.openxmlformats.org/officeDocument/2006/math">
                    <m:r>
                      <a:rPr lang="en-US" sz="2400" b="1" i="0">
                        <a:solidFill>
                          <a:srgbClr val="FF0000"/>
                        </a:solidFill>
                        <a:latin typeface="Cambria Math" panose="02040503050406030204" pitchFamily="18" charset="0"/>
                      </a:rPr>
                      <m:t>𝐱</m:t>
                    </m:r>
                    <m:r>
                      <a:rPr lang="en-US" sz="2400" b="1" i="0">
                        <a:solidFill>
                          <a:srgbClr val="FF0000"/>
                        </a:solidFill>
                        <a:latin typeface="Cambria Math" panose="02040503050406030204" pitchFamily="18" charset="0"/>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panose="02040503050406030204" pitchFamily="18" charset="0"/>
                          </a:rPr>
                          <m:t>𝐱</m:t>
                        </m:r>
                      </m:e>
                      <m:sub>
                        <m:r>
                          <a:rPr lang="en-US" sz="2400" b="1" i="0" smtClean="0">
                            <a:solidFill>
                              <a:srgbClr val="FF0000"/>
                            </a:solidFill>
                            <a:latin typeface="Cambria Math" panose="02040503050406030204" pitchFamily="18" charset="0"/>
                          </a:rPr>
                          <m:t>𝐟</m:t>
                        </m:r>
                      </m:sub>
                    </m:sSub>
                  </m:oMath>
                </a14:m>
                <a:r>
                  <a:rPr lang="en-US" sz="2400" b="1"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a:t>
                </a:r>
                <a:r>
                  <a:rPr lang="en-US" sz="2000" dirty="0" smtClean="0">
                    <a:solidFill>
                      <a:srgbClr val="FF0000"/>
                    </a:solidFill>
                    <a:latin typeface="Times New Roman" panose="02020603050405020304" pitchFamily="18" charset="0"/>
                    <a:cs typeface="Times New Roman" panose="02020603050405020304" pitchFamily="18" charset="0"/>
                  </a:rPr>
                  <a:t>work done </a:t>
                </a:r>
                <a:r>
                  <a:rPr lang="en-US" sz="2000" dirty="0">
                    <a:solidFill>
                      <a:srgbClr val="FF0000"/>
                    </a:solidFill>
                    <a:latin typeface="Times New Roman" panose="02020603050405020304" pitchFamily="18" charset="0"/>
                    <a:cs typeface="Times New Roman" panose="02020603050405020304" pitchFamily="18" charset="0"/>
                  </a:rPr>
                  <a:t>by the spring force </a:t>
                </a:r>
                <a:r>
                  <a:rPr lang="en-US" sz="2000" b="1" dirty="0">
                    <a:latin typeface="Times New Roman" panose="02020603050405020304" pitchFamily="18" charset="0"/>
                    <a:cs typeface="Times New Roman" panose="02020603050405020304" pitchFamily="18" charset="0"/>
                  </a:rPr>
                  <a:t>on the block </a:t>
                </a:r>
                <a:r>
                  <a:rPr lang="en-US" sz="2000" dirty="0" smtClean="0">
                    <a:latin typeface="Times New Roman" panose="02020603050405020304" pitchFamily="18" charset="0"/>
                    <a:cs typeface="Times New Roman" panose="02020603050405020304" pitchFamily="18" charset="0"/>
                  </a:rPr>
                  <a:t>is</a:t>
                </a:r>
              </a:p>
              <a:p>
                <a:pPr marL="0" indent="0">
                  <a:buNone/>
                </a:pPr>
                <a14:m>
                  <m:oMathPara xmlns:m="http://schemas.openxmlformats.org/officeDocument/2006/math">
                    <m:oMathParaPr>
                      <m:jc m:val="centerGroup"/>
                    </m:oMathParaPr>
                    <m:oMath xmlns:m="http://schemas.openxmlformats.org/officeDocument/2006/math">
                      <m:sSub>
                        <m:sSubPr>
                          <m:ctrlPr>
                            <a:rPr lang="en-US" sz="2000" b="1" i="1" smtClean="0">
                              <a:solidFill>
                                <a:srgbClr val="00B0F0"/>
                              </a:solidFill>
                              <a:effectLst/>
                              <a:latin typeface="Cambria Math" panose="02040503050406030204" pitchFamily="18" charset="0"/>
                            </a:rPr>
                          </m:ctrlPr>
                        </m:sSubPr>
                        <m:e>
                          <m:r>
                            <a:rPr lang="en-US" sz="2000" b="1" i="1" smtClean="0">
                              <a:solidFill>
                                <a:srgbClr val="00B0F0"/>
                              </a:solidFill>
                              <a:effectLst/>
                              <a:latin typeface="Cambria Math" panose="02040503050406030204" pitchFamily="18" charset="0"/>
                            </a:rPr>
                            <m:t>𝑾</m:t>
                          </m:r>
                        </m:e>
                        <m:sub>
                          <m:r>
                            <a:rPr lang="en-US" sz="2000" b="1" i="1">
                              <a:solidFill>
                                <a:srgbClr val="00B0F0"/>
                              </a:solidFill>
                              <a:effectLst/>
                              <a:latin typeface="Cambria Math" panose="02040503050406030204" pitchFamily="18" charset="0"/>
                            </a:rPr>
                            <m:t>𝒔</m:t>
                          </m:r>
                        </m:sub>
                      </m:sSub>
                      <m:r>
                        <a:rPr lang="en-US" sz="2000" b="1" i="1">
                          <a:solidFill>
                            <a:srgbClr val="00B0F0"/>
                          </a:solidFill>
                          <a:effectLst/>
                          <a:latin typeface="Cambria Math" panose="02040503050406030204" pitchFamily="18" charset="0"/>
                        </a:rPr>
                        <m:t>=</m:t>
                      </m:r>
                      <m:nary>
                        <m:naryPr>
                          <m:ctrlPr>
                            <a:rPr lang="en-US" sz="2000" b="1" i="1">
                              <a:solidFill>
                                <a:srgbClr val="00B0F0"/>
                              </a:solidFill>
                              <a:effectLst/>
                              <a:latin typeface="Cambria Math" panose="02040503050406030204" pitchFamily="18" charset="0"/>
                            </a:rPr>
                          </m:ctrlPr>
                        </m:naryPr>
                        <m:sub>
                          <m:sSub>
                            <m:sSubPr>
                              <m:ctrlPr>
                                <a:rPr lang="en-US" sz="2000" b="1" i="1">
                                  <a:solidFill>
                                    <a:srgbClr val="00B0F0"/>
                                  </a:solidFill>
                                  <a:effectLst/>
                                  <a:latin typeface="Cambria Math" panose="02040503050406030204" pitchFamily="18" charset="0"/>
                                </a:rPr>
                              </m:ctrlPr>
                            </m:sSubPr>
                            <m:e>
                              <m:r>
                                <m:rPr>
                                  <m:brk m:alnAt="23"/>
                                </m:rPr>
                                <a:rPr lang="en-US" sz="2000" b="1" i="1">
                                  <a:solidFill>
                                    <a:srgbClr val="00B0F0"/>
                                  </a:solidFill>
                                  <a:effectLst/>
                                  <a:latin typeface="Cambria Math" panose="02040503050406030204" pitchFamily="18" charset="0"/>
                                </a:rPr>
                                <m:t>𝒙</m:t>
                              </m:r>
                            </m:e>
                            <m:sub>
                              <m:r>
                                <m:rPr>
                                  <m:brk m:alnAt="23"/>
                                </m:rPr>
                                <a:rPr lang="en-US" sz="2000" b="1" i="1">
                                  <a:solidFill>
                                    <a:srgbClr val="00B0F0"/>
                                  </a:solidFill>
                                  <a:effectLst/>
                                  <a:latin typeface="Cambria Math" panose="02040503050406030204" pitchFamily="18" charset="0"/>
                                </a:rPr>
                                <m:t>𝒊</m:t>
                              </m:r>
                            </m:sub>
                          </m:sSub>
                        </m:sub>
                        <m:sup>
                          <m:sSub>
                            <m:sSubPr>
                              <m:ctrlPr>
                                <a:rPr lang="en-US" sz="2000" b="1" i="1">
                                  <a:solidFill>
                                    <a:srgbClr val="00B0F0"/>
                                  </a:solidFill>
                                  <a:effectLst/>
                                  <a:latin typeface="Cambria Math" panose="02040503050406030204" pitchFamily="18" charset="0"/>
                                </a:rPr>
                              </m:ctrlPr>
                            </m:sSubPr>
                            <m:e>
                              <m:r>
                                <a:rPr lang="en-US" sz="2000" b="1" i="1">
                                  <a:solidFill>
                                    <a:srgbClr val="00B0F0"/>
                                  </a:solidFill>
                                  <a:effectLst/>
                                  <a:latin typeface="Cambria Math" panose="02040503050406030204" pitchFamily="18" charset="0"/>
                                </a:rPr>
                                <m:t>𝒙</m:t>
                              </m:r>
                            </m:e>
                            <m:sub>
                              <m:r>
                                <a:rPr lang="en-US" sz="2000" b="1" i="1">
                                  <a:solidFill>
                                    <a:srgbClr val="00B0F0"/>
                                  </a:solidFill>
                                  <a:effectLst/>
                                  <a:latin typeface="Cambria Math" panose="02040503050406030204" pitchFamily="18" charset="0"/>
                                </a:rPr>
                                <m:t>𝒇</m:t>
                              </m:r>
                            </m:sub>
                          </m:sSub>
                        </m:sup>
                        <m:e>
                          <m:r>
                            <a:rPr lang="en-US" sz="2000" b="1" i="1">
                              <a:solidFill>
                                <a:srgbClr val="00B0F0"/>
                              </a:solidFill>
                              <a:effectLst/>
                              <a:latin typeface="Cambria Math" panose="02040503050406030204" pitchFamily="18" charset="0"/>
                            </a:rPr>
                            <m:t>(−</m:t>
                          </m:r>
                          <m:r>
                            <a:rPr lang="en-US" sz="2000" b="1" i="1">
                              <a:solidFill>
                                <a:srgbClr val="00B0F0"/>
                              </a:solidFill>
                              <a:effectLst/>
                              <a:latin typeface="Cambria Math" panose="02040503050406030204" pitchFamily="18" charset="0"/>
                            </a:rPr>
                            <m:t>𝒌𝒙</m:t>
                          </m:r>
                          <m:r>
                            <a:rPr lang="en-US" sz="2000" b="1" i="1">
                              <a:solidFill>
                                <a:srgbClr val="00B0F0"/>
                              </a:solidFill>
                              <a:effectLst/>
                              <a:latin typeface="Cambria Math" panose="02040503050406030204" pitchFamily="18" charset="0"/>
                            </a:rPr>
                            <m:t>)</m:t>
                          </m:r>
                          <m:r>
                            <a:rPr lang="en-US" sz="2000" b="1" i="1">
                              <a:solidFill>
                                <a:srgbClr val="00B0F0"/>
                              </a:solidFill>
                              <a:effectLst/>
                              <a:latin typeface="Cambria Math" panose="02040503050406030204" pitchFamily="18" charset="0"/>
                            </a:rPr>
                            <m:t>𝒅𝒙</m:t>
                          </m:r>
                        </m:e>
                      </m:nary>
                      <m:r>
                        <a:rPr lang="en-US" sz="2000" b="1" i="1">
                          <a:solidFill>
                            <a:srgbClr val="00B0F0"/>
                          </a:solidFill>
                          <a:effectLst/>
                          <a:latin typeface="Cambria Math" panose="02040503050406030204" pitchFamily="18" charset="0"/>
                        </a:rPr>
                        <m:t>=</m:t>
                      </m:r>
                      <m:f>
                        <m:fPr>
                          <m:ctrlPr>
                            <a:rPr lang="en-US" sz="2000" b="1" i="1">
                              <a:solidFill>
                                <a:srgbClr val="00B0F0"/>
                              </a:solidFill>
                              <a:effectLst/>
                              <a:latin typeface="Cambria Math" panose="02040503050406030204" pitchFamily="18" charset="0"/>
                            </a:rPr>
                          </m:ctrlPr>
                        </m:fPr>
                        <m:num>
                          <m:r>
                            <a:rPr lang="en-US" sz="2000" b="1" i="1">
                              <a:solidFill>
                                <a:srgbClr val="00B0F0"/>
                              </a:solidFill>
                              <a:effectLst/>
                              <a:latin typeface="Cambria Math" panose="02040503050406030204" pitchFamily="18" charset="0"/>
                            </a:rPr>
                            <m:t>𝟏</m:t>
                          </m:r>
                        </m:num>
                        <m:den>
                          <m:r>
                            <a:rPr lang="en-US" sz="2000" b="1" i="1">
                              <a:solidFill>
                                <a:srgbClr val="00B0F0"/>
                              </a:solidFill>
                              <a:effectLst/>
                              <a:latin typeface="Cambria Math" panose="02040503050406030204" pitchFamily="18" charset="0"/>
                            </a:rPr>
                            <m:t>𝟐</m:t>
                          </m:r>
                        </m:den>
                      </m:f>
                      <m:r>
                        <a:rPr lang="en-US" sz="2000" b="1" i="1">
                          <a:solidFill>
                            <a:srgbClr val="00B0F0"/>
                          </a:solidFill>
                          <a:effectLst/>
                          <a:latin typeface="Cambria Math" panose="02040503050406030204" pitchFamily="18" charset="0"/>
                        </a:rPr>
                        <m:t>𝒌</m:t>
                      </m:r>
                      <m:sSubSup>
                        <m:sSubSupPr>
                          <m:ctrlPr>
                            <a:rPr lang="en-US" sz="2000" b="1" i="1">
                              <a:solidFill>
                                <a:srgbClr val="00B0F0"/>
                              </a:solidFill>
                              <a:effectLst/>
                              <a:latin typeface="Cambria Math" panose="02040503050406030204" pitchFamily="18" charset="0"/>
                            </a:rPr>
                          </m:ctrlPr>
                        </m:sSubSupPr>
                        <m:e>
                          <m:r>
                            <a:rPr lang="en-US" sz="2000" b="1" i="1">
                              <a:solidFill>
                                <a:srgbClr val="00B0F0"/>
                              </a:solidFill>
                              <a:effectLst/>
                              <a:latin typeface="Cambria Math" panose="02040503050406030204" pitchFamily="18" charset="0"/>
                            </a:rPr>
                            <m:t>𝒙</m:t>
                          </m:r>
                        </m:e>
                        <m:sub>
                          <m:r>
                            <a:rPr lang="en-US" sz="2000" b="1" i="1" smtClean="0">
                              <a:solidFill>
                                <a:srgbClr val="00B0F0"/>
                              </a:solidFill>
                              <a:effectLst/>
                              <a:latin typeface="Cambria Math" panose="02040503050406030204" pitchFamily="18" charset="0"/>
                            </a:rPr>
                            <m:t>𝒊</m:t>
                          </m:r>
                        </m:sub>
                        <m:sup>
                          <m:r>
                            <a:rPr lang="en-US" sz="2000" b="1" i="1">
                              <a:solidFill>
                                <a:srgbClr val="00B0F0"/>
                              </a:solidFill>
                              <a:effectLst/>
                              <a:latin typeface="Cambria Math" panose="02040503050406030204" pitchFamily="18" charset="0"/>
                            </a:rPr>
                            <m:t>𝟐</m:t>
                          </m:r>
                        </m:sup>
                      </m:sSubSup>
                      <m:r>
                        <a:rPr lang="en-US" sz="2000" b="1" i="1">
                          <a:solidFill>
                            <a:srgbClr val="00B0F0"/>
                          </a:solidFill>
                          <a:effectLst/>
                          <a:latin typeface="Cambria Math" panose="02040503050406030204" pitchFamily="18" charset="0"/>
                        </a:rPr>
                        <m:t>−</m:t>
                      </m:r>
                      <m:f>
                        <m:fPr>
                          <m:ctrlPr>
                            <a:rPr lang="en-US" sz="2000" b="1" i="1">
                              <a:solidFill>
                                <a:srgbClr val="00B0F0"/>
                              </a:solidFill>
                              <a:effectLst/>
                              <a:latin typeface="Cambria Math" panose="02040503050406030204" pitchFamily="18" charset="0"/>
                            </a:rPr>
                          </m:ctrlPr>
                        </m:fPr>
                        <m:num>
                          <m:r>
                            <a:rPr lang="en-US" sz="2000" b="1" i="1">
                              <a:solidFill>
                                <a:srgbClr val="00B0F0"/>
                              </a:solidFill>
                              <a:effectLst/>
                              <a:latin typeface="Cambria Math" panose="02040503050406030204" pitchFamily="18" charset="0"/>
                            </a:rPr>
                            <m:t>𝟏</m:t>
                          </m:r>
                        </m:num>
                        <m:den>
                          <m:r>
                            <a:rPr lang="en-US" sz="2000" b="1" i="1">
                              <a:solidFill>
                                <a:srgbClr val="00B0F0"/>
                              </a:solidFill>
                              <a:effectLst/>
                              <a:latin typeface="Cambria Math" panose="02040503050406030204" pitchFamily="18" charset="0"/>
                            </a:rPr>
                            <m:t>𝟐</m:t>
                          </m:r>
                        </m:den>
                      </m:f>
                      <m:r>
                        <a:rPr lang="en-US" sz="2000" b="1" i="1">
                          <a:solidFill>
                            <a:srgbClr val="00B0F0"/>
                          </a:solidFill>
                          <a:effectLst/>
                          <a:latin typeface="Cambria Math" panose="02040503050406030204" pitchFamily="18" charset="0"/>
                        </a:rPr>
                        <m:t>𝒌</m:t>
                      </m:r>
                      <m:sSubSup>
                        <m:sSubSupPr>
                          <m:ctrlPr>
                            <a:rPr lang="en-US" sz="2000" b="1" i="1">
                              <a:solidFill>
                                <a:srgbClr val="00B0F0"/>
                              </a:solidFill>
                              <a:effectLst/>
                              <a:latin typeface="Cambria Math" panose="02040503050406030204" pitchFamily="18" charset="0"/>
                            </a:rPr>
                          </m:ctrlPr>
                        </m:sSubSupPr>
                        <m:e>
                          <m:r>
                            <a:rPr lang="en-US" sz="2000" b="1" i="1">
                              <a:solidFill>
                                <a:srgbClr val="00B0F0"/>
                              </a:solidFill>
                              <a:effectLst/>
                              <a:latin typeface="Cambria Math" panose="02040503050406030204" pitchFamily="18" charset="0"/>
                            </a:rPr>
                            <m:t>𝒙</m:t>
                          </m:r>
                        </m:e>
                        <m:sub>
                          <m:r>
                            <a:rPr lang="en-US" sz="2000" b="1" i="1" smtClean="0">
                              <a:solidFill>
                                <a:srgbClr val="00B0F0"/>
                              </a:solidFill>
                              <a:effectLst/>
                              <a:latin typeface="Cambria Math" panose="02040503050406030204" pitchFamily="18" charset="0"/>
                            </a:rPr>
                            <m:t>𝒇</m:t>
                          </m:r>
                        </m:sub>
                        <m:sup>
                          <m:r>
                            <a:rPr lang="en-US" sz="2000" b="1" i="1">
                              <a:solidFill>
                                <a:srgbClr val="00B0F0"/>
                              </a:solidFill>
                              <a:effectLst/>
                              <a:latin typeface="Cambria Math" panose="02040503050406030204" pitchFamily="18" charset="0"/>
                            </a:rPr>
                            <m:t>𝟐</m:t>
                          </m:r>
                        </m:sup>
                      </m:sSubSup>
                    </m:oMath>
                  </m:oMathPara>
                </a14:m>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NewBaskerville-Roman"/>
                  </a:rPr>
                  <a:t>For </a:t>
                </a:r>
                <a:r>
                  <a:rPr lang="en-US" sz="2400" b="1" dirty="0" smtClean="0">
                    <a:solidFill>
                      <a:srgbClr val="FF0000"/>
                    </a:solidFill>
                    <a:latin typeface="NewBaskerville-Roman"/>
                  </a:rPr>
                  <a:t>the </a:t>
                </a:r>
                <a:r>
                  <a:rPr lang="en-US" sz="2400" b="1" dirty="0">
                    <a:solidFill>
                      <a:srgbClr val="FF0000"/>
                    </a:solidFill>
                    <a:latin typeface="NewBaskerville-Roman"/>
                  </a:rPr>
                  <a:t>work done on the spring </a:t>
                </a:r>
                <a:r>
                  <a:rPr lang="en-US" sz="2400" dirty="0">
                    <a:latin typeface="NewBaskerville-Roman"/>
                  </a:rPr>
                  <a:t>by an </a:t>
                </a:r>
                <a:r>
                  <a:rPr lang="en-US" sz="2400" b="1" i="1" dirty="0">
                    <a:solidFill>
                      <a:srgbClr val="FF0000"/>
                    </a:solidFill>
                    <a:latin typeface="NewBaskerville-Italic"/>
                  </a:rPr>
                  <a:t>external agent</a:t>
                </a:r>
                <a:r>
                  <a:rPr lang="en-US" sz="2400" i="1" dirty="0">
                    <a:latin typeface="NewBaskerville-Italic"/>
                  </a:rPr>
                  <a:t> </a:t>
                </a:r>
                <a:r>
                  <a:rPr lang="en-US" sz="2400" dirty="0">
                    <a:latin typeface="NewBaskerville-Roman"/>
                  </a:rPr>
                  <a:t>that </a:t>
                </a:r>
                <a:r>
                  <a:rPr lang="en-US" sz="2400" dirty="0" smtClean="0">
                    <a:latin typeface="NewBaskerville-Roman"/>
                  </a:rPr>
                  <a:t>stretches </a:t>
                </a:r>
                <a:r>
                  <a:rPr lang="en-US" sz="2400" dirty="0">
                    <a:latin typeface="NewBaskerville-Roman"/>
                  </a:rPr>
                  <a:t>the spring </a:t>
                </a:r>
                <a:r>
                  <a:rPr lang="en-US" sz="2400" dirty="0" smtClean="0">
                    <a:latin typeface="NewBaskerville-Roman"/>
                  </a:rPr>
                  <a:t>very slowly </a:t>
                </a:r>
                <a:r>
                  <a:rPr lang="en-US" sz="2400" dirty="0">
                    <a:latin typeface="NewBaskerville-Roman"/>
                  </a:rPr>
                  <a:t>from </a:t>
                </a:r>
                <a14:m>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𝒙</m:t>
                        </m:r>
                      </m:e>
                      <m:sub>
                        <m:r>
                          <a:rPr lang="en-US" sz="2000" b="1" i="1">
                            <a:solidFill>
                              <a:srgbClr val="FF0000"/>
                            </a:solidFill>
                            <a:latin typeface="Cambria Math" panose="02040503050406030204" pitchFamily="18" charset="0"/>
                          </a:rPr>
                          <m:t>𝒊</m:t>
                        </m:r>
                      </m:sub>
                    </m:sSub>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𝟎</m:t>
                    </m:r>
                    <m:r>
                      <a:rPr lang="en-US" sz="2000" b="1" i="1">
                        <a:solidFill>
                          <a:srgbClr val="FF0000"/>
                        </a:solidFill>
                        <a:latin typeface="Cambria Math" panose="02040503050406030204" pitchFamily="18" charset="0"/>
                      </a:rPr>
                      <m:t> </m:t>
                    </m:r>
                    <m:r>
                      <a:rPr lang="en-US" sz="2000" b="1" i="1">
                        <a:solidFill>
                          <a:srgbClr val="FF0000"/>
                        </a:solidFill>
                        <a:latin typeface="Cambria Math" panose="02040503050406030204" pitchFamily="18" charset="0"/>
                      </a:rPr>
                      <m:t>𝒕𝒐</m:t>
                    </m:r>
                    <m:r>
                      <a:rPr lang="en-US" sz="2000" b="1" i="1">
                        <a:solidFill>
                          <a:srgbClr val="FF0000"/>
                        </a:solidFill>
                        <a:latin typeface="Cambria Math" panose="02040503050406030204" pitchFamily="18" charset="0"/>
                      </a:rPr>
                      <m:t> </m:t>
                    </m:r>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𝒙</m:t>
                        </m:r>
                      </m:e>
                      <m:sub>
                        <m:r>
                          <a:rPr lang="en-US" sz="2000" b="1" i="1">
                            <a:solidFill>
                              <a:srgbClr val="FF0000"/>
                            </a:solidFill>
                            <a:latin typeface="Cambria Math" panose="02040503050406030204" pitchFamily="18" charset="0"/>
                          </a:rPr>
                          <m:t>𝒇</m:t>
                        </m:r>
                      </m:sub>
                    </m:sSub>
                    <m:r>
                      <a:rPr lang="en-US" sz="2000" b="1" i="1">
                        <a:solidFill>
                          <a:srgbClr val="FF0000"/>
                        </a:solidFill>
                        <a:latin typeface="Cambria Math" panose="02040503050406030204" pitchFamily="18" charset="0"/>
                      </a:rPr>
                      <m:t>=</m:t>
                    </m:r>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𝒙</m:t>
                        </m:r>
                      </m:e>
                      <m:sub>
                        <m:r>
                          <a:rPr lang="en-US" sz="2000" b="1" i="1">
                            <a:solidFill>
                              <a:srgbClr val="FF0000"/>
                            </a:solidFill>
                            <a:latin typeface="Cambria Math" panose="02040503050406030204" pitchFamily="18" charset="0"/>
                          </a:rPr>
                          <m:t>𝒎𝒂𝒙</m:t>
                        </m:r>
                      </m:sub>
                    </m:sSub>
                  </m:oMath>
                </a14:m>
                <a:r>
                  <a:rPr lang="en-US" sz="2400" dirty="0" smtClean="0">
                    <a:latin typeface="NewBaskerville-Roman"/>
                  </a:rPr>
                  <a:t> as</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222070" y="614838"/>
                <a:ext cx="5852160" cy="5562125"/>
              </a:xfrm>
              <a:blipFill>
                <a:blip r:embed="rId2"/>
                <a:stretch>
                  <a:fillRect l="-1354" t="-1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8"/>
              <p:cNvSpPr>
                <a:spLocks noGrp="1"/>
              </p:cNvSpPr>
              <p:nvPr>
                <p:ph sz="half" idx="2"/>
              </p:nvPr>
            </p:nvSpPr>
            <p:spPr>
              <a:xfrm>
                <a:off x="6074230" y="614838"/>
                <a:ext cx="5904410" cy="5562125"/>
              </a:xfrm>
            </p:spPr>
            <p:txBody>
              <a:bodyPr>
                <a:normAutofit lnSpcReduction="10000"/>
              </a:bodyPr>
              <a:lstStyle/>
              <a:p>
                <a:pPr lvl="0"/>
                <a:r>
                  <a:rPr lang="en-US" sz="2200" dirty="0" smtClean="0">
                    <a:solidFill>
                      <a:prstClr val="black"/>
                    </a:solidFill>
                    <a:latin typeface="Times New Roman" panose="02020603050405020304" pitchFamily="18" charset="0"/>
                    <a:cs typeface="Times New Roman" panose="02020603050405020304" pitchFamily="18" charset="0"/>
                  </a:rPr>
                  <a:t>At any value of the position, the </a:t>
                </a:r>
                <a:r>
                  <a:rPr lang="en-US" sz="2200" i="1" dirty="0">
                    <a:solidFill>
                      <a:prstClr val="black"/>
                    </a:solidFill>
                    <a:latin typeface="Times New Roman" panose="02020603050405020304" pitchFamily="18" charset="0"/>
                    <a:cs typeface="Times New Roman" panose="02020603050405020304" pitchFamily="18" charset="0"/>
                  </a:rPr>
                  <a:t>applied force </a:t>
                </a:r>
                <a14:m>
                  <m:oMath xmlns:m="http://schemas.openxmlformats.org/officeDocument/2006/math">
                    <m:sSub>
                      <m:sSubPr>
                        <m:ctrlPr>
                          <a:rPr lang="en-US" sz="2200" b="1" i="1" dirty="0" smtClean="0">
                            <a:solidFill>
                              <a:prstClr val="black"/>
                            </a:solidFill>
                            <a:latin typeface="Cambria Math" panose="02040503050406030204" pitchFamily="18" charset="0"/>
                            <a:cs typeface="Times New Roman" panose="02020603050405020304" pitchFamily="18" charset="0"/>
                          </a:rPr>
                        </m:ctrlPr>
                      </m:sSubPr>
                      <m:e>
                        <m:r>
                          <a:rPr lang="en-US" sz="2200" b="1" i="1" dirty="0" smtClean="0">
                            <a:solidFill>
                              <a:prstClr val="black"/>
                            </a:solidFill>
                            <a:latin typeface="Cambria Math" panose="02040503050406030204" pitchFamily="18" charset="0"/>
                            <a:cs typeface="Times New Roman" panose="02020603050405020304" pitchFamily="18" charset="0"/>
                          </a:rPr>
                          <m:t>𝑭</m:t>
                        </m:r>
                      </m:e>
                      <m:sub>
                        <m:r>
                          <a:rPr lang="en-US" sz="2200" b="1" i="1" dirty="0" smtClean="0">
                            <a:solidFill>
                              <a:prstClr val="black"/>
                            </a:solidFill>
                            <a:latin typeface="Cambria Math" panose="02040503050406030204" pitchFamily="18" charset="0"/>
                            <a:cs typeface="Times New Roman" panose="02020603050405020304" pitchFamily="18" charset="0"/>
                          </a:rPr>
                          <m:t>𝒂𝒑𝒑</m:t>
                        </m:r>
                      </m:sub>
                    </m:sSub>
                    <m:r>
                      <a:rPr lang="en-US" sz="400" i="1" dirty="0">
                        <a:solidFill>
                          <a:prstClr val="black"/>
                        </a:solidFill>
                        <a:latin typeface="Cambria Math" panose="02040503050406030204" pitchFamily="18" charset="0"/>
                        <a:cs typeface="Times New Roman" panose="02020603050405020304" pitchFamily="18" charset="0"/>
                      </a:rPr>
                      <m:t> </m:t>
                    </m:r>
                  </m:oMath>
                </a14:m>
                <a:r>
                  <a:rPr lang="en-US" sz="2200" dirty="0" smtClean="0">
                    <a:solidFill>
                      <a:prstClr val="black"/>
                    </a:solidFill>
                    <a:latin typeface="Times New Roman" panose="02020603050405020304" pitchFamily="18" charset="0"/>
                    <a:cs typeface="Times New Roman" panose="02020603050405020304" pitchFamily="18" charset="0"/>
                  </a:rPr>
                  <a:t> is </a:t>
                </a:r>
                <a:r>
                  <a:rPr lang="en-US" sz="2200" b="1" dirty="0">
                    <a:solidFill>
                      <a:prstClr val="black"/>
                    </a:solidFill>
                    <a:latin typeface="Times New Roman" panose="02020603050405020304" pitchFamily="18" charset="0"/>
                    <a:cs typeface="Times New Roman" panose="02020603050405020304" pitchFamily="18" charset="0"/>
                  </a:rPr>
                  <a:t>equal in magnitude </a:t>
                </a:r>
                <a:r>
                  <a:rPr lang="en-US" sz="2200" dirty="0">
                    <a:solidFill>
                      <a:prstClr val="black"/>
                    </a:solidFill>
                    <a:latin typeface="Times New Roman" panose="02020603050405020304" pitchFamily="18" charset="0"/>
                    <a:cs typeface="Times New Roman" panose="02020603050405020304" pitchFamily="18" charset="0"/>
                  </a:rPr>
                  <a:t>and </a:t>
                </a:r>
                <a:r>
                  <a:rPr lang="en-US" sz="2200" b="1" dirty="0">
                    <a:solidFill>
                      <a:prstClr val="black"/>
                    </a:solidFill>
                    <a:latin typeface="Times New Roman" panose="02020603050405020304" pitchFamily="18" charset="0"/>
                    <a:cs typeface="Times New Roman" panose="02020603050405020304" pitchFamily="18" charset="0"/>
                  </a:rPr>
                  <a:t>opposite in direction</a:t>
                </a:r>
                <a:r>
                  <a:rPr lang="en-US" sz="2200" dirty="0">
                    <a:solidFill>
                      <a:prstClr val="black"/>
                    </a:solidFill>
                    <a:latin typeface="Times New Roman" panose="02020603050405020304" pitchFamily="18" charset="0"/>
                    <a:cs typeface="Times New Roman" panose="02020603050405020304" pitchFamily="18" charset="0"/>
                  </a:rPr>
                  <a:t> to the spring force </a:t>
                </a:r>
                <a14:m>
                  <m:oMath xmlns:m="http://schemas.openxmlformats.org/officeDocument/2006/math">
                    <m:sSub>
                      <m:sSubPr>
                        <m:ctrlPr>
                          <a:rPr lang="en-US" sz="2200" b="1" i="1" dirty="0">
                            <a:solidFill>
                              <a:prstClr val="black"/>
                            </a:solidFill>
                            <a:latin typeface="Cambria Math" panose="02040503050406030204" pitchFamily="18" charset="0"/>
                            <a:cs typeface="Times New Roman" panose="02020603050405020304" pitchFamily="18" charset="0"/>
                          </a:rPr>
                        </m:ctrlPr>
                      </m:sSubPr>
                      <m:e>
                        <m:r>
                          <a:rPr lang="en-US" sz="2200" b="1" i="1" dirty="0">
                            <a:solidFill>
                              <a:prstClr val="black"/>
                            </a:solidFill>
                            <a:latin typeface="Cambria Math" panose="02040503050406030204" pitchFamily="18" charset="0"/>
                            <a:cs typeface="Times New Roman" panose="02020603050405020304" pitchFamily="18" charset="0"/>
                          </a:rPr>
                          <m:t>𝑭</m:t>
                        </m:r>
                      </m:e>
                      <m:sub>
                        <m:r>
                          <a:rPr lang="en-US" sz="2200" b="1" i="1" dirty="0" smtClean="0">
                            <a:solidFill>
                              <a:prstClr val="black"/>
                            </a:solidFill>
                            <a:latin typeface="Cambria Math" panose="02040503050406030204" pitchFamily="18" charset="0"/>
                            <a:cs typeface="Times New Roman" panose="02020603050405020304" pitchFamily="18" charset="0"/>
                          </a:rPr>
                          <m:t>𝒔</m:t>
                        </m:r>
                        <m:r>
                          <a:rPr lang="en-US" sz="2200" b="1" i="1" dirty="0" smtClean="0">
                            <a:solidFill>
                              <a:prstClr val="black"/>
                            </a:solidFill>
                            <a:latin typeface="Cambria Math" panose="02040503050406030204" pitchFamily="18" charset="0"/>
                            <a:cs typeface="Times New Roman" panose="02020603050405020304" pitchFamily="18" charset="0"/>
                          </a:rPr>
                          <m:t> </m:t>
                        </m:r>
                      </m:sub>
                    </m:sSub>
                  </m:oMath>
                </a14:m>
                <a:r>
                  <a:rPr lang="en-US" sz="2200" dirty="0" smtClean="0">
                    <a:solidFill>
                      <a:prstClr val="black"/>
                    </a:solidFill>
                    <a:latin typeface="Times New Roman" panose="02020603050405020304" pitchFamily="18" charset="0"/>
                    <a:cs typeface="Times New Roman" panose="02020603050405020304" pitchFamily="18" charset="0"/>
                  </a:rPr>
                  <a:t> </a:t>
                </a:r>
                <a:r>
                  <a:rPr lang="en-US" sz="2200" dirty="0">
                    <a:solidFill>
                      <a:prstClr val="black"/>
                    </a:solidFill>
                    <a:latin typeface="Times New Roman" panose="02020603050405020304" pitchFamily="18" charset="0"/>
                    <a:cs typeface="Times New Roman" panose="02020603050405020304" pitchFamily="18" charset="0"/>
                  </a:rPr>
                  <a:t>so that </a:t>
                </a:r>
                <a14:m>
                  <m:oMath xmlns:m="http://schemas.openxmlformats.org/officeDocument/2006/math">
                    <m:sSub>
                      <m:sSubPr>
                        <m:ctrlPr>
                          <a:rPr lang="en-US" sz="2200" b="1" i="1" dirty="0">
                            <a:solidFill>
                              <a:prstClr val="black"/>
                            </a:solidFill>
                            <a:latin typeface="Cambria Math" panose="02040503050406030204" pitchFamily="18" charset="0"/>
                            <a:cs typeface="Times New Roman" panose="02020603050405020304" pitchFamily="18" charset="0"/>
                          </a:rPr>
                        </m:ctrlPr>
                      </m:sSubPr>
                      <m:e>
                        <m:r>
                          <a:rPr lang="en-US" sz="2200" b="1" i="1" dirty="0">
                            <a:solidFill>
                              <a:prstClr val="black"/>
                            </a:solidFill>
                            <a:latin typeface="Cambria Math" panose="02040503050406030204" pitchFamily="18" charset="0"/>
                            <a:cs typeface="Times New Roman" panose="02020603050405020304" pitchFamily="18" charset="0"/>
                          </a:rPr>
                          <m:t>𝑭</m:t>
                        </m:r>
                      </m:e>
                      <m:sub>
                        <m:r>
                          <a:rPr lang="en-US" sz="2200" b="1" i="1" dirty="0">
                            <a:solidFill>
                              <a:prstClr val="black"/>
                            </a:solidFill>
                            <a:latin typeface="Cambria Math" panose="02040503050406030204" pitchFamily="18" charset="0"/>
                            <a:cs typeface="Times New Roman" panose="02020603050405020304" pitchFamily="18" charset="0"/>
                          </a:rPr>
                          <m:t>𝒂𝒑𝒑</m:t>
                        </m:r>
                      </m:sub>
                    </m:sSub>
                    <m:r>
                      <a:rPr lang="en-US" sz="2200" b="0" i="1" dirty="0" smtClean="0">
                        <a:solidFill>
                          <a:prstClr val="black"/>
                        </a:solidFill>
                        <a:latin typeface="Cambria Math" panose="02040503050406030204" pitchFamily="18" charset="0"/>
                        <a:cs typeface="Times New Roman" panose="02020603050405020304" pitchFamily="18" charset="0"/>
                      </a:rPr>
                      <m:t>=−</m:t>
                    </m:r>
                    <m:d>
                      <m:dPr>
                        <m:ctrlPr>
                          <a:rPr lang="en-US" sz="2200" b="0" i="1" dirty="0" smtClean="0">
                            <a:solidFill>
                              <a:prstClr val="black"/>
                            </a:solidFill>
                            <a:latin typeface="Cambria Math" panose="02040503050406030204" pitchFamily="18" charset="0"/>
                            <a:cs typeface="Times New Roman" panose="02020603050405020304" pitchFamily="18" charset="0"/>
                          </a:rPr>
                        </m:ctrlPr>
                      </m:dPr>
                      <m:e>
                        <m:r>
                          <a:rPr lang="en-US" sz="2200" b="0" i="1" dirty="0" smtClean="0">
                            <a:solidFill>
                              <a:prstClr val="black"/>
                            </a:solidFill>
                            <a:latin typeface="Cambria Math" panose="02040503050406030204" pitchFamily="18" charset="0"/>
                            <a:cs typeface="Times New Roman" panose="02020603050405020304" pitchFamily="18" charset="0"/>
                          </a:rPr>
                          <m:t>−</m:t>
                        </m:r>
                        <m:r>
                          <a:rPr lang="en-US" sz="2200" b="0" i="1" dirty="0" smtClean="0">
                            <a:solidFill>
                              <a:prstClr val="black"/>
                            </a:solidFill>
                            <a:latin typeface="Cambria Math" panose="02040503050406030204" pitchFamily="18" charset="0"/>
                            <a:cs typeface="Times New Roman" panose="02020603050405020304" pitchFamily="18" charset="0"/>
                          </a:rPr>
                          <m:t>𝑘𝑥</m:t>
                        </m:r>
                      </m:e>
                    </m:d>
                    <m:r>
                      <a:rPr lang="en-US" sz="2200" b="0" i="1" dirty="0" smtClean="0">
                        <a:solidFill>
                          <a:prstClr val="black"/>
                        </a:solidFill>
                        <a:latin typeface="Cambria Math" panose="02040503050406030204" pitchFamily="18" charset="0"/>
                        <a:cs typeface="Times New Roman" panose="02020603050405020304" pitchFamily="18" charset="0"/>
                      </a:rPr>
                      <m:t>=</m:t>
                    </m:r>
                    <m:r>
                      <a:rPr lang="en-US" sz="2200" b="0" i="1" dirty="0" smtClean="0">
                        <a:solidFill>
                          <a:prstClr val="black"/>
                        </a:solidFill>
                        <a:latin typeface="Cambria Math" panose="02040503050406030204" pitchFamily="18" charset="0"/>
                        <a:cs typeface="Times New Roman" panose="02020603050405020304" pitchFamily="18" charset="0"/>
                      </a:rPr>
                      <m:t>𝑘𝑥</m:t>
                    </m:r>
                  </m:oMath>
                </a14:m>
                <a:r>
                  <a:rPr lang="en-US" sz="2200" dirty="0" smtClean="0">
                    <a:solidFill>
                      <a:prstClr val="black"/>
                    </a:solidFill>
                    <a:latin typeface="Times New Roman" panose="02020603050405020304" pitchFamily="18" charset="0"/>
                    <a:cs typeface="Times New Roman" panose="02020603050405020304" pitchFamily="18" charset="0"/>
                  </a:rPr>
                  <a:t>.</a:t>
                </a:r>
              </a:p>
              <a:p>
                <a:pPr lvl="0"/>
                <a:r>
                  <a:rPr lang="en-US" sz="2200" dirty="0" smtClean="0">
                    <a:solidFill>
                      <a:prstClr val="black"/>
                    </a:solidFill>
                    <a:latin typeface="Times New Roman" panose="02020603050405020304" pitchFamily="18" charset="0"/>
                    <a:cs typeface="Times New Roman" panose="02020603050405020304" pitchFamily="18" charset="0"/>
                  </a:rPr>
                  <a:t>Therefore</a:t>
                </a:r>
                <a:r>
                  <a:rPr lang="en-US" sz="2200" dirty="0">
                    <a:solidFill>
                      <a:prstClr val="black"/>
                    </a:solidFill>
                    <a:latin typeface="Times New Roman" panose="02020603050405020304" pitchFamily="18" charset="0"/>
                    <a:cs typeface="Times New Roman" panose="02020603050405020304" pitchFamily="18" charset="0"/>
                  </a:rPr>
                  <a:t>, the work done by this applied force </a:t>
                </a:r>
                <a:r>
                  <a:rPr lang="en-US" sz="2200" b="1" i="1" dirty="0">
                    <a:solidFill>
                      <a:prstClr val="black"/>
                    </a:solidFill>
                    <a:latin typeface="Times New Roman" panose="02020603050405020304" pitchFamily="18" charset="0"/>
                    <a:cs typeface="Times New Roman" panose="02020603050405020304" pitchFamily="18" charset="0"/>
                  </a:rPr>
                  <a:t>(the external agent) </a:t>
                </a:r>
                <a:r>
                  <a:rPr lang="en-US" sz="2200" dirty="0">
                    <a:solidFill>
                      <a:prstClr val="black"/>
                    </a:solidFill>
                    <a:latin typeface="Times New Roman" panose="02020603050405020304" pitchFamily="18" charset="0"/>
                    <a:cs typeface="Times New Roman" panose="02020603050405020304" pitchFamily="18" charset="0"/>
                  </a:rPr>
                  <a:t>on the block–spring system </a:t>
                </a:r>
                <a:r>
                  <a:rPr lang="en-US" sz="2200" dirty="0" smtClean="0">
                    <a:solidFill>
                      <a:prstClr val="black"/>
                    </a:solidFill>
                    <a:latin typeface="Times New Roman" panose="02020603050405020304" pitchFamily="18" charset="0"/>
                    <a:cs typeface="Times New Roman" panose="02020603050405020304" pitchFamily="18" charset="0"/>
                  </a:rPr>
                  <a:t>is</a:t>
                </a:r>
              </a:p>
              <a:p>
                <a:pPr marL="0" lvl="0" indent="0">
                  <a:buNone/>
                </a:pPr>
                <a:endParaRPr lang="en-US" sz="2100" dirty="0" smtClean="0">
                  <a:solidFill>
                    <a:srgbClr val="FF0000"/>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000" b="1" i="1" smtClean="0">
                              <a:solidFill>
                                <a:srgbClr val="FF0000"/>
                              </a:solidFill>
                              <a:effectLst/>
                              <a:latin typeface="Cambria Math" panose="02040503050406030204" pitchFamily="18" charset="0"/>
                            </a:rPr>
                          </m:ctrlPr>
                        </m:sSubPr>
                        <m:e>
                          <m:r>
                            <a:rPr lang="en-US" sz="2000" b="1" i="1">
                              <a:solidFill>
                                <a:srgbClr val="FF0000"/>
                              </a:solidFill>
                              <a:effectLst/>
                              <a:latin typeface="Cambria Math" panose="02040503050406030204" pitchFamily="18" charset="0"/>
                            </a:rPr>
                            <m:t>𝑾</m:t>
                          </m:r>
                        </m:e>
                        <m:sub>
                          <m:sSub>
                            <m:sSubPr>
                              <m:ctrlPr>
                                <a:rPr lang="en-US" sz="2000" b="1" i="1" smtClean="0">
                                  <a:solidFill>
                                    <a:srgbClr val="FF0000"/>
                                  </a:solidFill>
                                  <a:effectLst/>
                                  <a:latin typeface="Cambria Math" panose="02040503050406030204" pitchFamily="18" charset="0"/>
                                </a:rPr>
                              </m:ctrlPr>
                            </m:sSubPr>
                            <m:e>
                              <m:r>
                                <a:rPr lang="en-US" sz="2000" b="1" i="1" smtClean="0">
                                  <a:solidFill>
                                    <a:srgbClr val="FF0000"/>
                                  </a:solidFill>
                                  <a:effectLst/>
                                  <a:latin typeface="Cambria Math" panose="02040503050406030204" pitchFamily="18" charset="0"/>
                                </a:rPr>
                                <m:t>𝑭</m:t>
                              </m:r>
                            </m:e>
                            <m:sub>
                              <m:r>
                                <a:rPr lang="en-US" sz="2000" b="1" i="1" smtClean="0">
                                  <a:solidFill>
                                    <a:srgbClr val="FF0000"/>
                                  </a:solidFill>
                                  <a:effectLst/>
                                  <a:latin typeface="Cambria Math" panose="02040503050406030204" pitchFamily="18" charset="0"/>
                                </a:rPr>
                                <m:t>𝒂𝒑𝒑</m:t>
                              </m:r>
                            </m:sub>
                          </m:sSub>
                        </m:sub>
                      </m:sSub>
                      <m:r>
                        <a:rPr lang="en-US" sz="2000" b="1" i="1">
                          <a:solidFill>
                            <a:srgbClr val="FF0000"/>
                          </a:solidFill>
                          <a:effectLst/>
                          <a:latin typeface="Cambria Math" panose="02040503050406030204" pitchFamily="18" charset="0"/>
                        </a:rPr>
                        <m:t>=</m:t>
                      </m:r>
                      <m:nary>
                        <m:naryPr>
                          <m:ctrlPr>
                            <a:rPr lang="en-US" sz="2000" b="1" i="1">
                              <a:solidFill>
                                <a:srgbClr val="FF0000"/>
                              </a:solidFill>
                              <a:effectLst/>
                              <a:latin typeface="Cambria Math" panose="02040503050406030204" pitchFamily="18" charset="0"/>
                            </a:rPr>
                          </m:ctrlPr>
                        </m:naryPr>
                        <m:sub>
                          <m:sSub>
                            <m:sSubPr>
                              <m:ctrlPr>
                                <a:rPr lang="en-US" sz="2000" b="1" i="1">
                                  <a:solidFill>
                                    <a:srgbClr val="FF0000"/>
                                  </a:solidFill>
                                  <a:effectLst/>
                                  <a:latin typeface="Cambria Math" panose="02040503050406030204" pitchFamily="18" charset="0"/>
                                </a:rPr>
                              </m:ctrlPr>
                            </m:sSubPr>
                            <m:e>
                              <m:r>
                                <m:rPr>
                                  <m:brk m:alnAt="23"/>
                                </m:rPr>
                                <a:rPr lang="en-US" sz="2000" b="1" i="1">
                                  <a:solidFill>
                                    <a:srgbClr val="FF0000"/>
                                  </a:solidFill>
                                  <a:effectLst/>
                                  <a:latin typeface="Cambria Math" panose="02040503050406030204" pitchFamily="18" charset="0"/>
                                </a:rPr>
                                <m:t>𝒙</m:t>
                              </m:r>
                            </m:e>
                            <m:sub>
                              <m:r>
                                <m:rPr>
                                  <m:brk m:alnAt="23"/>
                                </m:rPr>
                                <a:rPr lang="en-US" sz="2000" b="1" i="1">
                                  <a:solidFill>
                                    <a:srgbClr val="FF0000"/>
                                  </a:solidFill>
                                  <a:effectLst/>
                                  <a:latin typeface="Cambria Math" panose="02040503050406030204" pitchFamily="18" charset="0"/>
                                </a:rPr>
                                <m:t>𝒊</m:t>
                              </m:r>
                            </m:sub>
                          </m:sSub>
                        </m:sub>
                        <m:sup>
                          <m:sSub>
                            <m:sSubPr>
                              <m:ctrlPr>
                                <a:rPr lang="en-US" sz="2000" b="1" i="1">
                                  <a:solidFill>
                                    <a:srgbClr val="FF0000"/>
                                  </a:solidFill>
                                  <a:effectLst/>
                                  <a:latin typeface="Cambria Math" panose="02040503050406030204" pitchFamily="18" charset="0"/>
                                </a:rPr>
                              </m:ctrlPr>
                            </m:sSubPr>
                            <m:e>
                              <m:r>
                                <a:rPr lang="en-US" sz="2000" b="1" i="1">
                                  <a:solidFill>
                                    <a:srgbClr val="FF0000"/>
                                  </a:solidFill>
                                  <a:effectLst/>
                                  <a:latin typeface="Cambria Math" panose="02040503050406030204" pitchFamily="18" charset="0"/>
                                </a:rPr>
                                <m:t>𝒙</m:t>
                              </m:r>
                            </m:e>
                            <m:sub>
                              <m:r>
                                <a:rPr lang="en-US" sz="2000" b="1" i="1">
                                  <a:solidFill>
                                    <a:srgbClr val="FF0000"/>
                                  </a:solidFill>
                                  <a:effectLst/>
                                  <a:latin typeface="Cambria Math" panose="02040503050406030204" pitchFamily="18" charset="0"/>
                                </a:rPr>
                                <m:t>𝒇</m:t>
                              </m:r>
                            </m:sub>
                          </m:sSub>
                        </m:sup>
                        <m:e>
                          <m:sSub>
                            <m:sSubPr>
                              <m:ctrlPr>
                                <a:rPr lang="en-US" sz="2000" b="1" i="1">
                                  <a:solidFill>
                                    <a:srgbClr val="FF0000"/>
                                  </a:solidFill>
                                  <a:effectLst/>
                                  <a:latin typeface="Cambria Math" panose="02040503050406030204" pitchFamily="18" charset="0"/>
                                </a:rPr>
                              </m:ctrlPr>
                            </m:sSubPr>
                            <m:e>
                              <m:r>
                                <a:rPr lang="en-US" sz="2000" b="1" i="1">
                                  <a:solidFill>
                                    <a:srgbClr val="FF0000"/>
                                  </a:solidFill>
                                  <a:effectLst/>
                                  <a:latin typeface="Cambria Math" panose="02040503050406030204" pitchFamily="18" charset="0"/>
                                </a:rPr>
                                <m:t>𝑭</m:t>
                              </m:r>
                            </m:e>
                            <m:sub>
                              <m:r>
                                <a:rPr lang="en-US" sz="2000" b="1" i="1" smtClean="0">
                                  <a:solidFill>
                                    <a:srgbClr val="FF0000"/>
                                  </a:solidFill>
                                  <a:effectLst/>
                                  <a:latin typeface="Cambria Math" panose="02040503050406030204" pitchFamily="18" charset="0"/>
                                </a:rPr>
                                <m:t>𝒂𝒑𝒑</m:t>
                              </m:r>
                            </m:sub>
                          </m:sSub>
                          <m:r>
                            <a:rPr lang="en-US" sz="2000" b="1" i="1">
                              <a:solidFill>
                                <a:srgbClr val="FF0000"/>
                              </a:solidFill>
                              <a:effectLst/>
                              <a:latin typeface="Cambria Math" panose="02040503050406030204" pitchFamily="18" charset="0"/>
                            </a:rPr>
                            <m:t>𝒅𝒙</m:t>
                          </m:r>
                        </m:e>
                      </m:nary>
                      <m:r>
                        <a:rPr lang="en-US" sz="2000" b="1" i="1">
                          <a:solidFill>
                            <a:srgbClr val="FF0000"/>
                          </a:solidFill>
                          <a:effectLst/>
                          <a:latin typeface="Cambria Math" panose="02040503050406030204" pitchFamily="18" charset="0"/>
                          <a:ea typeface="Cambria Math" panose="02040503050406030204" pitchFamily="18" charset="0"/>
                        </a:rPr>
                        <m:t>=</m:t>
                      </m:r>
                      <m:nary>
                        <m:naryPr>
                          <m:ctrlPr>
                            <a:rPr lang="en-US" sz="2000" b="1" i="1">
                              <a:solidFill>
                                <a:srgbClr val="FF0000"/>
                              </a:solidFill>
                              <a:effectLst/>
                              <a:latin typeface="Cambria Math" panose="02040503050406030204" pitchFamily="18" charset="0"/>
                              <a:ea typeface="Cambria Math" panose="02040503050406030204" pitchFamily="18" charset="0"/>
                            </a:rPr>
                          </m:ctrlPr>
                        </m:naryPr>
                        <m:sub>
                          <m:r>
                            <m:rPr>
                              <m:brk m:alnAt="23"/>
                            </m:rPr>
                            <a:rPr lang="en-US" sz="2000" b="1" i="1">
                              <a:solidFill>
                                <a:srgbClr val="FF0000"/>
                              </a:solidFill>
                              <a:effectLst/>
                              <a:latin typeface="Cambria Math" panose="02040503050406030204" pitchFamily="18" charset="0"/>
                              <a:ea typeface="Cambria Math" panose="02040503050406030204" pitchFamily="18" charset="0"/>
                            </a:rPr>
                            <m:t>𝟎</m:t>
                          </m:r>
                        </m:sub>
                        <m:sup>
                          <m:sSub>
                            <m:sSubPr>
                              <m:ctrlPr>
                                <a:rPr lang="en-US" sz="2000" b="1" i="1">
                                  <a:solidFill>
                                    <a:srgbClr val="FF0000"/>
                                  </a:solidFill>
                                  <a:effectLst/>
                                  <a:latin typeface="Cambria Math" panose="02040503050406030204" pitchFamily="18" charset="0"/>
                                  <a:ea typeface="Cambria Math" panose="02040503050406030204" pitchFamily="18" charset="0"/>
                                </a:rPr>
                              </m:ctrlPr>
                            </m:sSubPr>
                            <m:e>
                              <m:r>
                                <a:rPr lang="en-US" sz="2000" b="1" i="1">
                                  <a:solidFill>
                                    <a:srgbClr val="FF0000"/>
                                  </a:solidFill>
                                  <a:effectLst/>
                                  <a:latin typeface="Cambria Math" panose="02040503050406030204" pitchFamily="18" charset="0"/>
                                  <a:ea typeface="Cambria Math" panose="02040503050406030204" pitchFamily="18" charset="0"/>
                                </a:rPr>
                                <m:t>𝒙</m:t>
                              </m:r>
                            </m:e>
                            <m:sub>
                              <m:r>
                                <a:rPr lang="en-US" sz="2000" b="1" i="1">
                                  <a:solidFill>
                                    <a:srgbClr val="FF0000"/>
                                  </a:solidFill>
                                  <a:effectLst/>
                                  <a:latin typeface="Cambria Math" panose="02040503050406030204" pitchFamily="18" charset="0"/>
                                  <a:ea typeface="Cambria Math" panose="02040503050406030204" pitchFamily="18" charset="0"/>
                                </a:rPr>
                                <m:t>𝒎𝒂𝒙</m:t>
                              </m:r>
                              <m:r>
                                <a:rPr lang="en-US" sz="2000" b="1" i="1">
                                  <a:solidFill>
                                    <a:srgbClr val="FF0000"/>
                                  </a:solidFill>
                                  <a:effectLst/>
                                  <a:latin typeface="Cambria Math" panose="02040503050406030204" pitchFamily="18" charset="0"/>
                                  <a:ea typeface="Cambria Math" panose="02040503050406030204" pitchFamily="18" charset="0"/>
                                </a:rPr>
                                <m:t> </m:t>
                              </m:r>
                            </m:sub>
                          </m:sSub>
                        </m:sup>
                        <m:e>
                          <m:r>
                            <a:rPr lang="en-US" sz="2000" b="1" i="1">
                              <a:solidFill>
                                <a:srgbClr val="FF0000"/>
                              </a:solidFill>
                              <a:effectLst/>
                              <a:latin typeface="Cambria Math" panose="02040503050406030204" pitchFamily="18" charset="0"/>
                            </a:rPr>
                            <m:t>(</m:t>
                          </m:r>
                          <m:r>
                            <a:rPr lang="en-US" sz="2000" b="1" i="1">
                              <a:solidFill>
                                <a:srgbClr val="FF0000"/>
                              </a:solidFill>
                              <a:effectLst/>
                              <a:latin typeface="Cambria Math" panose="02040503050406030204" pitchFamily="18" charset="0"/>
                            </a:rPr>
                            <m:t>𝒌𝒙</m:t>
                          </m:r>
                          <m:r>
                            <a:rPr lang="en-US" sz="2000" b="1" i="1">
                              <a:solidFill>
                                <a:srgbClr val="FF0000"/>
                              </a:solidFill>
                              <a:effectLst/>
                              <a:latin typeface="Cambria Math" panose="02040503050406030204" pitchFamily="18" charset="0"/>
                            </a:rPr>
                            <m:t>)</m:t>
                          </m:r>
                          <m:r>
                            <a:rPr lang="en-US" sz="2000" b="1" i="1">
                              <a:solidFill>
                                <a:srgbClr val="FF0000"/>
                              </a:solidFill>
                              <a:effectLst/>
                              <a:latin typeface="Cambria Math" panose="02040503050406030204" pitchFamily="18" charset="0"/>
                            </a:rPr>
                            <m:t>𝒅𝒙</m:t>
                          </m:r>
                        </m:e>
                      </m:nary>
                      <m:r>
                        <a:rPr lang="en-US" sz="2000" b="1" i="1">
                          <a:solidFill>
                            <a:srgbClr val="FF0000"/>
                          </a:solidFill>
                          <a:effectLst/>
                          <a:latin typeface="Cambria Math" panose="02040503050406030204" pitchFamily="18" charset="0"/>
                        </a:rPr>
                        <m:t>=</m:t>
                      </m:r>
                      <m:f>
                        <m:fPr>
                          <m:ctrlPr>
                            <a:rPr lang="en-US" sz="2000" b="1" i="1">
                              <a:solidFill>
                                <a:srgbClr val="FF0000"/>
                              </a:solidFill>
                              <a:effectLst/>
                              <a:latin typeface="Cambria Math" panose="02040503050406030204" pitchFamily="18" charset="0"/>
                            </a:rPr>
                          </m:ctrlPr>
                        </m:fPr>
                        <m:num>
                          <m:r>
                            <a:rPr lang="en-US" sz="2000" b="1" i="1">
                              <a:solidFill>
                                <a:srgbClr val="FF0000"/>
                              </a:solidFill>
                              <a:effectLst/>
                              <a:latin typeface="Cambria Math" panose="02040503050406030204" pitchFamily="18" charset="0"/>
                            </a:rPr>
                            <m:t>𝟏</m:t>
                          </m:r>
                        </m:num>
                        <m:den>
                          <m:r>
                            <a:rPr lang="en-US" sz="2000" b="1" i="1">
                              <a:solidFill>
                                <a:srgbClr val="FF0000"/>
                              </a:solidFill>
                              <a:effectLst/>
                              <a:latin typeface="Cambria Math" panose="02040503050406030204" pitchFamily="18" charset="0"/>
                            </a:rPr>
                            <m:t>𝟐</m:t>
                          </m:r>
                        </m:den>
                      </m:f>
                      <m:r>
                        <a:rPr lang="en-US" sz="2000" b="1" i="1">
                          <a:solidFill>
                            <a:srgbClr val="FF0000"/>
                          </a:solidFill>
                          <a:effectLst/>
                          <a:latin typeface="Cambria Math" panose="02040503050406030204" pitchFamily="18" charset="0"/>
                        </a:rPr>
                        <m:t>𝒌</m:t>
                      </m:r>
                      <m:sSubSup>
                        <m:sSubSupPr>
                          <m:ctrlPr>
                            <a:rPr lang="en-US" sz="2000" b="1" i="1">
                              <a:solidFill>
                                <a:srgbClr val="FF0000"/>
                              </a:solidFill>
                              <a:effectLst/>
                              <a:latin typeface="Cambria Math" panose="02040503050406030204" pitchFamily="18" charset="0"/>
                            </a:rPr>
                          </m:ctrlPr>
                        </m:sSubSupPr>
                        <m:e>
                          <m:r>
                            <a:rPr lang="en-US" sz="2000" b="1" i="1">
                              <a:solidFill>
                                <a:srgbClr val="FF0000"/>
                              </a:solidFill>
                              <a:effectLst/>
                              <a:latin typeface="Cambria Math" panose="02040503050406030204" pitchFamily="18" charset="0"/>
                            </a:rPr>
                            <m:t>𝒙</m:t>
                          </m:r>
                        </m:e>
                        <m:sub>
                          <m:r>
                            <a:rPr lang="en-US" sz="2000" b="1" i="1">
                              <a:solidFill>
                                <a:srgbClr val="FF0000"/>
                              </a:solidFill>
                              <a:effectLst/>
                              <a:latin typeface="Cambria Math" panose="02040503050406030204" pitchFamily="18" charset="0"/>
                            </a:rPr>
                            <m:t>𝒎𝒂𝒙</m:t>
                          </m:r>
                        </m:sub>
                        <m:sup>
                          <m:r>
                            <a:rPr lang="en-US" sz="2000" b="1" i="1">
                              <a:solidFill>
                                <a:srgbClr val="FF0000"/>
                              </a:solidFill>
                              <a:effectLst/>
                              <a:latin typeface="Cambria Math" panose="02040503050406030204" pitchFamily="18" charset="0"/>
                            </a:rPr>
                            <m:t>𝟐</m:t>
                          </m:r>
                        </m:sup>
                      </m:sSubSup>
                    </m:oMath>
                  </m:oMathPara>
                </a14:m>
                <a:endParaRPr lang="en-US" dirty="0" smtClean="0">
                  <a:solidFill>
                    <a:srgbClr val="FF0000"/>
                  </a:solidFill>
                  <a:effectLst/>
                </a:endParaRPr>
              </a:p>
              <a:p>
                <a:pPr marL="0" indent="0">
                  <a:buNone/>
                </a:pPr>
                <a:r>
                  <a:rPr lang="en-US" sz="2200" dirty="0" smtClean="0">
                    <a:solidFill>
                      <a:srgbClr val="FF0000"/>
                    </a:solidFill>
                  </a:rPr>
                  <a:t>(work by External force on block-spring system )</a:t>
                </a:r>
              </a:p>
              <a:p>
                <a:pPr marL="0" indent="0">
                  <a:buNone/>
                </a:pPr>
                <a:endParaRPr lang="en-US" sz="2200" dirty="0" smtClean="0">
                  <a:solidFill>
                    <a:srgbClr val="FF0000"/>
                  </a:solidFill>
                </a:endParaRPr>
              </a:p>
              <a:p>
                <a:r>
                  <a:rPr lang="en-US" sz="2200" dirty="0">
                    <a:latin typeface="Times New Roman" panose="02020603050405020304" pitchFamily="18" charset="0"/>
                    <a:cs typeface="Times New Roman" panose="02020603050405020304" pitchFamily="18" charset="0"/>
                  </a:rPr>
                  <a:t>The work done by an </a:t>
                </a:r>
                <a:r>
                  <a:rPr lang="en-US" sz="2200" b="1" i="1" dirty="0">
                    <a:latin typeface="Times New Roman" panose="02020603050405020304" pitchFamily="18" charset="0"/>
                    <a:cs typeface="Times New Roman" panose="02020603050405020304" pitchFamily="18" charset="0"/>
                  </a:rPr>
                  <a:t>applied force on a block–spring </a:t>
                </a:r>
                <a:r>
                  <a:rPr lang="en-US" sz="2200" dirty="0">
                    <a:latin typeface="Times New Roman" panose="02020603050405020304" pitchFamily="18" charset="0"/>
                    <a:cs typeface="Times New Roman" panose="02020603050405020304" pitchFamily="18" charset="0"/>
                  </a:rPr>
                  <a:t>system between </a:t>
                </a:r>
                <a:r>
                  <a:rPr lang="en-US" sz="2200" b="1" dirty="0">
                    <a:latin typeface="Times New Roman" panose="02020603050405020304" pitchFamily="18" charset="0"/>
                    <a:cs typeface="Times New Roman" panose="02020603050405020304" pitchFamily="18" charset="0"/>
                  </a:rPr>
                  <a:t>arbitrary </a:t>
                </a:r>
                <a:r>
                  <a:rPr lang="en-US" sz="2200" b="1" dirty="0" smtClean="0">
                    <a:latin typeface="Times New Roman" panose="02020603050405020304" pitchFamily="18" charset="0"/>
                    <a:cs typeface="Times New Roman" panose="02020603050405020304" pitchFamily="18" charset="0"/>
                  </a:rPr>
                  <a:t>positions of </a:t>
                </a:r>
                <a:r>
                  <a:rPr lang="en-US" sz="2200" b="1" dirty="0">
                    <a:latin typeface="Times New Roman" panose="02020603050405020304" pitchFamily="18" charset="0"/>
                    <a:cs typeface="Times New Roman" panose="02020603050405020304" pitchFamily="18" charset="0"/>
                  </a:rPr>
                  <a:t>the block </a:t>
                </a:r>
                <a:r>
                  <a:rPr lang="en-US" sz="2200" dirty="0" smtClean="0">
                    <a:latin typeface="Times New Roman" panose="02020603050405020304" pitchFamily="18" charset="0"/>
                    <a:cs typeface="Times New Roman" panose="02020603050405020304" pitchFamily="18" charset="0"/>
                  </a:rPr>
                  <a:t>is</a:t>
                </a:r>
              </a:p>
              <a:p>
                <a:pPr marL="0" indent="0">
                  <a:buNone/>
                </a:pPr>
                <a14:m>
                  <m:oMathPara xmlns:m="http://schemas.openxmlformats.org/officeDocument/2006/math">
                    <m:oMathParaPr>
                      <m:jc m:val="centerGroup"/>
                    </m:oMathParaPr>
                    <m:oMath xmlns:m="http://schemas.openxmlformats.org/officeDocument/2006/math">
                      <m:sSub>
                        <m:sSubPr>
                          <m:ctrlPr>
                            <a:rPr lang="en-US" sz="2100" b="1" i="1" smtClean="0">
                              <a:solidFill>
                                <a:srgbClr val="FF0000"/>
                              </a:solidFill>
                              <a:latin typeface="Cambria Math" panose="02040503050406030204" pitchFamily="18" charset="0"/>
                            </a:rPr>
                          </m:ctrlPr>
                        </m:sSubPr>
                        <m:e>
                          <m:r>
                            <a:rPr lang="en-US" sz="2100" b="1" i="1">
                              <a:solidFill>
                                <a:srgbClr val="FF0000"/>
                              </a:solidFill>
                              <a:latin typeface="Cambria Math" panose="02040503050406030204" pitchFamily="18" charset="0"/>
                            </a:rPr>
                            <m:t>𝑾</m:t>
                          </m:r>
                        </m:e>
                        <m:sub>
                          <m:sSub>
                            <m:sSubPr>
                              <m:ctrlPr>
                                <a:rPr lang="en-US" sz="2100" b="1" i="1" smtClean="0">
                                  <a:solidFill>
                                    <a:srgbClr val="FF0000"/>
                                  </a:solidFill>
                                  <a:latin typeface="Cambria Math" panose="02040503050406030204" pitchFamily="18" charset="0"/>
                                </a:rPr>
                              </m:ctrlPr>
                            </m:sSubPr>
                            <m:e>
                              <m:r>
                                <a:rPr lang="en-US" sz="2100" b="1" i="1" smtClean="0">
                                  <a:solidFill>
                                    <a:srgbClr val="FF0000"/>
                                  </a:solidFill>
                                  <a:latin typeface="Cambria Math" panose="02040503050406030204" pitchFamily="18" charset="0"/>
                                </a:rPr>
                                <m:t>𝑭</m:t>
                              </m:r>
                            </m:e>
                            <m:sub>
                              <m:r>
                                <a:rPr lang="en-US" sz="2100" b="1" i="1" smtClean="0">
                                  <a:solidFill>
                                    <a:srgbClr val="FF0000"/>
                                  </a:solidFill>
                                  <a:latin typeface="Cambria Math" panose="02040503050406030204" pitchFamily="18" charset="0"/>
                                </a:rPr>
                                <m:t>𝒂𝒑𝒑</m:t>
                              </m:r>
                            </m:sub>
                          </m:sSub>
                        </m:sub>
                      </m:sSub>
                      <m:r>
                        <a:rPr lang="en-US" sz="2100" b="1" i="1">
                          <a:solidFill>
                            <a:srgbClr val="FF0000"/>
                          </a:solidFill>
                          <a:latin typeface="Cambria Math" panose="02040503050406030204" pitchFamily="18" charset="0"/>
                        </a:rPr>
                        <m:t>=</m:t>
                      </m:r>
                      <m:nary>
                        <m:naryPr>
                          <m:ctrlPr>
                            <a:rPr lang="en-US" sz="2100" b="1" i="1">
                              <a:solidFill>
                                <a:srgbClr val="FF0000"/>
                              </a:solidFill>
                              <a:latin typeface="Cambria Math" panose="02040503050406030204" pitchFamily="18" charset="0"/>
                            </a:rPr>
                          </m:ctrlPr>
                        </m:naryPr>
                        <m:sub>
                          <m:sSub>
                            <m:sSubPr>
                              <m:ctrlPr>
                                <a:rPr lang="en-US" sz="2100" b="1" i="1">
                                  <a:solidFill>
                                    <a:srgbClr val="FF0000"/>
                                  </a:solidFill>
                                  <a:latin typeface="Cambria Math" panose="02040503050406030204" pitchFamily="18" charset="0"/>
                                </a:rPr>
                              </m:ctrlPr>
                            </m:sSubPr>
                            <m:e>
                              <m:r>
                                <m:rPr>
                                  <m:brk m:alnAt="23"/>
                                </m:rPr>
                                <a:rPr lang="en-US" sz="2100" b="1" i="1">
                                  <a:solidFill>
                                    <a:srgbClr val="FF0000"/>
                                  </a:solidFill>
                                  <a:latin typeface="Cambria Math" panose="02040503050406030204" pitchFamily="18" charset="0"/>
                                </a:rPr>
                                <m:t>𝒙</m:t>
                              </m:r>
                            </m:e>
                            <m:sub>
                              <m:r>
                                <m:rPr>
                                  <m:brk m:alnAt="23"/>
                                </m:rPr>
                                <a:rPr lang="en-US" sz="2100" b="1" i="1">
                                  <a:solidFill>
                                    <a:srgbClr val="FF0000"/>
                                  </a:solidFill>
                                  <a:latin typeface="Cambria Math" panose="02040503050406030204" pitchFamily="18" charset="0"/>
                                </a:rPr>
                                <m:t>𝒊</m:t>
                              </m:r>
                            </m:sub>
                          </m:sSub>
                        </m:sub>
                        <m:sup>
                          <m:sSub>
                            <m:sSubPr>
                              <m:ctrlPr>
                                <a:rPr lang="en-US" sz="2100" b="1" i="1">
                                  <a:solidFill>
                                    <a:srgbClr val="FF0000"/>
                                  </a:solidFill>
                                  <a:latin typeface="Cambria Math" panose="02040503050406030204" pitchFamily="18" charset="0"/>
                                </a:rPr>
                              </m:ctrlPr>
                            </m:sSubPr>
                            <m:e>
                              <m:r>
                                <a:rPr lang="en-US" sz="2100" b="1" i="1">
                                  <a:solidFill>
                                    <a:srgbClr val="FF0000"/>
                                  </a:solidFill>
                                  <a:latin typeface="Cambria Math" panose="02040503050406030204" pitchFamily="18" charset="0"/>
                                </a:rPr>
                                <m:t>𝒙</m:t>
                              </m:r>
                            </m:e>
                            <m:sub>
                              <m:r>
                                <a:rPr lang="en-US" sz="2100" b="1" i="1">
                                  <a:solidFill>
                                    <a:srgbClr val="FF0000"/>
                                  </a:solidFill>
                                  <a:latin typeface="Cambria Math" panose="02040503050406030204" pitchFamily="18" charset="0"/>
                                </a:rPr>
                                <m:t>𝒇</m:t>
                              </m:r>
                            </m:sub>
                          </m:sSub>
                        </m:sup>
                        <m:e>
                          <m:r>
                            <a:rPr lang="en-US" sz="2100" b="1" i="1">
                              <a:solidFill>
                                <a:srgbClr val="FF0000"/>
                              </a:solidFill>
                              <a:latin typeface="Cambria Math" panose="02040503050406030204" pitchFamily="18" charset="0"/>
                            </a:rPr>
                            <m:t>(</m:t>
                          </m:r>
                          <m:r>
                            <a:rPr lang="en-US" sz="2100" b="1" i="1">
                              <a:solidFill>
                                <a:srgbClr val="FF0000"/>
                              </a:solidFill>
                              <a:latin typeface="Cambria Math" panose="02040503050406030204" pitchFamily="18" charset="0"/>
                            </a:rPr>
                            <m:t>𝒌𝒙</m:t>
                          </m:r>
                          <m:r>
                            <a:rPr lang="en-US" sz="2100" b="1" i="1">
                              <a:solidFill>
                                <a:srgbClr val="FF0000"/>
                              </a:solidFill>
                              <a:latin typeface="Cambria Math" panose="02040503050406030204" pitchFamily="18" charset="0"/>
                            </a:rPr>
                            <m:t>)</m:t>
                          </m:r>
                          <m:r>
                            <a:rPr lang="en-US" sz="2100" b="1" i="1">
                              <a:solidFill>
                                <a:srgbClr val="FF0000"/>
                              </a:solidFill>
                              <a:latin typeface="Cambria Math" panose="02040503050406030204" pitchFamily="18" charset="0"/>
                            </a:rPr>
                            <m:t>𝒅𝒙</m:t>
                          </m:r>
                        </m:e>
                      </m:nary>
                      <m:r>
                        <a:rPr lang="en-US" sz="2100" b="1" i="1">
                          <a:solidFill>
                            <a:srgbClr val="FF0000"/>
                          </a:solidFill>
                          <a:latin typeface="Cambria Math" panose="02040503050406030204" pitchFamily="18" charset="0"/>
                        </a:rPr>
                        <m:t>=</m:t>
                      </m:r>
                      <m:f>
                        <m:fPr>
                          <m:ctrlPr>
                            <a:rPr lang="en-US" sz="2100" b="1" i="1">
                              <a:solidFill>
                                <a:srgbClr val="FF0000"/>
                              </a:solidFill>
                              <a:latin typeface="Cambria Math" panose="02040503050406030204" pitchFamily="18" charset="0"/>
                            </a:rPr>
                          </m:ctrlPr>
                        </m:fPr>
                        <m:num>
                          <m:r>
                            <a:rPr lang="en-US" sz="2100" b="1" i="1">
                              <a:solidFill>
                                <a:srgbClr val="FF0000"/>
                              </a:solidFill>
                              <a:latin typeface="Cambria Math" panose="02040503050406030204" pitchFamily="18" charset="0"/>
                            </a:rPr>
                            <m:t>𝟏</m:t>
                          </m:r>
                        </m:num>
                        <m:den>
                          <m:r>
                            <a:rPr lang="en-US" sz="2100" b="1" i="1">
                              <a:solidFill>
                                <a:srgbClr val="FF0000"/>
                              </a:solidFill>
                              <a:latin typeface="Cambria Math" panose="02040503050406030204" pitchFamily="18" charset="0"/>
                            </a:rPr>
                            <m:t>𝟐</m:t>
                          </m:r>
                        </m:den>
                      </m:f>
                      <m:r>
                        <a:rPr lang="en-US" sz="2100" b="1" i="1">
                          <a:solidFill>
                            <a:srgbClr val="FF0000"/>
                          </a:solidFill>
                          <a:latin typeface="Cambria Math" panose="02040503050406030204" pitchFamily="18" charset="0"/>
                        </a:rPr>
                        <m:t>𝒌</m:t>
                      </m:r>
                      <m:sSubSup>
                        <m:sSubSupPr>
                          <m:ctrlPr>
                            <a:rPr lang="en-US" sz="2100" b="1" i="1">
                              <a:solidFill>
                                <a:srgbClr val="FF0000"/>
                              </a:solidFill>
                              <a:latin typeface="Cambria Math" panose="02040503050406030204" pitchFamily="18" charset="0"/>
                            </a:rPr>
                          </m:ctrlPr>
                        </m:sSubSupPr>
                        <m:e>
                          <m:r>
                            <a:rPr lang="en-US" sz="2100" b="1" i="1">
                              <a:solidFill>
                                <a:srgbClr val="FF0000"/>
                              </a:solidFill>
                              <a:latin typeface="Cambria Math" panose="02040503050406030204" pitchFamily="18" charset="0"/>
                            </a:rPr>
                            <m:t>𝒙</m:t>
                          </m:r>
                        </m:e>
                        <m:sub>
                          <m:r>
                            <a:rPr lang="en-US" sz="2100" b="1" i="1" smtClean="0">
                              <a:solidFill>
                                <a:srgbClr val="FF0000"/>
                              </a:solidFill>
                              <a:latin typeface="Cambria Math" panose="02040503050406030204" pitchFamily="18" charset="0"/>
                            </a:rPr>
                            <m:t>𝒇</m:t>
                          </m:r>
                        </m:sub>
                        <m:sup>
                          <m:r>
                            <a:rPr lang="en-US" sz="2100" b="1" i="1">
                              <a:solidFill>
                                <a:srgbClr val="FF0000"/>
                              </a:solidFill>
                              <a:latin typeface="Cambria Math" panose="02040503050406030204" pitchFamily="18" charset="0"/>
                            </a:rPr>
                            <m:t>𝟐</m:t>
                          </m:r>
                        </m:sup>
                      </m:sSubSup>
                      <m:r>
                        <a:rPr lang="en-US" sz="2100" b="1" i="1">
                          <a:solidFill>
                            <a:srgbClr val="FF0000"/>
                          </a:solidFill>
                          <a:latin typeface="Cambria Math" panose="02040503050406030204" pitchFamily="18" charset="0"/>
                        </a:rPr>
                        <m:t>−</m:t>
                      </m:r>
                      <m:f>
                        <m:fPr>
                          <m:ctrlPr>
                            <a:rPr lang="en-US" sz="2100" b="1" i="1">
                              <a:solidFill>
                                <a:srgbClr val="FF0000"/>
                              </a:solidFill>
                              <a:latin typeface="Cambria Math" panose="02040503050406030204" pitchFamily="18" charset="0"/>
                            </a:rPr>
                          </m:ctrlPr>
                        </m:fPr>
                        <m:num>
                          <m:r>
                            <a:rPr lang="en-US" sz="2100" b="1" i="1">
                              <a:solidFill>
                                <a:srgbClr val="FF0000"/>
                              </a:solidFill>
                              <a:latin typeface="Cambria Math" panose="02040503050406030204" pitchFamily="18" charset="0"/>
                            </a:rPr>
                            <m:t>𝟏</m:t>
                          </m:r>
                        </m:num>
                        <m:den>
                          <m:r>
                            <a:rPr lang="en-US" sz="2100" b="1" i="1">
                              <a:solidFill>
                                <a:srgbClr val="FF0000"/>
                              </a:solidFill>
                              <a:latin typeface="Cambria Math" panose="02040503050406030204" pitchFamily="18" charset="0"/>
                            </a:rPr>
                            <m:t>𝟐</m:t>
                          </m:r>
                        </m:den>
                      </m:f>
                      <m:r>
                        <a:rPr lang="en-US" sz="2100" b="1" i="1">
                          <a:solidFill>
                            <a:srgbClr val="FF0000"/>
                          </a:solidFill>
                          <a:latin typeface="Cambria Math" panose="02040503050406030204" pitchFamily="18" charset="0"/>
                        </a:rPr>
                        <m:t>𝒌</m:t>
                      </m:r>
                      <m:sSubSup>
                        <m:sSubSupPr>
                          <m:ctrlPr>
                            <a:rPr lang="en-US" sz="2100" b="1" i="1">
                              <a:solidFill>
                                <a:srgbClr val="FF0000"/>
                              </a:solidFill>
                              <a:latin typeface="Cambria Math" panose="02040503050406030204" pitchFamily="18" charset="0"/>
                            </a:rPr>
                          </m:ctrlPr>
                        </m:sSubSupPr>
                        <m:e>
                          <m:r>
                            <a:rPr lang="en-US" sz="2100" b="1" i="1">
                              <a:solidFill>
                                <a:srgbClr val="FF0000"/>
                              </a:solidFill>
                              <a:latin typeface="Cambria Math" panose="02040503050406030204" pitchFamily="18" charset="0"/>
                            </a:rPr>
                            <m:t>𝒙</m:t>
                          </m:r>
                        </m:e>
                        <m:sub>
                          <m:r>
                            <a:rPr lang="en-US" sz="2100" b="1" i="1" smtClean="0">
                              <a:solidFill>
                                <a:srgbClr val="FF0000"/>
                              </a:solidFill>
                              <a:latin typeface="Cambria Math" panose="02040503050406030204" pitchFamily="18" charset="0"/>
                            </a:rPr>
                            <m:t>𝒊</m:t>
                          </m:r>
                        </m:sub>
                        <m:sup>
                          <m:r>
                            <a:rPr lang="en-US" sz="2100" b="1" i="1">
                              <a:solidFill>
                                <a:srgbClr val="FF0000"/>
                              </a:solidFill>
                              <a:latin typeface="Cambria Math" panose="02040503050406030204" pitchFamily="18" charset="0"/>
                            </a:rPr>
                            <m:t>𝟐</m:t>
                          </m:r>
                        </m:sup>
                      </m:sSubSup>
                    </m:oMath>
                  </m:oMathPara>
                </a14:m>
                <a:endParaRPr lang="en-US" sz="2200" dirty="0">
                  <a:solidFill>
                    <a:srgbClr val="FF0000"/>
                  </a:solidFill>
                  <a:effectLst/>
                  <a:latin typeface="Times New Roman" panose="02020603050405020304" pitchFamily="18" charset="0"/>
                  <a:cs typeface="Times New Roman" panose="02020603050405020304" pitchFamily="18" charset="0"/>
                </a:endParaRPr>
              </a:p>
            </p:txBody>
          </p:sp>
        </mc:Choice>
        <mc:Fallback xmlns="">
          <p:sp>
            <p:nvSpPr>
              <p:cNvPr id="9" name="Content Placeholder 8"/>
              <p:cNvSpPr>
                <a:spLocks noGrp="1" noRot="1" noChangeAspect="1" noMove="1" noResize="1" noEditPoints="1" noAdjustHandles="1" noChangeArrowheads="1" noChangeShapeType="1" noTextEdit="1"/>
              </p:cNvSpPr>
              <p:nvPr>
                <p:ph sz="half" idx="2"/>
              </p:nvPr>
            </p:nvSpPr>
            <p:spPr>
              <a:xfrm>
                <a:off x="6074230" y="614838"/>
                <a:ext cx="5904410" cy="5562125"/>
              </a:xfrm>
              <a:blipFill>
                <a:blip r:embed="rId3"/>
                <a:stretch>
                  <a:fillRect l="-1342" t="-1974" r="-92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59</a:t>
            </a:fld>
            <a:endParaRPr lang="en-US"/>
          </a:p>
        </p:txBody>
      </p:sp>
      <p:pic>
        <p:nvPicPr>
          <p:cNvPr id="7" name="Picture 6"/>
          <p:cNvPicPr>
            <a:picLocks noChangeAspect="1"/>
          </p:cNvPicPr>
          <p:nvPr/>
        </p:nvPicPr>
        <p:blipFill>
          <a:blip r:embed="rId4"/>
          <a:stretch>
            <a:fillRect/>
          </a:stretch>
        </p:blipFill>
        <p:spPr>
          <a:xfrm>
            <a:off x="1075508" y="4003289"/>
            <a:ext cx="3953692" cy="2263367"/>
          </a:xfrm>
          <a:prstGeom prst="rect">
            <a:avLst/>
          </a:prstGeom>
        </p:spPr>
      </p:pic>
    </p:spTree>
    <p:extLst>
      <p:ext uri="{BB962C8B-B14F-4D97-AF65-F5344CB8AC3E}">
        <p14:creationId xmlns:p14="http://schemas.microsoft.com/office/powerpoint/2010/main" val="3269850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6</a:t>
            </a:fld>
            <a:endParaRPr lang="en-US"/>
          </a:p>
        </p:txBody>
      </p:sp>
      <p:pic>
        <p:nvPicPr>
          <p:cNvPr id="7" name="Picture 6"/>
          <p:cNvPicPr>
            <a:picLocks noChangeAspect="1"/>
          </p:cNvPicPr>
          <p:nvPr/>
        </p:nvPicPr>
        <p:blipFill>
          <a:blip r:embed="rId2">
            <a:lum bright="-40000" contrast="20000"/>
          </a:blip>
          <a:stretch>
            <a:fillRect/>
          </a:stretch>
        </p:blipFill>
        <p:spPr>
          <a:xfrm>
            <a:off x="1267097" y="600892"/>
            <a:ext cx="9810205" cy="5755458"/>
          </a:xfrm>
          <a:prstGeom prst="rect">
            <a:avLst/>
          </a:prstGeom>
        </p:spPr>
      </p:pic>
    </p:spTree>
    <p:extLst>
      <p:ext uri="{BB962C8B-B14F-4D97-AF65-F5344CB8AC3E}">
        <p14:creationId xmlns:p14="http://schemas.microsoft.com/office/powerpoint/2010/main" val="22054434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666841"/>
          </a:xfrm>
        </p:spPr>
        <p:txBody>
          <a:bodyPr>
            <a:normAutofit fontScale="90000"/>
          </a:bodyPr>
          <a:lstStyle/>
          <a:p>
            <a:pPr algn="ctr"/>
            <a:r>
              <a:rPr lang="en-US" b="1" dirty="0" smtClean="0">
                <a:latin typeface="Times New Roman" panose="02020603050405020304" pitchFamily="18" charset="0"/>
              </a:rPr>
              <a:t>Example</a:t>
            </a:r>
            <a:endParaRPr lang="en-US"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838200" y="1031966"/>
                <a:ext cx="10515600" cy="5144997"/>
              </a:xfrm>
            </p:spPr>
            <p:txBody>
              <a:bodyPr/>
              <a:lstStyle/>
              <a:p>
                <a:pPr marL="514350" indent="-514350">
                  <a:buFont typeface="+mj-lt"/>
                  <a:buAutoNum type="arabicPeriod"/>
                </a:pPr>
                <a:r>
                  <a:rPr lang="en-US" dirty="0" smtClean="0">
                    <a:latin typeface="Times New Roman" panose="02020603050405020304" pitchFamily="18" charset="0"/>
                  </a:rPr>
                  <a:t>A </a:t>
                </a:r>
                <a:r>
                  <a:rPr lang="en-US" dirty="0">
                    <a:latin typeface="Times New Roman" panose="02020603050405020304" pitchFamily="18" charset="0"/>
                  </a:rPr>
                  <a:t>particle is subject to a force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oMath>
                </a14:m>
                <a:r>
                  <a:rPr lang="en-US" dirty="0" smtClean="0">
                    <a:latin typeface="Times New Roman" panose="02020603050405020304" pitchFamily="18" charset="0"/>
                  </a:rPr>
                  <a:t> that </a:t>
                </a:r>
                <a:r>
                  <a:rPr lang="en-US" dirty="0">
                    <a:latin typeface="Times New Roman" panose="02020603050405020304" pitchFamily="18" charset="0"/>
                  </a:rPr>
                  <a:t>varies with position as in figure below. What is the </a:t>
                </a:r>
                <a:r>
                  <a:rPr lang="en-US" dirty="0" smtClean="0">
                    <a:latin typeface="Times New Roman" panose="02020603050405020304" pitchFamily="18" charset="0"/>
                  </a:rPr>
                  <a:t>total work </a:t>
                </a:r>
                <a:r>
                  <a:rPr lang="en-US" dirty="0">
                    <a:latin typeface="Times New Roman" panose="02020603050405020304" pitchFamily="18" charset="0"/>
                  </a:rPr>
                  <a:t>done by the force over the distance, </a:t>
                </a:r>
                <a:r>
                  <a:rPr lang="en-US" i="1" dirty="0">
                    <a:latin typeface="Times New Roman" panose="02020603050405020304" pitchFamily="18" charset="0"/>
                  </a:rPr>
                  <a:t>x</a:t>
                </a:r>
                <a:r>
                  <a:rPr lang="en-US" dirty="0">
                    <a:latin typeface="Times New Roman" panose="02020603050405020304" pitchFamily="18" charset="0"/>
                  </a:rPr>
                  <a:t>= 0 to </a:t>
                </a:r>
                <a:r>
                  <a:rPr lang="en-US" i="1" dirty="0">
                    <a:latin typeface="Times New Roman" panose="02020603050405020304" pitchFamily="18" charset="0"/>
                  </a:rPr>
                  <a:t>x </a:t>
                </a:r>
                <a:r>
                  <a:rPr lang="en-US" dirty="0">
                    <a:latin typeface="Times New Roman" panose="02020603050405020304" pitchFamily="18" charset="0"/>
                  </a:rPr>
                  <a:t>= 15.0 m</a:t>
                </a:r>
                <a:r>
                  <a:rPr lang="en-US" dirty="0" smtClean="0">
                    <a:latin typeface="Times New Roman" panose="02020603050405020304" pitchFamily="18" charset="0"/>
                  </a:rPr>
                  <a:t>?</a:t>
                </a:r>
              </a:p>
              <a:p>
                <a:pPr marL="514350" indent="-514350">
                  <a:buFont typeface="+mj-lt"/>
                  <a:buAutoNum type="arabicPeriod"/>
                </a:pPr>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838200" y="1031966"/>
                <a:ext cx="10515600" cy="5144997"/>
              </a:xfrm>
              <a:blipFill>
                <a:blip r:embed="rId2"/>
                <a:stretch>
                  <a:fillRect l="-1043" t="-2014"/>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fld id="{669AB41F-79EF-4765-9FC7-3429E587F36C}" type="datetime1">
              <a:rPr lang="en-US" smtClean="0"/>
              <a:t>13-Jan-20</a:t>
            </a:fld>
            <a:endParaRPr lang="en-US"/>
          </a:p>
        </p:txBody>
      </p:sp>
      <p:sp>
        <p:nvSpPr>
          <p:cNvPr id="6" name="Footer Placeholder 5"/>
          <p:cNvSpPr>
            <a:spLocks noGrp="1"/>
          </p:cNvSpPr>
          <p:nvPr>
            <p:ph type="ftr" sz="quarter" idx="11"/>
          </p:nvPr>
        </p:nvSpPr>
        <p:spPr/>
        <p:txBody>
          <a:bodyPr/>
          <a:lstStyle/>
          <a:p>
            <a:r>
              <a:rPr lang="en-US" smtClean="0"/>
              <a:t>General physics(phys1011) slide by Mrs.Jifar</a:t>
            </a:r>
            <a:endParaRPr lang="en-US"/>
          </a:p>
        </p:txBody>
      </p:sp>
      <p:sp>
        <p:nvSpPr>
          <p:cNvPr id="7" name="Slide Number Placeholder 6"/>
          <p:cNvSpPr>
            <a:spLocks noGrp="1"/>
          </p:cNvSpPr>
          <p:nvPr>
            <p:ph type="sldNum" sz="quarter" idx="12"/>
          </p:nvPr>
        </p:nvSpPr>
        <p:spPr/>
        <p:txBody>
          <a:bodyPr/>
          <a:lstStyle/>
          <a:p>
            <a:fld id="{6E646E9D-FDE0-4923-A883-46AC221E7923}" type="slidenum">
              <a:rPr lang="en-US" smtClean="0"/>
              <a:t>60</a:t>
            </a:fld>
            <a:endParaRPr lang="en-US"/>
          </a:p>
        </p:txBody>
      </p:sp>
      <p:pic>
        <p:nvPicPr>
          <p:cNvPr id="10" name="Picture 9"/>
          <p:cNvPicPr>
            <a:picLocks noChangeAspect="1"/>
          </p:cNvPicPr>
          <p:nvPr/>
        </p:nvPicPr>
        <p:blipFill>
          <a:blip r:embed="rId3"/>
          <a:stretch>
            <a:fillRect/>
          </a:stretch>
        </p:blipFill>
        <p:spPr>
          <a:xfrm>
            <a:off x="3270821" y="2573171"/>
            <a:ext cx="5650358" cy="2887313"/>
          </a:xfrm>
          <a:prstGeom prst="rect">
            <a:avLst/>
          </a:prstGeom>
        </p:spPr>
      </p:pic>
    </p:spTree>
    <p:extLst>
      <p:ext uri="{BB962C8B-B14F-4D97-AF65-F5344CB8AC3E}">
        <p14:creationId xmlns:p14="http://schemas.microsoft.com/office/powerpoint/2010/main" val="41821738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747"/>
            <a:ext cx="10515600" cy="549275"/>
          </a:xfrm>
        </p:spPr>
        <p:txBody>
          <a:bodyPr>
            <a:normAutofit fontScale="90000"/>
          </a:bodyPr>
          <a:lstStyle/>
          <a:p>
            <a:pPr algn="ctr"/>
            <a:r>
              <a:rPr lang="en-US" b="1" i="1" dirty="0" smtClean="0">
                <a:latin typeface="Times New Roman" panose="02020603050405020304" pitchFamily="18" charset="0"/>
              </a:rPr>
              <a:t>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927463"/>
                <a:ext cx="10515600" cy="5249500"/>
              </a:xfrm>
            </p:spPr>
            <p:txBody>
              <a:bodyPr>
                <a:normAutofit fontScale="92500" lnSpcReduction="20000"/>
              </a:bodyPr>
              <a:lstStyle/>
              <a:p>
                <a:r>
                  <a:rPr lang="en-US" i="1" dirty="0" smtClean="0">
                    <a:latin typeface="Times New Roman" panose="02020603050405020304" pitchFamily="18" charset="0"/>
                  </a:rPr>
                  <a:t>The </a:t>
                </a:r>
                <a:r>
                  <a:rPr lang="en-US" i="1" dirty="0">
                    <a:latin typeface="Times New Roman" panose="02020603050405020304" pitchFamily="18" charset="0"/>
                  </a:rPr>
                  <a:t>total work done is equal to the area under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oMath>
                </a14:m>
                <a:r>
                  <a:rPr lang="en-US" i="1" dirty="0" smtClean="0">
                    <a:latin typeface="Times New Roman" panose="02020603050405020304" pitchFamily="18" charset="0"/>
                  </a:rPr>
                  <a:t> versus </a:t>
                </a:r>
                <a:r>
                  <a:rPr lang="en-US" i="1" dirty="0">
                    <a:latin typeface="Times New Roman" panose="02020603050405020304" pitchFamily="18" charset="0"/>
                  </a:rPr>
                  <a:t>x </a:t>
                </a:r>
                <a:r>
                  <a:rPr lang="en-US" i="1" dirty="0" smtClean="0">
                    <a:latin typeface="Times New Roman" panose="02020603050405020304" pitchFamily="18" charset="0"/>
                  </a:rPr>
                  <a:t>curve</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𝑡𝑟</m:t>
                          </m:r>
                        </m:sub>
                      </m:sSub>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     &amp;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𝑟𝑒𝑐</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e>
                      </m:d>
                    </m:oMath>
                  </m:oMathPara>
                </a14:m>
                <a:endParaRPr lang="en-US" b="0" dirty="0" smtClean="0">
                  <a:ea typeface="Cambria Math" panose="02040503050406030204" pitchFamily="18" charset="0"/>
                </a:endParaRPr>
              </a:p>
              <a:p>
                <a:pPr marL="0" indent="0">
                  <a:buNone/>
                </a:pPr>
                <a:r>
                  <a:rPr lang="en-US" b="1" i="1" dirty="0">
                    <a:solidFill>
                      <a:srgbClr val="FF0000"/>
                    </a:solidFill>
                  </a:rPr>
                  <a:t>1</a:t>
                </a:r>
                <a:r>
                  <a:rPr lang="en-US" b="1" i="1" baseline="30000" dirty="0">
                    <a:solidFill>
                      <a:srgbClr val="FF0000"/>
                    </a:solidFill>
                  </a:rPr>
                  <a:t>st</a:t>
                </a:r>
                <a:r>
                  <a:rPr lang="en-US" b="1" i="1" dirty="0">
                    <a:solidFill>
                      <a:srgbClr val="FF0000"/>
                    </a:solidFill>
                  </a:rPr>
                  <a:t> </a:t>
                </a:r>
                <a:r>
                  <a:rPr lang="en-US" b="1" i="1" dirty="0" smtClean="0">
                    <a:solidFill>
                      <a:srgbClr val="FF0000"/>
                    </a:solidFill>
                  </a:rPr>
                  <a:t>For Triangle</a:t>
                </a:r>
              </a:p>
              <a:p>
                <a:pPr marL="0" indent="0">
                  <a:buNone/>
                </a:pPr>
                <a:r>
                  <a:rPr lang="en-US" dirty="0"/>
                  <a:t> </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1</m:t>
                        </m:r>
                      </m:num>
                      <m:den>
                        <m:r>
                          <a:rPr lang="en-US" i="1">
                            <a:solidFill>
                              <a:prstClr val="black"/>
                            </a:solidFill>
                            <a:latin typeface="Cambria Math" panose="02040503050406030204" pitchFamily="18" charset="0"/>
                          </a:rPr>
                          <m:t>2</m:t>
                        </m:r>
                      </m:den>
                    </m:f>
                    <m:d>
                      <m:dPr>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𝐹</m:t>
                            </m:r>
                          </m:e>
                          <m:sub>
                            <m:r>
                              <a:rPr lang="en-US" i="1">
                                <a:solidFill>
                                  <a:prstClr val="black"/>
                                </a:solidFill>
                                <a:latin typeface="Cambria Math" panose="02040503050406030204" pitchFamily="18" charset="0"/>
                              </a:rPr>
                              <m:t>𝑠</m:t>
                            </m:r>
                          </m:sub>
                        </m:sSub>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e>
                    </m:d>
                    <m:r>
                      <a:rPr lang="en-US" b="0" i="1" smtClean="0">
                        <a:solidFill>
                          <a:prstClr val="black"/>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5−0</m:t>
                        </m:r>
                      </m:e>
                    </m:d>
                    <m:r>
                      <a:rPr lang="en-US" b="0" i="1" smtClean="0">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𝟕</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𝟓</m:t>
                    </m:r>
                    <m:r>
                      <a:rPr lang="en-US" b="1" i="1" smtClean="0">
                        <a:solidFill>
                          <a:srgbClr val="FF0000"/>
                        </a:solidFill>
                        <a:latin typeface="Cambria Math" panose="02040503050406030204" pitchFamily="18" charset="0"/>
                        <a:ea typeface="Cambria Math" panose="02040503050406030204" pitchFamily="18" charset="0"/>
                      </a:rPr>
                      <m:t>𝑱</m:t>
                    </m:r>
                  </m:oMath>
                </a14:m>
                <a:endParaRPr lang="en-US" b="1" dirty="0" smtClean="0">
                  <a:solidFill>
                    <a:srgbClr val="FF0000"/>
                  </a:solidFill>
                  <a:ea typeface="Cambria Math" panose="02040503050406030204" pitchFamily="18" charset="0"/>
                </a:endParaRPr>
              </a:p>
              <a:p>
                <a:pPr marL="0" indent="0">
                  <a:buNone/>
                </a:pPr>
                <a:r>
                  <a:rPr lang="en-US" b="1" i="1" dirty="0" smtClean="0">
                    <a:solidFill>
                      <a:srgbClr val="FF0000"/>
                    </a:solidFill>
                  </a:rPr>
                  <a:t>2</a:t>
                </a:r>
                <a:r>
                  <a:rPr lang="en-US" b="1" i="1" baseline="30000" dirty="0" smtClean="0">
                    <a:solidFill>
                      <a:srgbClr val="FF0000"/>
                    </a:solidFill>
                  </a:rPr>
                  <a:t>nd </a:t>
                </a:r>
                <a:r>
                  <a:rPr lang="en-US" b="1" i="1" dirty="0" smtClean="0">
                    <a:solidFill>
                      <a:srgbClr val="FF0000"/>
                    </a:solidFill>
                  </a:rPr>
                  <a:t>For Rectangle </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𝑟𝑒𝑐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𝑓</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3×10−5</m:t>
                          </m:r>
                        </m:e>
                      </m:d>
                      <m:r>
                        <a:rPr lang="en-US" b="0" i="1" smtClean="0">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15</m:t>
                      </m:r>
                      <m:r>
                        <a:rPr lang="en-US" b="0" i="1" smtClean="0">
                          <a:solidFill>
                            <a:srgbClr val="FF0000"/>
                          </a:solidFill>
                          <a:latin typeface="Cambria Math" panose="02040503050406030204" pitchFamily="18" charset="0"/>
                          <a:ea typeface="Cambria Math" panose="02040503050406030204" pitchFamily="18" charset="0"/>
                        </a:rPr>
                        <m:t>𝐽</m:t>
                      </m:r>
                    </m:oMath>
                  </m:oMathPara>
                </a14:m>
                <a:endParaRPr lang="en-US" b="1" i="1" dirty="0" smtClean="0">
                  <a:solidFill>
                    <a:srgbClr val="FF0000"/>
                  </a:solidFill>
                </a:endParaRPr>
              </a:p>
              <a:p>
                <a:pPr marL="0" indent="0">
                  <a:buNone/>
                </a:pPr>
                <a:r>
                  <a:rPr lang="en-US" dirty="0">
                    <a:solidFill>
                      <a:srgbClr val="FF0000"/>
                    </a:solidFill>
                  </a:rPr>
                  <a:t>3</a:t>
                </a:r>
                <a:r>
                  <a:rPr lang="en-US" baseline="30000" dirty="0">
                    <a:solidFill>
                      <a:srgbClr val="FF0000"/>
                    </a:solidFill>
                  </a:rPr>
                  <a:t>rd</a:t>
                </a:r>
                <a:r>
                  <a:rPr lang="en-US" dirty="0">
                    <a:solidFill>
                      <a:srgbClr val="FF0000"/>
                    </a:solidFill>
                  </a:rPr>
                  <a:t> </a:t>
                </a:r>
                <a:r>
                  <a:rPr lang="en-US" dirty="0" smtClean="0">
                    <a:solidFill>
                      <a:srgbClr val="FF0000"/>
                    </a:solidFill>
                  </a:rPr>
                  <a:t>For Triangle</a:t>
                </a:r>
                <a:endParaRPr lang="en-US" dirty="0">
                  <a:solidFill>
                    <a:srgbClr val="FF0000"/>
                  </a:solidFill>
                </a:endParaRP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𝑡𝑟</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3</m:t>
                        </m:r>
                      </m:sub>
                    </m:sSub>
                    <m:r>
                      <a:rPr lang="en-US" i="1">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1</m:t>
                        </m:r>
                      </m:num>
                      <m:den>
                        <m:r>
                          <a:rPr lang="en-US" i="1">
                            <a:solidFill>
                              <a:prstClr val="black"/>
                            </a:solidFill>
                            <a:latin typeface="Cambria Math" panose="02040503050406030204" pitchFamily="18" charset="0"/>
                          </a:rPr>
                          <m:t>2</m:t>
                        </m:r>
                      </m:den>
                    </m:f>
                    <m:d>
                      <m:dPr>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𝐹</m:t>
                            </m:r>
                          </m:e>
                          <m:sub>
                            <m:r>
                              <a:rPr lang="en-US" i="1">
                                <a:solidFill>
                                  <a:prstClr val="black"/>
                                </a:solidFill>
                                <a:latin typeface="Cambria Math" panose="02040503050406030204" pitchFamily="18" charset="0"/>
                              </a:rPr>
                              <m:t>𝑠</m:t>
                            </m:r>
                          </m:sub>
                        </m:sSub>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e>
                    </m:d>
                    <m:r>
                      <a:rPr lang="en-US" i="1">
                        <a:solidFill>
                          <a:prstClr val="black"/>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𝑓</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a:latin typeface="Cambria Math" panose="02040503050406030204" pitchFamily="18" charset="0"/>
                          </a:rPr>
                        </m:ctrlPr>
                      </m:dPr>
                      <m:e>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5−</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0</m:t>
                        </m:r>
                      </m:e>
                    </m:d>
                    <m:r>
                      <a:rPr lang="en-US" i="1">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𝟕</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𝟓</m:t>
                    </m:r>
                    <m:r>
                      <a:rPr lang="en-US" b="1" i="1">
                        <a:solidFill>
                          <a:srgbClr val="FF0000"/>
                        </a:solidFill>
                        <a:latin typeface="Cambria Math" panose="02040503050406030204" pitchFamily="18" charset="0"/>
                        <a:ea typeface="Cambria Math" panose="02040503050406030204" pitchFamily="18" charset="0"/>
                      </a:rPr>
                      <m:t>𝑱</m:t>
                    </m:r>
                  </m:oMath>
                </a14:m>
                <a:endParaRPr lang="en-US" b="1" dirty="0">
                  <a:solidFill>
                    <a:srgbClr val="FF0000"/>
                  </a:solidFill>
                  <a:ea typeface="Cambria Math" panose="02040503050406030204" pitchFamily="18" charset="0"/>
                </a:endParaRPr>
              </a:p>
              <a:p>
                <a:pPr marL="0" indent="0">
                  <a:buNone/>
                </a:pPr>
                <a:r>
                  <a:rPr lang="en-US" dirty="0" smtClean="0"/>
                  <a:t>Then the Total work done  is the sum of the above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1</m:t>
                          </m:r>
                        </m:num>
                        <m:den>
                          <m:r>
                            <a:rPr lang="en-US" i="1">
                              <a:solidFill>
                                <a:prstClr val="black"/>
                              </a:solidFill>
                              <a:latin typeface="Cambria Math" panose="02040503050406030204" pitchFamily="18" charset="0"/>
                            </a:rPr>
                            <m:t>2</m:t>
                          </m:r>
                        </m:den>
                      </m:f>
                      <m:d>
                        <m:dPr>
                          <m:ctrlPr>
                            <a:rPr lang="en-US" i="1">
                              <a:solidFill>
                                <a:prstClr val="black"/>
                              </a:solidFill>
                              <a:latin typeface="Cambria Math" panose="02040503050406030204" pitchFamily="18" charset="0"/>
                            </a:rPr>
                          </m:ctrlPr>
                        </m:dPr>
                        <m:e>
                          <m:r>
                            <a:rPr lang="en-US" b="0" i="1" smtClean="0">
                              <a:solidFill>
                                <a:prstClr val="black"/>
                              </a:solidFill>
                              <a:latin typeface="Cambria Math" panose="02040503050406030204" pitchFamily="18" charset="0"/>
                            </a:rPr>
                            <m:t>5</m:t>
                          </m:r>
                          <m:r>
                            <a:rPr lang="en-US" b="0" i="1" smtClean="0">
                              <a:solidFill>
                                <a:prstClr val="black"/>
                              </a:solidFill>
                              <a:latin typeface="Cambria Math" panose="02040503050406030204" pitchFamily="18" charset="0"/>
                              <a:ea typeface="Cambria Math" panose="02040503050406030204" pitchFamily="18" charset="0"/>
                            </a:rPr>
                            <m:t>×3</m:t>
                          </m:r>
                        </m:e>
                      </m:d>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(5)(3)</m:t>
                      </m:r>
                      <m:r>
                        <a:rPr lang="en-US" i="1">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1</m:t>
                          </m:r>
                        </m:num>
                        <m:den>
                          <m:r>
                            <a:rPr lang="en-US" i="1">
                              <a:solidFill>
                                <a:prstClr val="black"/>
                              </a:solidFill>
                              <a:latin typeface="Cambria Math" panose="02040503050406030204" pitchFamily="18" charset="0"/>
                            </a:rPr>
                            <m:t>2</m:t>
                          </m:r>
                        </m:den>
                      </m:f>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5</m:t>
                          </m:r>
                          <m:r>
                            <a:rPr lang="en-US" i="1">
                              <a:solidFill>
                                <a:prstClr val="black"/>
                              </a:solidFill>
                              <a:latin typeface="Cambria Math" panose="02040503050406030204" pitchFamily="18" charset="0"/>
                              <a:ea typeface="Cambria Math" panose="02040503050406030204" pitchFamily="18" charset="0"/>
                            </a:rPr>
                            <m:t>×3</m:t>
                          </m:r>
                        </m:e>
                      </m:d>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𝑊</m:t>
                      </m:r>
                      <m:r>
                        <a:rPr lang="en-US" b="0" i="1" smtClean="0">
                          <a:solidFill>
                            <a:srgbClr val="FF0000"/>
                          </a:solidFill>
                          <a:latin typeface="Cambria Math" panose="02040503050406030204" pitchFamily="18" charset="0"/>
                        </a:rPr>
                        <m:t>=30</m:t>
                      </m:r>
                      <m:r>
                        <a:rPr lang="en-US" b="0" i="1" smtClean="0">
                          <a:solidFill>
                            <a:srgbClr val="FF0000"/>
                          </a:solidFill>
                          <a:latin typeface="Cambria Math" panose="02040503050406030204" pitchFamily="18" charset="0"/>
                        </a:rPr>
                        <m:t>𝐽</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927463"/>
                <a:ext cx="10515600" cy="5249500"/>
              </a:xfrm>
              <a:blipFill>
                <a:blip r:embed="rId2"/>
                <a:stretch>
                  <a:fillRect l="-1043" t="-313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61</a:t>
            </a:fld>
            <a:endParaRPr lang="en-US"/>
          </a:p>
        </p:txBody>
      </p:sp>
    </p:spTree>
    <p:extLst>
      <p:ext uri="{BB962C8B-B14F-4D97-AF65-F5344CB8AC3E}">
        <p14:creationId xmlns:p14="http://schemas.microsoft.com/office/powerpoint/2010/main" val="30300152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38"/>
            <a:ext cx="10515600" cy="562338"/>
          </a:xfrm>
        </p:spPr>
        <p:txBody>
          <a:bodyPr>
            <a:normAutofit fontScale="90000"/>
          </a:bodyPr>
          <a:lstStyle/>
          <a:p>
            <a:pPr algn="ctr"/>
            <a:r>
              <a:rPr lang="en-US" b="1" dirty="0" smtClean="0">
                <a:latin typeface="Times New Roman" panose="02020603050405020304" pitchFamily="18" charset="0"/>
              </a:rPr>
              <a:t>Energy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838200" y="1227909"/>
                <a:ext cx="5181600" cy="4949054"/>
              </a:xfrm>
            </p:spPr>
            <p:txBody>
              <a:bodyPr>
                <a:normAutofit fontScale="85000" lnSpcReduction="20000"/>
              </a:bodyPr>
              <a:lstStyle/>
              <a:p>
                <a:r>
                  <a:rPr lang="en-US" dirty="0" smtClean="0">
                    <a:latin typeface="Times New Roman" panose="02020603050405020304" pitchFamily="18" charset="0"/>
                  </a:rPr>
                  <a:t>Energy is </a:t>
                </a:r>
                <a:r>
                  <a:rPr lang="en-US" dirty="0">
                    <a:latin typeface="Times New Roman" panose="02020603050405020304" pitchFamily="18" charset="0"/>
                  </a:rPr>
                  <a:t>the crown for physics. It is found in every branch of physics. </a:t>
                </a:r>
                <a:endParaRPr lang="en-US" dirty="0" smtClean="0">
                  <a:latin typeface="Times New Roman" panose="02020603050405020304" pitchFamily="18" charset="0"/>
                </a:endParaRPr>
              </a:p>
              <a:p>
                <a:r>
                  <a:rPr lang="en-US" dirty="0" smtClean="0">
                    <a:latin typeface="Times New Roman" panose="02020603050405020304" pitchFamily="18" charset="0"/>
                  </a:rPr>
                  <a:t>It </a:t>
                </a:r>
                <a:r>
                  <a:rPr lang="en-US" dirty="0">
                    <a:latin typeface="Times New Roman" panose="02020603050405020304" pitchFamily="18" charset="0"/>
                  </a:rPr>
                  <a:t>is defined as </a:t>
                </a:r>
                <a:r>
                  <a:rPr lang="en-US" dirty="0" smtClean="0">
                    <a:latin typeface="Times New Roman" panose="02020603050405020304" pitchFamily="18" charset="0"/>
                  </a:rPr>
                  <a:t>the capacity </a:t>
                </a:r>
                <a:r>
                  <a:rPr lang="en-US" dirty="0">
                    <a:latin typeface="Times New Roman" panose="02020603050405020304" pitchFamily="18" charset="0"/>
                  </a:rPr>
                  <a:t>of a physical system to perform work. </a:t>
                </a:r>
                <a:endParaRPr lang="en-US" dirty="0" smtClean="0">
                  <a:latin typeface="Times New Roman" panose="02020603050405020304" pitchFamily="18" charset="0"/>
                </a:endParaRPr>
              </a:p>
              <a:p>
                <a:r>
                  <a:rPr lang="en-US" dirty="0" smtClean="0">
                    <a:latin typeface="Times New Roman" panose="02020603050405020304" pitchFamily="18" charset="0"/>
                  </a:rPr>
                  <a:t>And </a:t>
                </a:r>
                <a:r>
                  <a:rPr lang="en-US" dirty="0">
                    <a:latin typeface="Times New Roman" panose="02020603050405020304" pitchFamily="18" charset="0"/>
                  </a:rPr>
                  <a:t>it exists in several forms such </a:t>
                </a:r>
                <a:endParaRPr lang="en-US" dirty="0" smtClean="0">
                  <a:latin typeface="Times New Roman" panose="02020603050405020304" pitchFamily="18" charset="0"/>
                </a:endParaRPr>
              </a:p>
              <a:p>
                <a:pPr lvl="3"/>
                <a:r>
                  <a:rPr lang="en-US" dirty="0" smtClean="0">
                    <a:latin typeface="Times New Roman" panose="02020603050405020304" pitchFamily="18" charset="0"/>
                  </a:rPr>
                  <a:t>kinetic, </a:t>
                </a:r>
              </a:p>
              <a:p>
                <a:pPr lvl="3"/>
                <a:r>
                  <a:rPr lang="en-US" dirty="0" smtClean="0">
                    <a:latin typeface="Times New Roman" panose="02020603050405020304" pitchFamily="18" charset="0"/>
                  </a:rPr>
                  <a:t>potential</a:t>
                </a:r>
                <a:r>
                  <a:rPr lang="en-US" dirty="0">
                    <a:latin typeface="Times New Roman" panose="02020603050405020304" pitchFamily="18" charset="0"/>
                  </a:rPr>
                  <a:t>, </a:t>
                </a:r>
                <a:endParaRPr lang="en-US" dirty="0" smtClean="0">
                  <a:latin typeface="Times New Roman" panose="02020603050405020304" pitchFamily="18" charset="0"/>
                </a:endParaRPr>
              </a:p>
              <a:p>
                <a:pPr lvl="3"/>
                <a:r>
                  <a:rPr lang="en-US" dirty="0" smtClean="0">
                    <a:latin typeface="Times New Roman" panose="02020603050405020304" pitchFamily="18" charset="0"/>
                  </a:rPr>
                  <a:t>thermal</a:t>
                </a:r>
                <a:r>
                  <a:rPr lang="en-US" dirty="0">
                    <a:latin typeface="Times New Roman" panose="02020603050405020304" pitchFamily="18" charset="0"/>
                  </a:rPr>
                  <a:t>, </a:t>
                </a:r>
                <a:endParaRPr lang="en-US" dirty="0" smtClean="0">
                  <a:latin typeface="Times New Roman" panose="02020603050405020304" pitchFamily="18" charset="0"/>
                </a:endParaRPr>
              </a:p>
              <a:p>
                <a:pPr lvl="3"/>
                <a:r>
                  <a:rPr lang="en-US" dirty="0" smtClean="0">
                    <a:latin typeface="Times New Roman" panose="02020603050405020304" pitchFamily="18" charset="0"/>
                  </a:rPr>
                  <a:t>chemical </a:t>
                </a:r>
                <a:r>
                  <a:rPr lang="en-US" dirty="0">
                    <a:latin typeface="Times New Roman" panose="02020603050405020304" pitchFamily="18" charset="0"/>
                  </a:rPr>
                  <a:t>and other forms. </a:t>
                </a:r>
                <a:endParaRPr lang="en-US" dirty="0" smtClean="0">
                  <a:latin typeface="Times New Roman" panose="02020603050405020304" pitchFamily="18" charset="0"/>
                </a:endParaRPr>
              </a:p>
              <a:p>
                <a:r>
                  <a:rPr lang="en-US" dirty="0" smtClean="0">
                    <a:latin typeface="Times New Roman" panose="02020603050405020304" pitchFamily="18" charset="0"/>
                  </a:rPr>
                  <a:t>And </a:t>
                </a:r>
                <a:r>
                  <a:rPr lang="en-US" dirty="0">
                    <a:latin typeface="Times New Roman" panose="02020603050405020304" pitchFamily="18" charset="0"/>
                  </a:rPr>
                  <a:t>its SI unit is joule (J).</a:t>
                </a:r>
              </a:p>
              <a:p>
                <a:r>
                  <a:rPr lang="en-US" b="1" i="1" dirty="0">
                    <a:solidFill>
                      <a:srgbClr val="FF0000"/>
                    </a:solidFill>
                    <a:latin typeface="Times New Roman" panose="02020603050405020304" pitchFamily="18" charset="0"/>
                  </a:rPr>
                  <a:t>Kinetic energy (KE) </a:t>
                </a:r>
                <a:r>
                  <a:rPr lang="en-US" dirty="0">
                    <a:latin typeface="Times New Roman" panose="02020603050405020304" pitchFamily="18" charset="0"/>
                  </a:rPr>
                  <a:t>is the capacity of an object to do work by virtue of its motion. For an object </a:t>
                </a:r>
                <a:r>
                  <a:rPr lang="en-US" dirty="0" smtClean="0">
                    <a:latin typeface="Times New Roman" panose="02020603050405020304" pitchFamily="18" charset="0"/>
                  </a:rPr>
                  <a:t>of mass </a:t>
                </a:r>
                <a:r>
                  <a:rPr lang="en-US" i="1" dirty="0">
                    <a:latin typeface="Times New Roman" panose="02020603050405020304" pitchFamily="18" charset="0"/>
                  </a:rPr>
                  <a:t>m </a:t>
                </a:r>
                <a:r>
                  <a:rPr lang="en-US" dirty="0">
                    <a:latin typeface="Times New Roman" panose="02020603050405020304" pitchFamily="18" charset="0"/>
                  </a:rPr>
                  <a:t>and moving with speed </a:t>
                </a:r>
                <a:r>
                  <a:rPr lang="en-US" i="1" dirty="0">
                    <a:latin typeface="Times New Roman" panose="02020603050405020304" pitchFamily="18" charset="0"/>
                  </a:rPr>
                  <a:t>v</a:t>
                </a:r>
                <a:r>
                  <a:rPr lang="en-US" dirty="0">
                    <a:latin typeface="Times New Roman" panose="02020603050405020304" pitchFamily="18" charset="0"/>
                  </a:rPr>
                  <a:t>, the kinetic energy is calculated as</a:t>
                </a:r>
                <a:r>
                  <a:rPr lang="en-US" sz="2400" b="0" i="0" u="none" strike="noStrike" baseline="0" dirty="0" smtClean="0">
                    <a:latin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en-US" sz="2600" b="1" i="1" u="none" strike="noStrike" baseline="0" smtClean="0">
                          <a:solidFill>
                            <a:srgbClr val="FF0000"/>
                          </a:solidFill>
                          <a:latin typeface="Cambria Math" panose="02040503050406030204" pitchFamily="18" charset="0"/>
                        </a:rPr>
                        <m:t>𝑲</m:t>
                      </m:r>
                      <m:r>
                        <a:rPr lang="en-US" sz="2600" b="1" i="1" u="none" strike="noStrike" baseline="0" smtClean="0">
                          <a:solidFill>
                            <a:srgbClr val="FF0000"/>
                          </a:solidFill>
                          <a:latin typeface="Cambria Math" panose="02040503050406030204" pitchFamily="18" charset="0"/>
                        </a:rPr>
                        <m:t>.</m:t>
                      </m:r>
                      <m:r>
                        <a:rPr lang="en-US" sz="2600" b="1" i="1" u="none" strike="noStrike" baseline="0" smtClean="0">
                          <a:solidFill>
                            <a:srgbClr val="FF0000"/>
                          </a:solidFill>
                          <a:latin typeface="Cambria Math" panose="02040503050406030204" pitchFamily="18" charset="0"/>
                        </a:rPr>
                        <m:t>𝑬</m:t>
                      </m:r>
                      <m:r>
                        <a:rPr lang="en-US" sz="2600" b="1" i="1" u="none" strike="noStrike" baseline="0" smtClean="0">
                          <a:solidFill>
                            <a:srgbClr val="FF0000"/>
                          </a:solidFill>
                          <a:latin typeface="Cambria Math" panose="02040503050406030204" pitchFamily="18" charset="0"/>
                        </a:rPr>
                        <m:t>=</m:t>
                      </m:r>
                      <m:f>
                        <m:fPr>
                          <m:ctrlPr>
                            <a:rPr lang="en-US" sz="2600" b="1" i="1" u="none" strike="noStrike" baseline="0" smtClean="0">
                              <a:solidFill>
                                <a:srgbClr val="FF0000"/>
                              </a:solidFill>
                              <a:latin typeface="Cambria Math" panose="02040503050406030204" pitchFamily="18" charset="0"/>
                            </a:rPr>
                          </m:ctrlPr>
                        </m:fPr>
                        <m:num>
                          <m:r>
                            <a:rPr lang="en-US" sz="2600" b="1" i="1" u="none" strike="noStrike" baseline="0" smtClean="0">
                              <a:solidFill>
                                <a:srgbClr val="FF0000"/>
                              </a:solidFill>
                              <a:latin typeface="Cambria Math" panose="02040503050406030204" pitchFamily="18" charset="0"/>
                            </a:rPr>
                            <m:t>𝟏</m:t>
                          </m:r>
                        </m:num>
                        <m:den>
                          <m:r>
                            <a:rPr lang="en-US" sz="2600" b="1" i="1" u="none" strike="noStrike" baseline="0" smtClean="0">
                              <a:solidFill>
                                <a:srgbClr val="FF0000"/>
                              </a:solidFill>
                              <a:latin typeface="Cambria Math" panose="02040503050406030204" pitchFamily="18" charset="0"/>
                            </a:rPr>
                            <m:t>𝟐</m:t>
                          </m:r>
                        </m:den>
                      </m:f>
                      <m:r>
                        <a:rPr lang="en-US" sz="2600" b="1" i="1" u="none" strike="noStrike" baseline="0" smtClean="0">
                          <a:solidFill>
                            <a:srgbClr val="FF0000"/>
                          </a:solidFill>
                          <a:latin typeface="Cambria Math" panose="02040503050406030204" pitchFamily="18" charset="0"/>
                        </a:rPr>
                        <m:t>𝒎</m:t>
                      </m:r>
                      <m:sSup>
                        <m:sSupPr>
                          <m:ctrlPr>
                            <a:rPr lang="en-US" sz="2600" b="1" i="1" u="none" strike="noStrike" baseline="0" smtClean="0">
                              <a:solidFill>
                                <a:srgbClr val="FF0000"/>
                              </a:solidFill>
                              <a:latin typeface="Cambria Math" panose="02040503050406030204" pitchFamily="18" charset="0"/>
                            </a:rPr>
                          </m:ctrlPr>
                        </m:sSupPr>
                        <m:e>
                          <m:r>
                            <a:rPr lang="en-US" sz="2600" b="1" i="1" u="none" strike="noStrike" baseline="0" smtClean="0">
                              <a:solidFill>
                                <a:srgbClr val="FF0000"/>
                              </a:solidFill>
                              <a:latin typeface="Cambria Math" panose="02040503050406030204" pitchFamily="18" charset="0"/>
                            </a:rPr>
                            <m:t>𝒗</m:t>
                          </m:r>
                        </m:e>
                        <m:sup>
                          <m:r>
                            <a:rPr lang="en-US" sz="2600" b="1" i="1" u="none" strike="noStrike" baseline="0" smtClean="0">
                              <a:solidFill>
                                <a:srgbClr val="FF0000"/>
                              </a:solidFill>
                              <a:latin typeface="Cambria Math" panose="02040503050406030204" pitchFamily="18" charset="0"/>
                            </a:rPr>
                            <m:t>𝟐</m:t>
                          </m:r>
                        </m:sup>
                      </m:sSup>
                    </m:oMath>
                  </m:oMathPara>
                </a14:m>
                <a:endParaRPr lang="en-US" sz="2400" b="1" i="0" u="none" strike="noStrike" baseline="0" dirty="0" smtClean="0">
                  <a:latin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838200" y="1227909"/>
                <a:ext cx="5181600" cy="4949054"/>
              </a:xfrm>
              <a:blipFill>
                <a:blip r:embed="rId2"/>
                <a:stretch>
                  <a:fillRect l="-1647" t="-2956" r="-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6172199" y="1067663"/>
                <a:ext cx="5767251" cy="5109300"/>
              </a:xfrm>
            </p:spPr>
            <p:txBody>
              <a:bodyPr>
                <a:normAutofit fontScale="85000" lnSpcReduction="20000"/>
              </a:bodyPr>
              <a:lstStyle/>
              <a:p>
                <a:r>
                  <a:rPr lang="en-US" b="1" i="1" dirty="0" smtClean="0">
                    <a:solidFill>
                      <a:srgbClr val="FF0000"/>
                    </a:solidFill>
                    <a:latin typeface="Times New Roman" panose="02020603050405020304" pitchFamily="18" charset="0"/>
                  </a:rPr>
                  <a:t>Potential Energy (PE) </a:t>
                </a:r>
                <a:r>
                  <a:rPr lang="en-US" dirty="0" smtClean="0">
                    <a:latin typeface="Times New Roman" panose="02020603050405020304" pitchFamily="18" charset="0"/>
                  </a:rPr>
                  <a:t>is the energy that is stored in an object due to its position relative to some zero position. </a:t>
                </a:r>
              </a:p>
              <a:p>
                <a:pPr lvl="1"/>
                <a:r>
                  <a:rPr lang="en-US" dirty="0" smtClean="0">
                    <a:latin typeface="Times New Roman" panose="02020603050405020304" pitchFamily="18" charset="0"/>
                  </a:rPr>
                  <a:t>An object possesses gravitational potential energy if it is positioned at a height above (or below) the zero height. </a:t>
                </a:r>
              </a:p>
              <a:p>
                <a:pPr lvl="1"/>
                <a:r>
                  <a:rPr lang="en-US" dirty="0" smtClean="0">
                    <a:latin typeface="Times New Roman" panose="02020603050405020304" pitchFamily="18" charset="0"/>
                  </a:rPr>
                  <a:t>The potential energy concept can be used only when dealing with a special class of forces called </a:t>
                </a:r>
                <a:r>
                  <a:rPr lang="en-US" b="1" i="1" dirty="0" smtClean="0">
                    <a:solidFill>
                      <a:srgbClr val="FF0000"/>
                    </a:solidFill>
                    <a:latin typeface="Times New Roman" panose="02020603050405020304" pitchFamily="18" charset="0"/>
                  </a:rPr>
                  <a:t>Conservative Force </a:t>
                </a:r>
                <a:endParaRPr lang="en-US" b="1" i="1" dirty="0" smtClean="0">
                  <a:solidFill>
                    <a:srgbClr val="FF0000"/>
                  </a:solidFill>
                </a:endParaRPr>
              </a:p>
              <a:p>
                <a:r>
                  <a:rPr lang="en-US" dirty="0">
                    <a:solidFill>
                      <a:srgbClr val="000000"/>
                    </a:solidFill>
                    <a:latin typeface="Times New Roman" panose="02020603050405020304" pitchFamily="18" charset="0"/>
                  </a:rPr>
                  <a:t>Mathematically the potential energy is given </a:t>
                </a:r>
                <a:r>
                  <a:rPr lang="en-US" dirty="0" smtClean="0">
                    <a:solidFill>
                      <a:srgbClr val="000000"/>
                    </a:solidFill>
                    <a:latin typeface="Times New Roman" panose="02020603050405020304" pitchFamily="18" charset="0"/>
                  </a:rPr>
                  <a:t>by</a:t>
                </a:r>
              </a:p>
              <a:p>
                <a:r>
                  <a:rPr lang="en-US" sz="3100" b="1" dirty="0">
                    <a:solidFill>
                      <a:srgbClr val="000000"/>
                    </a:solidFill>
                    <a:latin typeface="Times New Roman" panose="02020603050405020304" pitchFamily="18" charset="0"/>
                  </a:rPr>
                  <a:t> </a:t>
                </a:r>
                <a:r>
                  <a:rPr lang="en-US" sz="3100" b="1" dirty="0" smtClean="0">
                    <a:solidFill>
                      <a:srgbClr val="000000"/>
                    </a:solidFill>
                    <a:latin typeface="Times New Roman" panose="02020603050405020304" pitchFamily="18" charset="0"/>
                  </a:rPr>
                  <a:t>             </a:t>
                </a:r>
                <a14:m>
                  <m:oMath xmlns:m="http://schemas.openxmlformats.org/officeDocument/2006/math">
                    <m:sSub>
                      <m:sSubPr>
                        <m:ctrlPr>
                          <a:rPr lang="en-US" sz="3100" b="1" i="1" smtClean="0">
                            <a:solidFill>
                              <a:srgbClr val="FF0000"/>
                            </a:solidFill>
                            <a:latin typeface="Cambria Math" panose="02040503050406030204" pitchFamily="18" charset="0"/>
                          </a:rPr>
                        </m:ctrlPr>
                      </m:sSubPr>
                      <m:e>
                        <m:r>
                          <a:rPr lang="en-US" sz="3100" b="1" i="1" smtClean="0">
                            <a:solidFill>
                              <a:srgbClr val="FF0000"/>
                            </a:solidFill>
                            <a:latin typeface="Cambria Math" panose="02040503050406030204" pitchFamily="18" charset="0"/>
                            <a:ea typeface="Cambria Math" panose="02040503050406030204" pitchFamily="18" charset="0"/>
                          </a:rPr>
                          <m:t>∆</m:t>
                        </m:r>
                        <m:r>
                          <a:rPr lang="en-US" sz="3100" b="1" i="1" smtClean="0">
                            <a:solidFill>
                              <a:srgbClr val="FF0000"/>
                            </a:solidFill>
                            <a:latin typeface="Cambria Math" panose="02040503050406030204" pitchFamily="18" charset="0"/>
                          </a:rPr>
                          <m:t>𝑼</m:t>
                        </m:r>
                      </m:e>
                      <m:sub>
                        <m:r>
                          <a:rPr lang="en-US" sz="3100" b="1" i="1" smtClean="0">
                            <a:solidFill>
                              <a:srgbClr val="FF0000"/>
                            </a:solidFill>
                            <a:latin typeface="Cambria Math" panose="02040503050406030204" pitchFamily="18" charset="0"/>
                          </a:rPr>
                          <m:t>𝒈</m:t>
                        </m:r>
                      </m:sub>
                    </m:sSub>
                    <m:r>
                      <a:rPr lang="en-US" sz="3100" b="1" i="1" smtClean="0">
                        <a:solidFill>
                          <a:srgbClr val="FF0000"/>
                        </a:solidFill>
                        <a:latin typeface="Cambria Math" panose="02040503050406030204" pitchFamily="18" charset="0"/>
                      </a:rPr>
                      <m:t>=</m:t>
                    </m:r>
                    <m:r>
                      <a:rPr lang="en-US" sz="3100" b="1" i="1" smtClean="0">
                        <a:solidFill>
                          <a:srgbClr val="FF0000"/>
                        </a:solidFill>
                        <a:latin typeface="Cambria Math" panose="02040503050406030204" pitchFamily="18" charset="0"/>
                      </a:rPr>
                      <m:t>𝒎𝒈</m:t>
                    </m:r>
                    <m:r>
                      <a:rPr lang="en-US" sz="3100" b="1" i="1" smtClean="0">
                        <a:solidFill>
                          <a:srgbClr val="FF0000"/>
                        </a:solidFill>
                        <a:latin typeface="Cambria Math" panose="02040503050406030204" pitchFamily="18" charset="0"/>
                        <a:ea typeface="Cambria Math" panose="02040503050406030204" pitchFamily="18" charset="0"/>
                      </a:rPr>
                      <m:t>∆</m:t>
                    </m:r>
                    <m:r>
                      <a:rPr lang="en-US" sz="3100" b="1" i="1" smtClean="0">
                        <a:solidFill>
                          <a:srgbClr val="FF0000"/>
                        </a:solidFill>
                        <a:latin typeface="Cambria Math" panose="02040503050406030204" pitchFamily="18" charset="0"/>
                        <a:ea typeface="Cambria Math" panose="02040503050406030204" pitchFamily="18" charset="0"/>
                      </a:rPr>
                      <m:t>𝒚</m:t>
                    </m:r>
                  </m:oMath>
                </a14:m>
                <a:endParaRPr lang="en-US" sz="3100" b="1" dirty="0" smtClean="0">
                  <a:solidFill>
                    <a:srgbClr val="FF0000"/>
                  </a:solidFill>
                </a:endParaRPr>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6172199" y="1067663"/>
                <a:ext cx="5767251" cy="5109300"/>
              </a:xfrm>
              <a:blipFill>
                <a:blip r:embed="rId3"/>
                <a:stretch>
                  <a:fillRect l="-1584" t="-2864" r="-73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62</a:t>
            </a:fld>
            <a:endParaRPr lang="en-US"/>
          </a:p>
        </p:txBody>
      </p:sp>
      <p:pic>
        <p:nvPicPr>
          <p:cNvPr id="8" name="Picture 7"/>
          <p:cNvPicPr>
            <a:picLocks noChangeAspect="1"/>
          </p:cNvPicPr>
          <p:nvPr/>
        </p:nvPicPr>
        <p:blipFill>
          <a:blip r:embed="rId4"/>
          <a:stretch>
            <a:fillRect/>
          </a:stretch>
        </p:blipFill>
        <p:spPr>
          <a:xfrm>
            <a:off x="10215154" y="3735977"/>
            <a:ext cx="1767832" cy="2985498"/>
          </a:xfrm>
          <a:prstGeom prst="rect">
            <a:avLst/>
          </a:prstGeom>
        </p:spPr>
      </p:pic>
      <p:sp>
        <p:nvSpPr>
          <p:cNvPr id="10" name="TextBox 9"/>
          <p:cNvSpPr txBox="1"/>
          <p:nvPr/>
        </p:nvSpPr>
        <p:spPr>
          <a:xfrm>
            <a:off x="6272349" y="4662400"/>
            <a:ext cx="3762101" cy="923330"/>
          </a:xfrm>
          <a:prstGeom prst="rect">
            <a:avLst/>
          </a:prstGeom>
          <a:noFill/>
        </p:spPr>
        <p:txBody>
          <a:bodyPr wrap="square" rtlCol="0">
            <a:spAutoFit/>
          </a:bodyPr>
          <a:lstStyle/>
          <a:p>
            <a:r>
              <a:rPr lang="en-US" i="1" dirty="0">
                <a:solidFill>
                  <a:srgbClr val="000000"/>
                </a:solidFill>
                <a:latin typeface="Times New Roman" panose="02020603050405020304" pitchFamily="18" charset="0"/>
              </a:rPr>
              <a:t>This equation is valid only for objects near the surface of the Earth, where g is approximately constant</a:t>
            </a:r>
            <a:endParaRPr lang="en-US" dirty="0"/>
          </a:p>
        </p:txBody>
      </p:sp>
    </p:spTree>
    <p:extLst>
      <p:ext uri="{BB962C8B-B14F-4D97-AF65-F5344CB8AC3E}">
        <p14:creationId xmlns:p14="http://schemas.microsoft.com/office/powerpoint/2010/main" val="19807561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pPr algn="ctr"/>
            <a:r>
              <a:rPr lang="en-US" b="1" dirty="0">
                <a:solidFill>
                  <a:srgbClr val="000000"/>
                </a:solidFill>
                <a:latin typeface="Times New Roman" panose="02020603050405020304" pitchFamily="18" charset="0"/>
              </a:rPr>
              <a:t>Work- Energy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4949" y="1071154"/>
                <a:ext cx="11416937" cy="5285196"/>
              </a:xfrm>
            </p:spPr>
            <p:txBody>
              <a:bodyPr>
                <a:normAutofit lnSpcReduction="10000"/>
              </a:bodyPr>
              <a:lstStyle/>
              <a:p>
                <a:r>
                  <a:rPr lang="en-US" dirty="0" smtClean="0">
                    <a:solidFill>
                      <a:srgbClr val="000000"/>
                    </a:solidFill>
                    <a:latin typeface="Times New Roman" panose="02020603050405020304" pitchFamily="18" charset="0"/>
                  </a:rPr>
                  <a:t>One of the possible outcomes of doing work on a system is that the system changes its speed. </a:t>
                </a:r>
              </a:p>
              <a:p>
                <a:r>
                  <a:rPr lang="en-US" dirty="0" smtClean="0">
                    <a:solidFill>
                      <a:srgbClr val="000000"/>
                    </a:solidFill>
                    <a:latin typeface="Times New Roman" panose="02020603050405020304" pitchFamily="18" charset="0"/>
                  </a:rPr>
                  <a:t>We </a:t>
                </a:r>
                <a:r>
                  <a:rPr lang="en-US" dirty="0">
                    <a:solidFill>
                      <a:srgbClr val="000000"/>
                    </a:solidFill>
                    <a:latin typeface="Times New Roman" panose="02020603050405020304" pitchFamily="18" charset="0"/>
                  </a:rPr>
                  <a:t>have discussed how to find the work done on a particle by the forces that act on it, but how is that work manifested in the motion of the particle?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According </a:t>
                </a:r>
                <a:r>
                  <a:rPr lang="en-US" dirty="0">
                    <a:solidFill>
                      <a:srgbClr val="000000"/>
                    </a:solidFill>
                    <a:latin typeface="Times New Roman" panose="02020603050405020304" pitchFamily="18" charset="0"/>
                  </a:rPr>
                  <a:t>to Newton‘s second law of motion, the sum of all the forces acting on a particle, or the net force, determines the product of the mass and the acceleration of the particle, or its motion.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Therefore</a:t>
                </a:r>
                <a:r>
                  <a:rPr lang="en-US" dirty="0">
                    <a:solidFill>
                      <a:srgbClr val="000000"/>
                    </a:solidFill>
                    <a:latin typeface="Times New Roman" panose="02020603050405020304" pitchFamily="18" charset="0"/>
                  </a:rPr>
                  <a:t>, we should consider the work done by all the forces acting on a particle, or the network, to see what effect it has on the particle‘s motion.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Let </a:t>
                </a:r>
                <a:r>
                  <a:rPr lang="en-US" dirty="0">
                    <a:solidFill>
                      <a:srgbClr val="000000"/>
                    </a:solidFill>
                    <a:latin typeface="Times New Roman" panose="02020603050405020304" pitchFamily="18" charset="0"/>
                  </a:rPr>
                  <a:t>a force </a:t>
                </a:r>
                <a:r>
                  <a:rPr lang="en-US" dirty="0" smtClean="0">
                    <a:solidFill>
                      <a:srgbClr val="000000"/>
                    </a:solidFill>
                    <a:latin typeface="Times New Roman" panose="02020603050405020304" pitchFamily="18" charset="0"/>
                  </a:rPr>
                  <a:t>‘</a:t>
                </a:r>
                <a:r>
                  <a:rPr lang="en-US" i="1" dirty="0" smtClean="0">
                    <a:solidFill>
                      <a:srgbClr val="000000"/>
                    </a:solidFill>
                    <a:latin typeface="Times New Roman" panose="02020603050405020304" pitchFamily="18" charset="0"/>
                  </a:rPr>
                  <a:t>F</a:t>
                </a:r>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is applied on an object initially moving with velocity </a:t>
                </a:r>
                <a:r>
                  <a:rPr lang="en-US" dirty="0" smtClean="0">
                    <a:solidFill>
                      <a:srgbClr val="000000"/>
                    </a:solidFill>
                    <a:latin typeface="Times New Roman" panose="02020603050405020304" pitchFamily="18" charset="0"/>
                  </a:rPr>
                  <a:t>“</a:t>
                </a:r>
                <a:r>
                  <a:rPr lang="en-US" i="1" dirty="0" smtClean="0">
                    <a:solidFill>
                      <a:srgbClr val="000000"/>
                    </a:solidFill>
                    <a:latin typeface="Times New Roman" panose="02020603050405020304" pitchFamily="18" charset="0"/>
                  </a:rPr>
                  <a:t>u”. </a:t>
                </a:r>
                <a:r>
                  <a:rPr lang="en-US" dirty="0">
                    <a:solidFill>
                      <a:srgbClr val="000000"/>
                    </a:solidFill>
                    <a:latin typeface="Times New Roman" panose="02020603050405020304" pitchFamily="18" charset="0"/>
                  </a:rPr>
                  <a:t>If it is displaced to a </a:t>
                </a:r>
                <a:r>
                  <a:rPr lang="en-US" b="1" dirty="0">
                    <a:solidFill>
                      <a:srgbClr val="FF0000"/>
                    </a:solidFill>
                    <a:latin typeface="Times New Roman" panose="02020603050405020304" pitchFamily="18" charset="0"/>
                  </a:rPr>
                  <a:t>displacement </a:t>
                </a:r>
                <a:r>
                  <a:rPr lang="en-US" b="1" dirty="0" smtClean="0">
                    <a:solidFill>
                      <a:srgbClr val="FF0000"/>
                    </a:solidFill>
                    <a:latin typeface="Times New Roman" panose="02020603050405020304" pitchFamily="18" charset="0"/>
                  </a:rPr>
                  <a:t>“</a:t>
                </a:r>
                <a14:m>
                  <m:oMath xmlns:m="http://schemas.openxmlformats.org/officeDocument/2006/math">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𝒙</m:t>
                    </m:r>
                  </m:oMath>
                </a14:m>
                <a:r>
                  <a:rPr lang="en-US" b="1" dirty="0" smtClean="0">
                    <a:solidFill>
                      <a:srgbClr val="FF0000"/>
                    </a:solidFill>
                    <a:latin typeface="Times New Roman" panose="02020603050405020304" pitchFamily="18" charset="0"/>
                  </a:rPr>
                  <a:t>” </a:t>
                </a:r>
                <a:r>
                  <a:rPr lang="en-US" dirty="0">
                    <a:solidFill>
                      <a:srgbClr val="000000"/>
                    </a:solidFill>
                    <a:latin typeface="Times New Roman" panose="02020603050405020304" pitchFamily="18" charset="0"/>
                  </a:rPr>
                  <a:t>and changes its </a:t>
                </a:r>
                <a:r>
                  <a:rPr lang="en-US" i="1" dirty="0">
                    <a:solidFill>
                      <a:srgbClr val="FF0000"/>
                    </a:solidFill>
                    <a:latin typeface="Times New Roman" panose="02020603050405020304" pitchFamily="18" charset="0"/>
                  </a:rPr>
                  <a:t>velocity into </a:t>
                </a:r>
                <a:r>
                  <a:rPr lang="en-US" i="1" dirty="0" smtClean="0">
                    <a:solidFill>
                      <a:srgbClr val="FF0000"/>
                    </a:solidFill>
                    <a:latin typeface="Times New Roman" panose="02020603050405020304" pitchFamily="18" charset="0"/>
                  </a:rPr>
                  <a:t>“v”, </a:t>
                </a:r>
                <a:r>
                  <a:rPr lang="en-US" dirty="0">
                    <a:solidFill>
                      <a:srgbClr val="000000"/>
                    </a:solidFill>
                    <a:latin typeface="Times New Roman" panose="02020603050405020304" pitchFamily="18" charset="0"/>
                  </a:rPr>
                  <a:t>then its motion will be expressed by</a:t>
                </a:r>
                <a:r>
                  <a:rPr lang="en-US" dirty="0" smtClean="0">
                    <a:solidFill>
                      <a:srgbClr val="000000"/>
                    </a:solidFill>
                    <a:latin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𝑥</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4949" y="1071154"/>
                <a:ext cx="11416937" cy="5285196"/>
              </a:xfrm>
              <a:blipFill>
                <a:blip r:embed="rId2"/>
                <a:stretch>
                  <a:fillRect l="-961" t="-2884" r="-170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63</a:t>
            </a:fld>
            <a:endParaRPr lang="en-US"/>
          </a:p>
        </p:txBody>
      </p:sp>
    </p:spTree>
    <p:extLst>
      <p:ext uri="{BB962C8B-B14F-4D97-AF65-F5344CB8AC3E}">
        <p14:creationId xmlns:p14="http://schemas.microsoft.com/office/powerpoint/2010/main" val="31086135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8639" y="470263"/>
                <a:ext cx="11377749" cy="5995851"/>
              </a:xfrm>
            </p:spPr>
            <p:txBody>
              <a:bodyPr>
                <a:normAutofit fontScale="92500" lnSpcReduction="20000"/>
              </a:bodyPr>
              <a:lstStyle/>
              <a:p>
                <a:pPr>
                  <a:lnSpc>
                    <a:spcPct val="100000"/>
                  </a:lnSpc>
                </a:pPr>
                <a:r>
                  <a:rPr lang="en-US" sz="2400" dirty="0" smtClean="0">
                    <a:solidFill>
                      <a:srgbClr val="000000"/>
                    </a:solidFill>
                    <a:latin typeface="Times New Roman" panose="02020603050405020304" pitchFamily="18" charset="0"/>
                  </a:rPr>
                  <a:t>Multiplying this equation by “m” </a:t>
                </a:r>
                <a:r>
                  <a:rPr lang="en-US" sz="2400" dirty="0">
                    <a:solidFill>
                      <a:srgbClr val="000000"/>
                    </a:solidFill>
                    <a:latin typeface="Times New Roman" panose="02020603050405020304" pitchFamily="18" charset="0"/>
                  </a:rPr>
                  <a:t>and dividing throughout by 2, we get</a:t>
                </a:r>
                <a:r>
                  <a:rPr lang="en-US" sz="2400" dirty="0" smtClean="0">
                    <a:solidFill>
                      <a:srgbClr val="000000"/>
                    </a:solidFill>
                    <a:latin typeface="Times New Roman" panose="02020603050405020304" pitchFamily="18" charset="0"/>
                  </a:rPr>
                  <a:t>:</a:t>
                </a:r>
              </a:p>
              <a:p>
                <a:pPr marL="0" indent="0">
                  <a:lnSpc>
                    <a:spcPct val="100000"/>
                  </a:lnSpc>
                  <a:buNone/>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𝑚</m:t>
                          </m:r>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𝑣</m:t>
                              </m:r>
                            </m:e>
                            <m:sup>
                              <m:r>
                                <a:rPr lang="en-US" sz="2400" i="1">
                                  <a:solidFill>
                                    <a:prstClr val="black"/>
                                  </a:solidFill>
                                  <a:latin typeface="Cambria Math" panose="02040503050406030204" pitchFamily="18" charset="0"/>
                                </a:rPr>
                                <m:t>2</m:t>
                              </m:r>
                            </m:sup>
                          </m:sSup>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𝑢</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rPr>
                            <m:t>𝑚𝑎</m:t>
                          </m:r>
                          <m:r>
                            <a:rPr lang="en-US" sz="2400" b="0" i="1" smtClean="0">
                              <a:latin typeface="Cambria Math" panose="02040503050406030204" pitchFamily="18" charset="0"/>
                            </a:rPr>
                            <m:t>∆</m:t>
                          </m:r>
                          <m:r>
                            <a:rPr lang="en-US" sz="2400" b="0" i="1" smtClean="0">
                              <a:latin typeface="Cambria Math" panose="02040503050406030204" pitchFamily="18" charset="0"/>
                            </a:rPr>
                            <m:t>𝑥</m:t>
                          </m:r>
                        </m:num>
                        <m:den>
                          <m:r>
                            <a:rPr lang="en-US" sz="2400" b="0" i="1" smtClean="0">
                              <a:latin typeface="Cambria Math" panose="02040503050406030204" pitchFamily="18" charset="0"/>
                            </a:rPr>
                            <m:t>2</m:t>
                          </m:r>
                        </m:den>
                      </m:f>
                    </m:oMath>
                  </m:oMathPara>
                </a14:m>
                <a:endParaRPr lang="en-US" sz="2400" b="0" dirty="0" smtClean="0"/>
              </a:p>
              <a:p>
                <a:pPr marL="0" indent="0">
                  <a:lnSpc>
                    <a:spcPct val="100000"/>
                  </a:lnSpc>
                  <a:buNone/>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𝑚</m:t>
                          </m:r>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𝑣</m:t>
                              </m:r>
                            </m:e>
                            <m:sup>
                              <m:r>
                                <a:rPr lang="en-US" sz="2400" i="1">
                                  <a:solidFill>
                                    <a:prstClr val="black"/>
                                  </a:solidFill>
                                  <a:latin typeface="Cambria Math" panose="02040503050406030204" pitchFamily="18" charset="0"/>
                                </a:rPr>
                                <m:t>2</m:t>
                              </m:r>
                            </m:sup>
                          </m:sSup>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𝑢</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b="0" i="1" smtClean="0">
                          <a:latin typeface="Cambria Math" panose="02040503050406030204" pitchFamily="18" charset="0"/>
                        </a:rPr>
                        <m:t>𝑚𝑎</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 </m:t>
                      </m:r>
                    </m:oMath>
                  </m:oMathPara>
                </a14:m>
                <a:endParaRPr lang="en-US" sz="2400" dirty="0" smtClean="0"/>
              </a:p>
              <a:p>
                <a:pPr>
                  <a:lnSpc>
                    <a:spcPct val="100000"/>
                  </a:lnSpc>
                </a:pPr>
                <a:r>
                  <a:rPr lang="en-US" sz="2400" dirty="0">
                    <a:solidFill>
                      <a:srgbClr val="000000"/>
                    </a:solidFill>
                    <a:latin typeface="Times New Roman" panose="02020603050405020304" pitchFamily="18" charset="0"/>
                  </a:rPr>
                  <a:t>Hence, </a:t>
                </a:r>
                <a14:m>
                  <m:oMath xmlns:m="http://schemas.openxmlformats.org/officeDocument/2006/math">
                    <m:f>
                      <m:fPr>
                        <m:ctrlPr>
                          <a:rPr lang="en-US" sz="2400" b="1" i="1">
                            <a:solidFill>
                              <a:prstClr val="black"/>
                            </a:solidFill>
                            <a:latin typeface="Cambria Math" panose="02040503050406030204" pitchFamily="18" charset="0"/>
                          </a:rPr>
                        </m:ctrlPr>
                      </m:fPr>
                      <m:num>
                        <m:r>
                          <a:rPr lang="en-US" sz="2400" b="1" i="1">
                            <a:solidFill>
                              <a:prstClr val="black"/>
                            </a:solidFill>
                            <a:latin typeface="Cambria Math" panose="02040503050406030204" pitchFamily="18" charset="0"/>
                          </a:rPr>
                          <m:t>𝒎</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𝒗</m:t>
                            </m:r>
                          </m:e>
                          <m:sup>
                            <m:r>
                              <a:rPr lang="en-US" sz="2400" b="1" i="1">
                                <a:solidFill>
                                  <a:prstClr val="black"/>
                                </a:solidFill>
                                <a:latin typeface="Cambria Math" panose="02040503050406030204" pitchFamily="18" charset="0"/>
                              </a:rPr>
                              <m:t>𝟐</m:t>
                            </m:r>
                          </m:sup>
                        </m:sSup>
                      </m:num>
                      <m:den>
                        <m:r>
                          <a:rPr lang="en-US" sz="2400" b="1" i="1">
                            <a:solidFill>
                              <a:prstClr val="black"/>
                            </a:solidFill>
                            <a:latin typeface="Cambria Math" panose="02040503050406030204" pitchFamily="18" charset="0"/>
                          </a:rPr>
                          <m:t>𝟐</m:t>
                        </m:r>
                      </m:den>
                    </m:f>
                    <m:r>
                      <a:rPr lang="en-US" sz="2400" b="1" i="1">
                        <a:solidFill>
                          <a:prstClr val="black"/>
                        </a:solidFill>
                        <a:latin typeface="Cambria Math" panose="02040503050406030204" pitchFamily="18" charset="0"/>
                      </a:rPr>
                      <m:t>−</m:t>
                    </m:r>
                    <m:f>
                      <m:fPr>
                        <m:ctrlPr>
                          <a:rPr lang="en-US" sz="2400" b="1" i="1">
                            <a:solidFill>
                              <a:prstClr val="black"/>
                            </a:solidFill>
                            <a:latin typeface="Cambria Math" panose="02040503050406030204" pitchFamily="18" charset="0"/>
                          </a:rPr>
                        </m:ctrlPr>
                      </m:fPr>
                      <m:num>
                        <m:r>
                          <a:rPr lang="en-US" sz="2400" b="1" i="1">
                            <a:solidFill>
                              <a:prstClr val="black"/>
                            </a:solidFill>
                            <a:latin typeface="Cambria Math" panose="02040503050406030204" pitchFamily="18" charset="0"/>
                          </a:rPr>
                          <m:t>𝒎</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𝒖</m:t>
                            </m:r>
                          </m:e>
                          <m:sup>
                            <m:r>
                              <a:rPr lang="en-US" sz="2400" b="1" i="1">
                                <a:solidFill>
                                  <a:prstClr val="black"/>
                                </a:solidFill>
                                <a:latin typeface="Cambria Math" panose="02040503050406030204" pitchFamily="18" charset="0"/>
                              </a:rPr>
                              <m:t>𝟐</m:t>
                            </m:r>
                          </m:sup>
                        </m:sSup>
                      </m:num>
                      <m:den>
                        <m:r>
                          <a:rPr lang="en-US" sz="2400" b="1" i="1">
                            <a:solidFill>
                              <a:prstClr val="black"/>
                            </a:solidFill>
                            <a:latin typeface="Cambria Math" panose="02040503050406030204" pitchFamily="18" charset="0"/>
                          </a:rPr>
                          <m:t>𝟐</m:t>
                        </m:r>
                      </m:den>
                    </m:f>
                    <m:r>
                      <a:rPr lang="en-US" sz="2400" b="1" i="1" smtClean="0">
                        <a:solidFill>
                          <a:prstClr val="black"/>
                        </a:solidFill>
                        <a:latin typeface="Cambria Math" panose="02040503050406030204" pitchFamily="18" charset="0"/>
                      </a:rPr>
                      <m:t>=</m:t>
                    </m:r>
                    <m:r>
                      <a:rPr lang="en-US" sz="2400" b="1" i="1" smtClean="0">
                        <a:solidFill>
                          <a:prstClr val="black"/>
                        </a:solidFill>
                        <a:latin typeface="Cambria Math" panose="02040503050406030204" pitchFamily="18" charset="0"/>
                      </a:rPr>
                      <m:t>𝑭</m:t>
                    </m:r>
                    <m:r>
                      <a:rPr lang="en-US" sz="2400" b="1" i="1" smtClean="0">
                        <a:solidFill>
                          <a:prstClr val="black"/>
                        </a:solidFill>
                        <a:latin typeface="Cambria Math" panose="02040503050406030204" pitchFamily="18" charset="0"/>
                      </a:rPr>
                      <m:t>∆</m:t>
                    </m:r>
                    <m:r>
                      <a:rPr lang="en-US" sz="2400" b="1" i="1" smtClean="0">
                        <a:solidFill>
                          <a:prstClr val="black"/>
                        </a:solidFill>
                        <a:latin typeface="Cambria Math" panose="02040503050406030204" pitchFamily="18" charset="0"/>
                      </a:rPr>
                      <m:t>𝒙</m:t>
                    </m:r>
                  </m:oMath>
                </a14:m>
                <a:r>
                  <a:rPr lang="en-US" sz="2400" b="1" i="1" dirty="0" smtClean="0">
                    <a:solidFill>
                      <a:srgbClr val="000000"/>
                    </a:solidFill>
                    <a:latin typeface="Cambria Math" panose="02040503050406030204" pitchFamily="18" charset="0"/>
                  </a:rPr>
                  <a:t> </a:t>
                </a:r>
                <a:r>
                  <a:rPr lang="en-US" sz="2400" dirty="0">
                    <a:solidFill>
                      <a:srgbClr val="000000"/>
                    </a:solidFill>
                    <a:latin typeface="Times New Roman" panose="02020603050405020304" pitchFamily="18" charset="0"/>
                  </a:rPr>
                  <a:t>; </a:t>
                </a:r>
                <a:r>
                  <a:rPr lang="en-US" sz="2400" dirty="0" smtClean="0">
                    <a:solidFill>
                      <a:srgbClr val="000000"/>
                    </a:solidFill>
                    <a:latin typeface="Times New Roman" panose="02020603050405020304" pitchFamily="18" charset="0"/>
                  </a:rPr>
                  <a:t>where </a:t>
                </a:r>
                <a:r>
                  <a:rPr lang="en-US" sz="2400" dirty="0">
                    <a:solidFill>
                      <a:srgbClr val="000000"/>
                    </a:solidFill>
                    <a:latin typeface="Times New Roman" panose="02020603050405020304" pitchFamily="18" charset="0"/>
                  </a:rPr>
                  <a:t>F is the force that caused the </a:t>
                </a:r>
                <a:r>
                  <a:rPr lang="en-US" sz="2400" dirty="0" err="1" smtClean="0">
                    <a:solidFill>
                      <a:srgbClr val="000000"/>
                    </a:solidFill>
                    <a:latin typeface="Times New Roman" panose="02020603050405020304" pitchFamily="18" charset="0"/>
                  </a:rPr>
                  <a:t>havo</a:t>
                </a:r>
                <a:r>
                  <a:rPr lang="en-US" sz="2400" dirty="0" smtClean="0">
                    <a:solidFill>
                      <a:srgbClr val="000000"/>
                    </a:solidFill>
                    <a:latin typeface="Times New Roman" panose="02020603050405020304" pitchFamily="18" charset="0"/>
                  </a:rPr>
                  <a:t>!</a:t>
                </a:r>
              </a:p>
              <a:p>
                <a:pPr>
                  <a:lnSpc>
                    <a:spcPct val="100000"/>
                  </a:lnSpc>
                </a:pPr>
                <a:r>
                  <a:rPr lang="en-US" sz="240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Therefore, we can write</a:t>
                </a:r>
                <a:r>
                  <a:rPr lang="en-US" sz="2400" b="1" i="1" dirty="0">
                    <a:solidFill>
                      <a:srgbClr val="000000"/>
                    </a:solidFill>
                    <a:latin typeface="Times New Roman" panose="02020603050405020304" pitchFamily="18" charset="0"/>
                  </a:rPr>
                  <a:t>, </a:t>
                </a:r>
                <a14:m>
                  <m:oMath xmlns:m="http://schemas.openxmlformats.org/officeDocument/2006/math">
                    <m:f>
                      <m:fPr>
                        <m:ctrlPr>
                          <a:rPr lang="en-US" sz="2400" b="1" i="1">
                            <a:solidFill>
                              <a:prstClr val="black"/>
                            </a:solidFill>
                            <a:latin typeface="Cambria Math" panose="02040503050406030204" pitchFamily="18" charset="0"/>
                          </a:rPr>
                        </m:ctrlPr>
                      </m:fPr>
                      <m:num>
                        <m:r>
                          <a:rPr lang="en-US" sz="2400" b="1" i="1">
                            <a:solidFill>
                              <a:prstClr val="black"/>
                            </a:solidFill>
                            <a:latin typeface="Cambria Math" panose="02040503050406030204" pitchFamily="18" charset="0"/>
                          </a:rPr>
                          <m:t>𝒎</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𝒗</m:t>
                            </m:r>
                          </m:e>
                          <m:sup>
                            <m:r>
                              <a:rPr lang="en-US" sz="2400" b="1" i="1">
                                <a:solidFill>
                                  <a:prstClr val="black"/>
                                </a:solidFill>
                                <a:latin typeface="Cambria Math" panose="02040503050406030204" pitchFamily="18" charset="0"/>
                              </a:rPr>
                              <m:t>𝟐</m:t>
                            </m:r>
                          </m:sup>
                        </m:sSup>
                      </m:num>
                      <m:den>
                        <m:r>
                          <a:rPr lang="en-US" sz="2400" b="1" i="1">
                            <a:solidFill>
                              <a:prstClr val="black"/>
                            </a:solidFill>
                            <a:latin typeface="Cambria Math" panose="02040503050406030204" pitchFamily="18" charset="0"/>
                          </a:rPr>
                          <m:t>𝟐</m:t>
                        </m:r>
                      </m:den>
                    </m:f>
                    <m:r>
                      <a:rPr lang="en-US" sz="2400" b="1" i="1">
                        <a:solidFill>
                          <a:prstClr val="black"/>
                        </a:solidFill>
                        <a:latin typeface="Cambria Math" panose="02040503050406030204" pitchFamily="18" charset="0"/>
                      </a:rPr>
                      <m:t>−</m:t>
                    </m:r>
                    <m:f>
                      <m:fPr>
                        <m:ctrlPr>
                          <a:rPr lang="en-US" sz="2400" b="1" i="1">
                            <a:solidFill>
                              <a:prstClr val="black"/>
                            </a:solidFill>
                            <a:latin typeface="Cambria Math" panose="02040503050406030204" pitchFamily="18" charset="0"/>
                          </a:rPr>
                        </m:ctrlPr>
                      </m:fPr>
                      <m:num>
                        <m:r>
                          <a:rPr lang="en-US" sz="2400" b="1" i="1">
                            <a:solidFill>
                              <a:prstClr val="black"/>
                            </a:solidFill>
                            <a:latin typeface="Cambria Math" panose="02040503050406030204" pitchFamily="18" charset="0"/>
                          </a:rPr>
                          <m:t>𝒎</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𝒖</m:t>
                            </m:r>
                          </m:e>
                          <m:sup>
                            <m:r>
                              <a:rPr lang="en-US" sz="2400" b="1" i="1">
                                <a:solidFill>
                                  <a:prstClr val="black"/>
                                </a:solidFill>
                                <a:latin typeface="Cambria Math" panose="02040503050406030204" pitchFamily="18" charset="0"/>
                              </a:rPr>
                              <m:t>𝟐</m:t>
                            </m:r>
                          </m:sup>
                        </m:sSup>
                      </m:num>
                      <m:den>
                        <m:r>
                          <a:rPr lang="en-US" sz="2400" b="1" i="1">
                            <a:solidFill>
                              <a:prstClr val="black"/>
                            </a:solidFill>
                            <a:latin typeface="Cambria Math" panose="02040503050406030204" pitchFamily="18" charset="0"/>
                          </a:rPr>
                          <m:t>𝟐</m:t>
                        </m:r>
                      </m:den>
                    </m:f>
                    <m:r>
                      <a:rPr lang="en-US" sz="2400" b="1" i="1">
                        <a:solidFill>
                          <a:prstClr val="black"/>
                        </a:solidFill>
                        <a:latin typeface="Cambria Math" panose="02040503050406030204" pitchFamily="18" charset="0"/>
                      </a:rPr>
                      <m:t>=</m:t>
                    </m:r>
                    <m:r>
                      <a:rPr lang="en-US" sz="2400" b="1" i="1" smtClean="0">
                        <a:solidFill>
                          <a:prstClr val="black"/>
                        </a:solidFill>
                        <a:latin typeface="Cambria Math" panose="02040503050406030204" pitchFamily="18" charset="0"/>
                      </a:rPr>
                      <m:t>𝑾</m:t>
                    </m:r>
                  </m:oMath>
                </a14:m>
                <a:r>
                  <a:rPr lang="en-US" sz="2400" dirty="0" smtClean="0">
                    <a:solidFill>
                      <a:srgbClr val="000000"/>
                    </a:solidFill>
                    <a:latin typeface="Cambria Math" panose="02040503050406030204" pitchFamily="18" charset="0"/>
                  </a:rPr>
                  <a:t> </a:t>
                </a:r>
                <a:r>
                  <a:rPr lang="en-US" sz="2400" dirty="0">
                    <a:solidFill>
                      <a:srgbClr val="000000"/>
                    </a:solidFill>
                    <a:latin typeface="Times New Roman" panose="02020603050405020304" pitchFamily="18" charset="0"/>
                  </a:rPr>
                  <a:t>; where </a:t>
                </a:r>
                <a:r>
                  <a:rPr lang="en-US" sz="2400" b="1" i="1" dirty="0">
                    <a:solidFill>
                      <a:srgbClr val="FF0000"/>
                    </a:solidFill>
                    <a:latin typeface="Times New Roman" panose="02020603050405020304" pitchFamily="18" charset="0"/>
                  </a:rPr>
                  <a:t>W = </a:t>
                </a:r>
                <a:r>
                  <a:rPr lang="en-US" sz="2400" b="1" i="1" dirty="0" err="1" smtClean="0">
                    <a:solidFill>
                      <a:srgbClr val="FF0000"/>
                    </a:solidFill>
                    <a:latin typeface="Times New Roman" panose="02020603050405020304" pitchFamily="18" charset="0"/>
                  </a:rPr>
                  <a:t>Fx</a:t>
                </a:r>
                <a:r>
                  <a:rPr lang="en-US" sz="2400" b="1" i="1" dirty="0" smtClean="0">
                    <a:solidFill>
                      <a:srgbClr val="FF0000"/>
                    </a:solidFill>
                    <a:latin typeface="Times New Roman" panose="02020603050405020304" pitchFamily="18" charset="0"/>
                  </a:rPr>
                  <a:t> </a:t>
                </a:r>
                <a:r>
                  <a:rPr lang="en-US" sz="2400" dirty="0">
                    <a:solidFill>
                      <a:srgbClr val="000000"/>
                    </a:solidFill>
                    <a:latin typeface="Times New Roman" panose="02020603050405020304" pitchFamily="18" charset="0"/>
                  </a:rPr>
                  <a:t>is the work done by this force</a:t>
                </a:r>
                <a:r>
                  <a:rPr lang="en-US" sz="2400" dirty="0" smtClean="0">
                    <a:solidFill>
                      <a:srgbClr val="000000"/>
                    </a:solidFill>
                    <a:latin typeface="Times New Roman" panose="02020603050405020304" pitchFamily="18" charset="0"/>
                  </a:rPr>
                  <a:t>.</a:t>
                </a:r>
              </a:p>
              <a:p>
                <a:r>
                  <a:rPr lang="en-US" sz="2400" b="0" i="0" u="none" strike="noStrike" baseline="0" dirty="0" smtClean="0">
                    <a:solidFill>
                      <a:srgbClr val="000000"/>
                    </a:solidFill>
                    <a:latin typeface="Times New Roman" panose="02020603050405020304" pitchFamily="18" charset="0"/>
                  </a:rPr>
                  <a:t>So what just happened? We just proved that, </a:t>
                </a:r>
                <a14:m>
                  <m:oMath xmlns:m="http://schemas.openxmlformats.org/officeDocument/2006/math">
                    <m:f>
                      <m:fPr>
                        <m:ctrlPr>
                          <a:rPr lang="en-US" sz="2400" b="1" i="1" u="none" strike="noStrike" baseline="0" smtClean="0">
                            <a:solidFill>
                              <a:srgbClr val="000000"/>
                            </a:solidFill>
                            <a:latin typeface="Cambria Math" panose="02040503050406030204" pitchFamily="18" charset="0"/>
                          </a:rPr>
                        </m:ctrlPr>
                      </m:fPr>
                      <m:num>
                        <m:r>
                          <a:rPr lang="en-US" sz="2400" b="1" i="1" u="none" strike="noStrike" baseline="0" smtClean="0">
                            <a:solidFill>
                              <a:srgbClr val="000000"/>
                            </a:solidFill>
                            <a:latin typeface="Cambria Math" panose="02040503050406030204" pitchFamily="18" charset="0"/>
                          </a:rPr>
                          <m:t>𝟏</m:t>
                        </m:r>
                      </m:num>
                      <m:den>
                        <m:r>
                          <a:rPr lang="en-US" sz="2400" b="1" i="1" u="none" strike="noStrike" baseline="0" smtClean="0">
                            <a:solidFill>
                              <a:srgbClr val="000000"/>
                            </a:solidFill>
                            <a:latin typeface="Cambria Math" panose="02040503050406030204" pitchFamily="18" charset="0"/>
                          </a:rPr>
                          <m:t>𝟐</m:t>
                        </m:r>
                      </m:den>
                    </m:f>
                    <m:r>
                      <a:rPr lang="en-US" sz="2400" b="1" i="1" u="none" strike="noStrike" baseline="0" smtClean="0">
                        <a:solidFill>
                          <a:srgbClr val="000000"/>
                        </a:solidFill>
                        <a:latin typeface="Cambria Math" panose="02040503050406030204" pitchFamily="18" charset="0"/>
                      </a:rPr>
                      <m:t>(</m:t>
                    </m:r>
                    <m:r>
                      <a:rPr lang="en-US" sz="2400" b="1" i="1" u="none" strike="noStrike" baseline="0" smtClean="0">
                        <a:solidFill>
                          <a:srgbClr val="000000"/>
                        </a:solidFill>
                        <a:latin typeface="Cambria Math" panose="02040503050406030204" pitchFamily="18" charset="0"/>
                      </a:rPr>
                      <m:t>𝒎</m:t>
                    </m:r>
                    <m:sSup>
                      <m:sSupPr>
                        <m:ctrlPr>
                          <a:rPr lang="en-US" sz="2400" b="1" i="1" u="none" strike="noStrike" baseline="0" smtClean="0">
                            <a:solidFill>
                              <a:srgbClr val="000000"/>
                            </a:solidFill>
                            <a:latin typeface="Cambria Math" panose="02040503050406030204" pitchFamily="18" charset="0"/>
                          </a:rPr>
                        </m:ctrlPr>
                      </m:sSupPr>
                      <m:e>
                        <m:r>
                          <a:rPr lang="en-US" sz="2400" b="1" i="1" u="none" strike="noStrike" baseline="0" smtClean="0">
                            <a:solidFill>
                              <a:srgbClr val="000000"/>
                            </a:solidFill>
                            <a:latin typeface="Cambria Math" panose="02040503050406030204" pitchFamily="18" charset="0"/>
                          </a:rPr>
                          <m:t>𝒗</m:t>
                        </m:r>
                      </m:e>
                      <m:sup>
                        <m:r>
                          <a:rPr lang="en-US" sz="2400" b="1" i="1" u="none" strike="noStrike" baseline="0" smtClean="0">
                            <a:solidFill>
                              <a:srgbClr val="000000"/>
                            </a:solidFill>
                            <a:latin typeface="Cambria Math" panose="02040503050406030204" pitchFamily="18" charset="0"/>
                          </a:rPr>
                          <m:t>𝟐</m:t>
                        </m:r>
                      </m:sup>
                    </m:sSup>
                    <m:r>
                      <a:rPr lang="en-US" sz="2400" b="1" i="1" u="none" strike="noStrike" baseline="0" smtClean="0">
                        <a:solidFill>
                          <a:srgbClr val="000000"/>
                        </a:solidFill>
                        <a:latin typeface="Cambria Math" panose="02040503050406030204" pitchFamily="18" charset="0"/>
                      </a:rPr>
                      <m:t>)−</m:t>
                    </m:r>
                    <m:f>
                      <m:fPr>
                        <m:ctrlPr>
                          <a:rPr lang="en-US" sz="2400" b="1" i="1" u="none" strike="noStrike" baseline="0" smtClean="0">
                            <a:solidFill>
                              <a:srgbClr val="000000"/>
                            </a:solidFill>
                            <a:latin typeface="Cambria Math" panose="02040503050406030204" pitchFamily="18" charset="0"/>
                          </a:rPr>
                        </m:ctrlPr>
                      </m:fPr>
                      <m:num>
                        <m:r>
                          <a:rPr lang="en-US" sz="2400" b="1" i="1" u="none" strike="noStrike" baseline="0" smtClean="0">
                            <a:solidFill>
                              <a:srgbClr val="000000"/>
                            </a:solidFill>
                            <a:latin typeface="Cambria Math" panose="02040503050406030204" pitchFamily="18" charset="0"/>
                          </a:rPr>
                          <m:t>𝟏</m:t>
                        </m:r>
                      </m:num>
                      <m:den>
                        <m:r>
                          <a:rPr lang="en-US" sz="2400" b="1" i="1" u="none" strike="noStrike" baseline="0" smtClean="0">
                            <a:solidFill>
                              <a:srgbClr val="000000"/>
                            </a:solidFill>
                            <a:latin typeface="Cambria Math" panose="02040503050406030204" pitchFamily="18" charset="0"/>
                          </a:rPr>
                          <m:t>𝟐</m:t>
                        </m:r>
                      </m:den>
                    </m:f>
                    <m:r>
                      <a:rPr lang="en-US" sz="2400" b="1" i="1" u="none" strike="noStrike" baseline="0" smtClean="0">
                        <a:solidFill>
                          <a:srgbClr val="000000"/>
                        </a:solidFill>
                        <a:latin typeface="Cambria Math" panose="02040503050406030204" pitchFamily="18" charset="0"/>
                      </a:rPr>
                      <m:t>(</m:t>
                    </m:r>
                    <m:r>
                      <a:rPr lang="en-US" sz="2400" b="1" i="1" u="none" strike="noStrike" baseline="0" smtClean="0">
                        <a:solidFill>
                          <a:srgbClr val="000000"/>
                        </a:solidFill>
                        <a:latin typeface="Cambria Math" panose="02040503050406030204" pitchFamily="18" charset="0"/>
                      </a:rPr>
                      <m:t>𝒎</m:t>
                    </m:r>
                    <m:sSup>
                      <m:sSupPr>
                        <m:ctrlPr>
                          <a:rPr lang="en-US" sz="2400" b="1" i="1" u="none" strike="noStrike" baseline="0" smtClean="0">
                            <a:solidFill>
                              <a:srgbClr val="000000"/>
                            </a:solidFill>
                            <a:latin typeface="Cambria Math" panose="02040503050406030204" pitchFamily="18" charset="0"/>
                          </a:rPr>
                        </m:ctrlPr>
                      </m:sSupPr>
                      <m:e>
                        <m:r>
                          <a:rPr lang="en-US" sz="2400" b="1" i="1" u="none" strike="noStrike" baseline="0" smtClean="0">
                            <a:solidFill>
                              <a:srgbClr val="000000"/>
                            </a:solidFill>
                            <a:latin typeface="Cambria Math" panose="02040503050406030204" pitchFamily="18" charset="0"/>
                          </a:rPr>
                          <m:t>𝒖</m:t>
                        </m:r>
                      </m:e>
                      <m:sup>
                        <m:r>
                          <a:rPr lang="en-US" sz="2400" b="1" i="1" u="none" strike="noStrike" baseline="0" smtClean="0">
                            <a:solidFill>
                              <a:srgbClr val="000000"/>
                            </a:solidFill>
                            <a:latin typeface="Cambria Math" panose="02040503050406030204" pitchFamily="18" charset="0"/>
                          </a:rPr>
                          <m:t>𝟐</m:t>
                        </m:r>
                      </m:sup>
                    </m:sSup>
                    <m:r>
                      <a:rPr lang="en-US" sz="2400" b="1" i="1" u="none" strike="noStrike" baseline="0" smtClean="0">
                        <a:solidFill>
                          <a:srgbClr val="000000"/>
                        </a:solidFill>
                        <a:latin typeface="Cambria Math" panose="02040503050406030204" pitchFamily="18" charset="0"/>
                      </a:rPr>
                      <m:t>)</m:t>
                    </m:r>
                  </m:oMath>
                </a14:m>
                <a:r>
                  <a:rPr lang="en-US" sz="2400" b="0" i="0" u="none" strike="noStrike" baseline="0" dirty="0" smtClean="0">
                    <a:solidFill>
                      <a:srgbClr val="000000"/>
                    </a:solidFill>
                    <a:latin typeface="Times New Roman" panose="02020603050405020304" pitchFamily="18" charset="0"/>
                  </a:rPr>
                  <a:t> is the work done by the force! </a:t>
                </a:r>
              </a:p>
              <a:p>
                <a:r>
                  <a:rPr lang="en-US" sz="2400" b="0" i="0" u="none" strike="noStrike" baseline="0" dirty="0" smtClean="0">
                    <a:solidFill>
                      <a:srgbClr val="000000"/>
                    </a:solidFill>
                    <a:latin typeface="Times New Roman" panose="02020603050405020304" pitchFamily="18" charset="0"/>
                  </a:rPr>
                  <a:t>In other words, </a:t>
                </a:r>
                <a:r>
                  <a:rPr lang="en-US" sz="2600" b="1" i="1" u="none" strike="noStrike" baseline="0" dirty="0" smtClean="0">
                    <a:solidFill>
                      <a:srgbClr val="FF0000"/>
                    </a:solidFill>
                    <a:latin typeface="Times New Roman" panose="02020603050405020304" pitchFamily="18" charset="0"/>
                  </a:rPr>
                  <a:t>the work done is equal to the change in K.E. of the object! This is the Work-Energy theorem or the relation between Kinetic energy and Work done</a:t>
                </a:r>
                <a:r>
                  <a:rPr lang="en-US" sz="2400" b="0" i="0" u="none" strike="noStrike" baseline="0" dirty="0" smtClean="0">
                    <a:latin typeface="Times New Roman" panose="02020603050405020304" pitchFamily="18" charset="0"/>
                  </a:rPr>
                  <a:t>. </a:t>
                </a:r>
              </a:p>
              <a:p>
                <a:r>
                  <a:rPr lang="en-US" sz="2400" b="0" i="0" u="none" strike="noStrike" baseline="0" dirty="0" smtClean="0">
                    <a:latin typeface="Times New Roman" panose="02020603050405020304" pitchFamily="18" charset="0"/>
                  </a:rPr>
                  <a:t>In other words, the work done on an object</a:t>
                </a:r>
                <a:r>
                  <a:rPr lang="en-US" sz="2400" b="0" i="0" u="none" strike="noStrike" dirty="0" smtClean="0">
                    <a:latin typeface="Times New Roman" panose="02020603050405020304" pitchFamily="18" charset="0"/>
                  </a:rPr>
                  <a:t> </a:t>
                </a:r>
                <a:r>
                  <a:rPr lang="en-US" sz="2400" b="0" i="0" u="none" strike="noStrike" baseline="0" dirty="0" smtClean="0">
                    <a:latin typeface="Times New Roman" panose="02020603050405020304" pitchFamily="18" charset="0"/>
                  </a:rPr>
                  <a:t>is the change in its kinetic energy.</a:t>
                </a:r>
              </a:p>
              <a:p>
                <a:pPr marL="0" indent="0">
                  <a:buNone/>
                </a:pPr>
                <a14:m>
                  <m:oMathPara xmlns:m="http://schemas.openxmlformats.org/officeDocument/2006/math">
                    <m:oMathParaPr>
                      <m:jc m:val="centerGroup"/>
                    </m:oMathParaPr>
                    <m:oMath xmlns:m="http://schemas.openxmlformats.org/officeDocument/2006/math">
                      <m:sSub>
                        <m:sSubPr>
                          <m:ctrlPr>
                            <a:rPr lang="en-US" sz="2600" b="1" i="1" u="none" strike="noStrike" baseline="0" smtClean="0">
                              <a:solidFill>
                                <a:srgbClr val="00B0F0"/>
                              </a:solidFill>
                              <a:latin typeface="Cambria Math" panose="02040503050406030204" pitchFamily="18" charset="0"/>
                            </a:rPr>
                          </m:ctrlPr>
                        </m:sSubPr>
                        <m:e>
                          <m:r>
                            <a:rPr lang="en-US" sz="2600" b="1" i="1" u="none" strike="noStrike" baseline="0" smtClean="0">
                              <a:solidFill>
                                <a:srgbClr val="00B0F0"/>
                              </a:solidFill>
                              <a:latin typeface="Cambria Math" panose="02040503050406030204" pitchFamily="18" charset="0"/>
                            </a:rPr>
                            <m:t>𝑾</m:t>
                          </m:r>
                        </m:e>
                        <m:sub>
                          <m:r>
                            <a:rPr lang="en-US" sz="2600" b="1" i="1" u="none" strike="noStrike" baseline="0" smtClean="0">
                              <a:solidFill>
                                <a:srgbClr val="00B0F0"/>
                              </a:solidFill>
                              <a:latin typeface="Cambria Math" panose="02040503050406030204" pitchFamily="18" charset="0"/>
                            </a:rPr>
                            <m:t>𝒏𝒆𝒕</m:t>
                          </m:r>
                        </m:sub>
                      </m:sSub>
                      <m:r>
                        <a:rPr lang="en-US" sz="2600" b="1" i="1" u="none" strike="noStrike" baseline="0" smtClean="0">
                          <a:solidFill>
                            <a:srgbClr val="00B0F0"/>
                          </a:solidFill>
                          <a:latin typeface="Cambria Math" panose="02040503050406030204" pitchFamily="18" charset="0"/>
                        </a:rPr>
                        <m:t>=</m:t>
                      </m:r>
                      <m:r>
                        <a:rPr lang="en-US" sz="2600" b="1" i="1" u="none" strike="noStrike" baseline="0" smtClean="0">
                          <a:solidFill>
                            <a:srgbClr val="00B0F0"/>
                          </a:solidFill>
                          <a:latin typeface="Cambria Math" panose="02040503050406030204" pitchFamily="18" charset="0"/>
                          <a:ea typeface="Cambria Math" panose="02040503050406030204" pitchFamily="18" charset="0"/>
                        </a:rPr>
                        <m:t>∆</m:t>
                      </m:r>
                      <m:r>
                        <a:rPr lang="en-US" sz="2600" b="1" i="1" u="none" strike="noStrike" baseline="0" smtClean="0">
                          <a:solidFill>
                            <a:srgbClr val="00B0F0"/>
                          </a:solidFill>
                          <a:latin typeface="Cambria Math" panose="02040503050406030204" pitchFamily="18" charset="0"/>
                          <a:ea typeface="Cambria Math" panose="02040503050406030204" pitchFamily="18" charset="0"/>
                        </a:rPr>
                        <m:t>𝑲</m:t>
                      </m:r>
                      <m:r>
                        <a:rPr lang="en-US" sz="2600" b="1" i="1" u="none" strike="noStrike" baseline="0" smtClean="0">
                          <a:solidFill>
                            <a:srgbClr val="00B0F0"/>
                          </a:solidFill>
                          <a:latin typeface="Cambria Math" panose="02040503050406030204" pitchFamily="18" charset="0"/>
                          <a:ea typeface="Cambria Math" panose="02040503050406030204" pitchFamily="18" charset="0"/>
                        </a:rPr>
                        <m:t>.</m:t>
                      </m:r>
                      <m:r>
                        <a:rPr lang="en-US" sz="2600" b="1" i="1" u="none" strike="noStrike" baseline="0" smtClean="0">
                          <a:solidFill>
                            <a:srgbClr val="00B0F0"/>
                          </a:solidFill>
                          <a:latin typeface="Cambria Math" panose="02040503050406030204" pitchFamily="18" charset="0"/>
                          <a:ea typeface="Cambria Math" panose="02040503050406030204" pitchFamily="18" charset="0"/>
                        </a:rPr>
                        <m:t>𝑬</m:t>
                      </m:r>
                    </m:oMath>
                  </m:oMathPara>
                </a14:m>
                <a:endParaRPr lang="en-US" sz="2600" b="1" i="0" u="none" strike="noStrike" baseline="0" dirty="0" smtClean="0">
                  <a:solidFill>
                    <a:srgbClr val="00B0F0"/>
                  </a:solidFill>
                  <a:latin typeface="Times New Roman" panose="02020603050405020304" pitchFamily="18" charset="0"/>
                </a:endParaRPr>
              </a:p>
              <a:p>
                <a:r>
                  <a:rPr lang="en-US" sz="2400" b="1" i="1" u="none" strike="noStrike" baseline="0" dirty="0" smtClean="0">
                    <a:solidFill>
                      <a:srgbClr val="FF0000"/>
                    </a:solidFill>
                    <a:latin typeface="Times New Roman" panose="02020603050405020304" pitchFamily="18" charset="0"/>
                  </a:rPr>
                  <a:t>The work-kinetic energy theorem states that: </a:t>
                </a:r>
              </a:p>
              <a:p>
                <a:pPr marL="0" indent="0" algn="ctr">
                  <a:buNone/>
                </a:pPr>
                <a:r>
                  <a:rPr lang="en-US" sz="3500" b="1" i="0" u="none" strike="noStrike" baseline="0" dirty="0" smtClean="0">
                    <a:solidFill>
                      <a:srgbClr val="00B050"/>
                    </a:solidFill>
                    <a:latin typeface="Times New Roman" panose="02020603050405020304" pitchFamily="18" charset="0"/>
                  </a:rPr>
                  <a:t>In the case in which work is done on a system and</a:t>
                </a:r>
                <a:r>
                  <a:rPr lang="en-US" sz="3500" b="1" i="0" u="none" strike="noStrike" dirty="0" smtClean="0">
                    <a:solidFill>
                      <a:srgbClr val="00B050"/>
                    </a:solidFill>
                    <a:latin typeface="Times New Roman" panose="02020603050405020304" pitchFamily="18" charset="0"/>
                  </a:rPr>
                  <a:t> </a:t>
                </a:r>
                <a:r>
                  <a:rPr lang="en-US" sz="3500" b="1" i="0" u="none" strike="noStrike" baseline="0" dirty="0" smtClean="0">
                    <a:solidFill>
                      <a:srgbClr val="00B050"/>
                    </a:solidFill>
                    <a:latin typeface="Times New Roman" panose="02020603050405020304" pitchFamily="18" charset="0"/>
                  </a:rPr>
                  <a:t>the only change in the system is in its speed.</a:t>
                </a:r>
                <a:endParaRPr lang="en-US" sz="3500" b="1" dirty="0">
                  <a:solidFill>
                    <a:srgbClr val="00B05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8639" y="470263"/>
                <a:ext cx="11377749" cy="5995851"/>
              </a:xfrm>
              <a:blipFill>
                <a:blip r:embed="rId2"/>
                <a:stretch>
                  <a:fillRect l="-589" t="-182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64</a:t>
            </a:fld>
            <a:endParaRPr lang="en-US"/>
          </a:p>
        </p:txBody>
      </p:sp>
    </p:spTree>
    <p:extLst>
      <p:ext uri="{BB962C8B-B14F-4D97-AF65-F5344CB8AC3E}">
        <p14:creationId xmlns:p14="http://schemas.microsoft.com/office/powerpoint/2010/main" val="19491094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1526"/>
          </a:xfrm>
        </p:spPr>
        <p:txBody>
          <a:bodyPr>
            <a:normAutofit fontScale="90000"/>
          </a:bodyPr>
          <a:lstStyle/>
          <a:p>
            <a:pPr algn="ctr"/>
            <a:r>
              <a:rPr lang="en-US" b="1" i="1" dirty="0" smtClean="0">
                <a:latin typeface="Times New Roman" panose="02020603050405020304" pitchFamily="18" charset="0"/>
              </a:rPr>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966652"/>
                <a:ext cx="10515600" cy="5210311"/>
              </a:xfrm>
            </p:spPr>
            <p:txBody>
              <a:bodyPr>
                <a:normAutofit fontScale="77500" lnSpcReduction="20000"/>
              </a:bodyPr>
              <a:lstStyle/>
              <a:p>
                <a:pPr marL="514350" indent="-514350">
                  <a:buFont typeface="+mj-lt"/>
                  <a:buAutoNum type="arabicPeriod"/>
                </a:pPr>
                <a:r>
                  <a:rPr lang="en-US" dirty="0" smtClean="0">
                    <a:latin typeface="Times New Roman" panose="02020603050405020304" pitchFamily="18" charset="0"/>
                  </a:rPr>
                  <a:t>A 0.6kg </a:t>
                </a:r>
                <a:r>
                  <a:rPr lang="en-US" dirty="0">
                    <a:latin typeface="Times New Roman" panose="02020603050405020304" pitchFamily="18" charset="0"/>
                  </a:rPr>
                  <a:t>particle has a speed of </a:t>
                </a:r>
                <a:r>
                  <a:rPr lang="en-US" dirty="0" smtClean="0">
                    <a:latin typeface="Times New Roman" panose="02020603050405020304" pitchFamily="18" charset="0"/>
                  </a:rPr>
                  <a:t>2m/s </a:t>
                </a:r>
                <a:r>
                  <a:rPr lang="en-US" dirty="0">
                    <a:latin typeface="Times New Roman" panose="02020603050405020304" pitchFamily="18" charset="0"/>
                  </a:rPr>
                  <a:t>at point </a:t>
                </a:r>
                <a:r>
                  <a:rPr lang="en-US" i="1" dirty="0">
                    <a:latin typeface="Times New Roman" panose="02020603050405020304" pitchFamily="18" charset="0"/>
                  </a:rPr>
                  <a:t>A </a:t>
                </a:r>
                <a:r>
                  <a:rPr lang="en-US" dirty="0">
                    <a:latin typeface="Times New Roman" panose="02020603050405020304" pitchFamily="18" charset="0"/>
                  </a:rPr>
                  <a:t>and kinetic energy of </a:t>
                </a:r>
                <a:r>
                  <a:rPr lang="en-US" dirty="0" smtClean="0">
                    <a:latin typeface="Times New Roman" panose="02020603050405020304" pitchFamily="18" charset="0"/>
                  </a:rPr>
                  <a:t>7.5J </a:t>
                </a:r>
                <a:r>
                  <a:rPr lang="en-US" dirty="0">
                    <a:latin typeface="Times New Roman" panose="02020603050405020304" pitchFamily="18" charset="0"/>
                  </a:rPr>
                  <a:t>at point </a:t>
                </a:r>
                <a:r>
                  <a:rPr lang="en-US" i="1" dirty="0" smtClean="0">
                    <a:latin typeface="Times New Roman" panose="02020603050405020304" pitchFamily="18" charset="0"/>
                  </a:rPr>
                  <a:t>B</a:t>
                </a:r>
                <a:r>
                  <a:rPr lang="en-US" dirty="0" smtClean="0">
                    <a:latin typeface="Times New Roman" panose="02020603050405020304" pitchFamily="18" charset="0"/>
                  </a:rPr>
                  <a:t>. What </a:t>
                </a:r>
                <a:r>
                  <a:rPr lang="en-US" dirty="0">
                    <a:latin typeface="Times New Roman" panose="02020603050405020304" pitchFamily="18" charset="0"/>
                  </a:rPr>
                  <a:t>is </a:t>
                </a:r>
                <a:endParaRPr lang="en-US" dirty="0" smtClean="0">
                  <a:latin typeface="Times New Roman" panose="02020603050405020304" pitchFamily="18" charset="0"/>
                </a:endParaRPr>
              </a:p>
              <a:p>
                <a:pPr marL="1371600" lvl="2" indent="-457200">
                  <a:buFont typeface="+mj-lt"/>
                  <a:buAutoNum type="alphaLcParenR"/>
                </a:pPr>
                <a:r>
                  <a:rPr lang="en-US" dirty="0" smtClean="0">
                    <a:latin typeface="Times New Roman" panose="02020603050405020304" pitchFamily="18" charset="0"/>
                  </a:rPr>
                  <a:t>Its kinetic </a:t>
                </a:r>
                <a:r>
                  <a:rPr lang="en-US" dirty="0">
                    <a:latin typeface="Times New Roman" panose="02020603050405020304" pitchFamily="18" charset="0"/>
                  </a:rPr>
                  <a:t>energy at </a:t>
                </a:r>
                <a:r>
                  <a:rPr lang="en-US" i="1" dirty="0">
                    <a:latin typeface="Times New Roman" panose="02020603050405020304" pitchFamily="18" charset="0"/>
                  </a:rPr>
                  <a:t>A</a:t>
                </a:r>
                <a:r>
                  <a:rPr lang="en-US" dirty="0">
                    <a:latin typeface="Times New Roman" panose="02020603050405020304" pitchFamily="18" charset="0"/>
                  </a:rPr>
                  <a:t>? </a:t>
                </a:r>
              </a:p>
              <a:p>
                <a:pPr marL="1371600" lvl="2" indent="-457200">
                  <a:buFont typeface="+mj-lt"/>
                  <a:buAutoNum type="alphaLcParenR"/>
                </a:pPr>
                <a:r>
                  <a:rPr lang="en-US" dirty="0" smtClean="0">
                    <a:latin typeface="Times New Roman" panose="02020603050405020304" pitchFamily="18" charset="0"/>
                  </a:rPr>
                  <a:t>Its speed </a:t>
                </a:r>
                <a:r>
                  <a:rPr lang="en-US" dirty="0">
                    <a:latin typeface="Times New Roman" panose="02020603050405020304" pitchFamily="18" charset="0"/>
                  </a:rPr>
                  <a:t>at </a:t>
                </a:r>
                <a:r>
                  <a:rPr lang="en-US" i="1" dirty="0">
                    <a:latin typeface="Times New Roman" panose="02020603050405020304" pitchFamily="18" charset="0"/>
                  </a:rPr>
                  <a:t>B</a:t>
                </a:r>
                <a:r>
                  <a:rPr lang="en-US" dirty="0">
                    <a:latin typeface="Times New Roman" panose="02020603050405020304" pitchFamily="18" charset="0"/>
                  </a:rPr>
                  <a:t>? </a:t>
                </a:r>
              </a:p>
              <a:p>
                <a:pPr marL="1371600" lvl="2" indent="-457200">
                  <a:buFont typeface="+mj-lt"/>
                  <a:buAutoNum type="alphaLcParenR"/>
                </a:pPr>
                <a:r>
                  <a:rPr lang="en-US" dirty="0" smtClean="0">
                    <a:latin typeface="Times New Roman" panose="02020603050405020304" pitchFamily="18" charset="0"/>
                  </a:rPr>
                  <a:t>The total </a:t>
                </a:r>
                <a:r>
                  <a:rPr lang="en-US" dirty="0">
                    <a:latin typeface="Times New Roman" panose="02020603050405020304" pitchFamily="18" charset="0"/>
                  </a:rPr>
                  <a:t>work done on the particle as </a:t>
                </a:r>
                <a:r>
                  <a:rPr lang="en-US" dirty="0" smtClean="0">
                    <a:latin typeface="Times New Roman" panose="02020603050405020304" pitchFamily="18" charset="0"/>
                  </a:rPr>
                  <a:t>it moves </a:t>
                </a:r>
                <a:r>
                  <a:rPr lang="en-US" dirty="0">
                    <a:latin typeface="Times New Roman" panose="02020603050405020304" pitchFamily="18" charset="0"/>
                  </a:rPr>
                  <a:t>from </a:t>
                </a:r>
                <a:r>
                  <a:rPr lang="en-US" i="1" dirty="0">
                    <a:latin typeface="Times New Roman" panose="02020603050405020304" pitchFamily="18" charset="0"/>
                  </a:rPr>
                  <a:t>A </a:t>
                </a:r>
                <a:r>
                  <a:rPr lang="en-US" dirty="0">
                    <a:latin typeface="Times New Roman" panose="02020603050405020304" pitchFamily="18" charset="0"/>
                  </a:rPr>
                  <a:t>to </a:t>
                </a:r>
                <a:r>
                  <a:rPr lang="en-US" i="1" dirty="0">
                    <a:latin typeface="Times New Roman" panose="02020603050405020304" pitchFamily="18" charset="0"/>
                  </a:rPr>
                  <a:t>B</a:t>
                </a:r>
                <a:r>
                  <a:rPr lang="en-US" dirty="0" smtClean="0">
                    <a:latin typeface="Times New Roman" panose="02020603050405020304" pitchFamily="18" charset="0"/>
                  </a:rPr>
                  <a:t>?</a:t>
                </a:r>
              </a:p>
              <a:p>
                <a:pPr marL="0" indent="0">
                  <a:buNone/>
                </a:pPr>
                <a:r>
                  <a:rPr lang="en-US" b="1" i="1" dirty="0"/>
                  <a:t>Solution</a:t>
                </a:r>
              </a:p>
              <a:p>
                <a:pPr marL="0" indent="0">
                  <a:buNone/>
                </a:pPr>
                <a:r>
                  <a:rPr lang="en-US" i="1" u="sng" dirty="0" smtClean="0"/>
                  <a:t>Given </a:t>
                </a:r>
              </a:p>
              <a:p>
                <a:pPr marL="0" indent="0">
                  <a:buNone/>
                </a:pPr>
                <a:r>
                  <a:rPr lang="en-US" sz="2000" i="1" dirty="0" smtClean="0"/>
                  <a:t>Mass=0.6Kg, Speed=2m/s at point A, K.E =7.5J at Point B</a:t>
                </a:r>
              </a:p>
              <a:p>
                <a:pPr marL="0" indent="0">
                  <a:buNone/>
                </a:pPr>
                <a:endParaRPr lang="en-US" sz="2000" i="1" u="sng" dirty="0" smtClean="0"/>
              </a:p>
              <a:p>
                <a:pPr marL="457200" indent="-457200">
                  <a:buAutoNum type="alphaLcParenBoth"/>
                </a:pPr>
                <a14:m>
                  <m:oMath xmlns:m="http://schemas.openxmlformats.org/officeDocument/2006/math">
                    <m:r>
                      <a:rPr lang="en-US" sz="2000" b="0" i="1" smtClean="0">
                        <a:latin typeface="Cambria Math" panose="02040503050406030204" pitchFamily="18" charset="0"/>
                      </a:rPr>
                      <m:t>𝐾</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𝑚</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𝑣</m:t>
                        </m:r>
                      </m:e>
                      <m:sub>
                        <m:r>
                          <a:rPr lang="en-US" sz="2000" b="0" i="1" smtClean="0">
                            <a:latin typeface="Cambria Math" panose="02040503050406030204" pitchFamily="18" charset="0"/>
                          </a:rPr>
                          <m:t>𝐴</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f>
                      <m:fPr>
                        <m:ctrlPr>
                          <a:rPr lang="en-US"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1</m:t>
                        </m:r>
                      </m:num>
                      <m:den>
                        <m:r>
                          <a:rPr lang="en-US" sz="2000" i="1">
                            <a:solidFill>
                              <a:prstClr val="black"/>
                            </a:solidFill>
                            <a:latin typeface="Cambria Math" panose="02040503050406030204" pitchFamily="18" charset="0"/>
                          </a:rPr>
                          <m:t>2</m:t>
                        </m:r>
                      </m:den>
                    </m:f>
                    <m:d>
                      <m:dPr>
                        <m:ctrlPr>
                          <a:rPr lang="en-US" sz="2000" b="0" i="1" smtClean="0">
                            <a:solidFill>
                              <a:prstClr val="black"/>
                            </a:solidFill>
                            <a:latin typeface="Cambria Math" panose="02040503050406030204" pitchFamily="18" charset="0"/>
                          </a:rPr>
                        </m:ctrlPr>
                      </m:dPr>
                      <m:e>
                        <m:r>
                          <a:rPr lang="en-US" sz="2000" b="0" i="1" smtClean="0">
                            <a:solidFill>
                              <a:prstClr val="black"/>
                            </a:solidFill>
                            <a:latin typeface="Cambria Math" panose="02040503050406030204" pitchFamily="18" charset="0"/>
                          </a:rPr>
                          <m:t>0.6</m:t>
                        </m:r>
                        <m:r>
                          <a:rPr lang="en-US" sz="2000" b="0" i="1" smtClean="0">
                            <a:solidFill>
                              <a:prstClr val="black"/>
                            </a:solidFill>
                            <a:latin typeface="Cambria Math" panose="02040503050406030204" pitchFamily="18" charset="0"/>
                          </a:rPr>
                          <m:t>𝐾𝑔</m:t>
                        </m:r>
                        <m:r>
                          <a:rPr lang="en-US" sz="2000" b="0" i="1" smtClean="0">
                            <a:solidFill>
                              <a:prstClr val="black"/>
                            </a:solidFill>
                            <a:latin typeface="Cambria Math" panose="02040503050406030204" pitchFamily="18" charset="0"/>
                            <a:ea typeface="Cambria Math" panose="02040503050406030204" pitchFamily="18" charset="0"/>
                          </a:rPr>
                          <m:t>×</m:t>
                        </m:r>
                        <m:sSup>
                          <m:sSupPr>
                            <m:ctrlPr>
                              <a:rPr lang="en-US" sz="2000" i="1">
                                <a:solidFill>
                                  <a:prstClr val="black"/>
                                </a:solidFill>
                                <a:latin typeface="Cambria Math" panose="02040503050406030204" pitchFamily="18" charset="0"/>
                              </a:rPr>
                            </m:ctrlPr>
                          </m:sSupPr>
                          <m:e>
                            <m:d>
                              <m:dPr>
                                <m:ctrlPr>
                                  <a:rPr lang="en-US" sz="2000" b="0" i="1" smtClean="0">
                                    <a:solidFill>
                                      <a:prstClr val="black"/>
                                    </a:solidFill>
                                    <a:latin typeface="Cambria Math" panose="02040503050406030204" pitchFamily="18" charset="0"/>
                                  </a:rPr>
                                </m:ctrlPr>
                              </m:dPr>
                              <m:e>
                                <m:r>
                                  <a:rPr lang="en-US" sz="2000" b="0" i="1" smtClean="0">
                                    <a:solidFill>
                                      <a:prstClr val="black"/>
                                    </a:solidFill>
                                    <a:latin typeface="Cambria Math" panose="02040503050406030204" pitchFamily="18" charset="0"/>
                                  </a:rPr>
                                  <m:t>2</m:t>
                                </m:r>
                                <m:f>
                                  <m:fPr>
                                    <m:type m:val="lin"/>
                                    <m:ctrlPr>
                                      <a:rPr lang="en-US" sz="2000" b="0" i="1" smtClean="0">
                                        <a:solidFill>
                                          <a:prstClr val="black"/>
                                        </a:solidFill>
                                        <a:latin typeface="Cambria Math" panose="02040503050406030204" pitchFamily="18" charset="0"/>
                                      </a:rPr>
                                    </m:ctrlPr>
                                  </m:fPr>
                                  <m:num>
                                    <m:r>
                                      <a:rPr lang="en-US" sz="2000" b="0" i="1" smtClean="0">
                                        <a:solidFill>
                                          <a:prstClr val="black"/>
                                        </a:solidFill>
                                        <a:latin typeface="Cambria Math" panose="02040503050406030204" pitchFamily="18" charset="0"/>
                                      </a:rPr>
                                      <m:t>𝑚</m:t>
                                    </m:r>
                                  </m:num>
                                  <m:den>
                                    <m:r>
                                      <a:rPr lang="en-US" sz="2000" b="0" i="1" smtClean="0">
                                        <a:solidFill>
                                          <a:prstClr val="black"/>
                                        </a:solidFill>
                                        <a:latin typeface="Cambria Math" panose="02040503050406030204" pitchFamily="18" charset="0"/>
                                      </a:rPr>
                                      <m:t>𝑠</m:t>
                                    </m:r>
                                  </m:den>
                                </m:f>
                              </m:e>
                            </m:d>
                          </m:e>
                          <m:sup>
                            <m:r>
                              <a:rPr lang="en-US" sz="2000" i="1">
                                <a:solidFill>
                                  <a:prstClr val="black"/>
                                </a:solidFill>
                                <a:latin typeface="Cambria Math" panose="02040503050406030204" pitchFamily="18" charset="0"/>
                              </a:rPr>
                              <m:t>2</m:t>
                            </m:r>
                          </m:sup>
                        </m:sSup>
                      </m:e>
                    </m:d>
                    <m:r>
                      <a:rPr lang="en-US" sz="2000" b="0" i="1" smtClean="0">
                        <a:solidFill>
                          <a:prstClr val="black"/>
                        </a:solidFill>
                        <a:latin typeface="Cambria Math" panose="02040503050406030204" pitchFamily="18" charset="0"/>
                      </a:rPr>
                      <m:t>=</m:t>
                    </m:r>
                    <m:r>
                      <a:rPr lang="en-US" sz="2000" b="0" i="1" smtClean="0">
                        <a:solidFill>
                          <a:srgbClr val="FF0000"/>
                        </a:solidFill>
                        <a:latin typeface="Cambria Math" panose="02040503050406030204" pitchFamily="18" charset="0"/>
                      </a:rPr>
                      <m:t>1.2</m:t>
                    </m:r>
                    <m:r>
                      <a:rPr lang="en-US" sz="2000" b="0" i="1" smtClean="0">
                        <a:solidFill>
                          <a:srgbClr val="FF0000"/>
                        </a:solidFill>
                        <a:latin typeface="Cambria Math" panose="02040503050406030204" pitchFamily="18" charset="0"/>
                      </a:rPr>
                      <m:t>𝐽</m:t>
                    </m:r>
                  </m:oMath>
                </a14:m>
                <a:endParaRPr lang="en-US" sz="2000" b="0" i="1" dirty="0" smtClean="0">
                  <a:solidFill>
                    <a:srgbClr val="FF0000"/>
                  </a:solidFill>
                </a:endParaRPr>
              </a:p>
              <a:p>
                <a:pPr marL="457200" indent="-457200">
                  <a:buAutoNum type="alphaLcParenBoth"/>
                </a:pPr>
                <a14:m>
                  <m:oMath xmlns:m="http://schemas.openxmlformats.org/officeDocument/2006/math">
                    <m:r>
                      <a:rPr lang="en-US" sz="2000" b="0" i="1" smtClean="0">
                        <a:latin typeface="Cambria Math" panose="02040503050406030204" pitchFamily="18" charset="0"/>
                      </a:rPr>
                      <m:t>𝐾</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𝑚</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𝑣</m:t>
                        </m:r>
                      </m:e>
                      <m:sub>
                        <m:r>
                          <a:rPr lang="en-US" sz="2000" b="0" i="1" smtClean="0">
                            <a:latin typeface="Cambria Math" panose="02040503050406030204" pitchFamily="18" charset="0"/>
                          </a:rPr>
                          <m:t>𝐵</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𝑣</m:t>
                        </m:r>
                      </m:e>
                      <m:sub>
                        <m:r>
                          <a:rPr lang="en-US" sz="2000" b="0" i="1" smtClean="0">
                            <a:latin typeface="Cambria Math" panose="02040503050406030204" pitchFamily="18" charset="0"/>
                            <a:ea typeface="Cambria Math" panose="02040503050406030204" pitchFamily="18" charset="0"/>
                          </a:rPr>
                          <m:t>𝐵</m:t>
                        </m:r>
                      </m:sub>
                    </m:sSub>
                    <m:r>
                      <a:rPr lang="en-US" sz="2000" b="0" i="1" smtClean="0">
                        <a:latin typeface="Cambria Math" panose="02040503050406030204" pitchFamily="18" charset="0"/>
                        <a:ea typeface="Cambria Math" panose="02040503050406030204" pitchFamily="18" charset="0"/>
                      </a:rPr>
                      <m:t>=</m:t>
                    </m:r>
                    <m:rad>
                      <m:radPr>
                        <m:degHide m:val="on"/>
                        <m:ctrlPr>
                          <a:rPr lang="en-US" sz="2000" b="0" i="1" smtClean="0">
                            <a:latin typeface="Cambria Math" panose="02040503050406030204" pitchFamily="18" charset="0"/>
                            <a:ea typeface="Cambria Math" panose="02040503050406030204" pitchFamily="18" charset="0"/>
                          </a:rPr>
                        </m:ctrlPr>
                      </m:radPr>
                      <m:deg/>
                      <m:e>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𝐾</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𝐸</m:t>
                                </m:r>
                              </m:e>
                              <m:sub>
                                <m:r>
                                  <a:rPr lang="en-US" sz="2000" b="0" i="1" smtClean="0">
                                    <a:latin typeface="Cambria Math" panose="02040503050406030204" pitchFamily="18" charset="0"/>
                                    <a:ea typeface="Cambria Math" panose="02040503050406030204" pitchFamily="18" charset="0"/>
                                  </a:rPr>
                                  <m:t>𝐵</m:t>
                                </m:r>
                              </m:sub>
                            </m:sSub>
                          </m:num>
                          <m:den>
                            <m:r>
                              <a:rPr lang="en-US" sz="2000" b="0" i="1" smtClean="0">
                                <a:latin typeface="Cambria Math" panose="02040503050406030204" pitchFamily="18" charset="0"/>
                                <a:ea typeface="Cambria Math" panose="02040503050406030204" pitchFamily="18" charset="0"/>
                              </a:rPr>
                              <m:t>𝑚</m:t>
                            </m:r>
                          </m:den>
                        </m:f>
                      </m:e>
                    </m:rad>
                    <m:r>
                      <a:rPr lang="en-US" sz="2000" b="0" i="1" smtClean="0">
                        <a:latin typeface="Cambria Math" panose="02040503050406030204" pitchFamily="18" charset="0"/>
                        <a:ea typeface="Cambria Math" panose="02040503050406030204" pitchFamily="18" charset="0"/>
                      </a:rPr>
                      <m:t>=</m:t>
                    </m:r>
                    <m:rad>
                      <m:radPr>
                        <m:degHide m:val="on"/>
                        <m:ctrlPr>
                          <a:rPr lang="en-US" sz="2000" b="0" i="1" smtClean="0">
                            <a:latin typeface="Cambria Math" panose="02040503050406030204" pitchFamily="18" charset="0"/>
                            <a:ea typeface="Cambria Math" panose="02040503050406030204" pitchFamily="18" charset="0"/>
                          </a:rPr>
                        </m:ctrlPr>
                      </m:radPr>
                      <m:deg/>
                      <m:e>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2(7.5</m:t>
                            </m:r>
                            <m:r>
                              <a:rPr lang="en-US" sz="2000" b="0" i="1" smtClean="0">
                                <a:latin typeface="Cambria Math" panose="02040503050406030204" pitchFamily="18" charset="0"/>
                                <a:ea typeface="Cambria Math" panose="02040503050406030204" pitchFamily="18" charset="0"/>
                              </a:rPr>
                              <m:t>𝐽</m:t>
                            </m:r>
                            <m:r>
                              <a:rPr lang="en-US" sz="2000" b="0" i="1" smtClean="0">
                                <a:latin typeface="Cambria Math" panose="02040503050406030204" pitchFamily="18" charset="0"/>
                                <a:ea typeface="Cambria Math" panose="02040503050406030204" pitchFamily="18" charset="0"/>
                              </a:rPr>
                              <m:t>) </m:t>
                            </m:r>
                          </m:num>
                          <m:den>
                            <m:r>
                              <a:rPr lang="en-US" sz="2000" b="0" i="1" smtClean="0">
                                <a:latin typeface="Cambria Math" panose="02040503050406030204" pitchFamily="18" charset="0"/>
                                <a:ea typeface="Cambria Math" panose="02040503050406030204" pitchFamily="18" charset="0"/>
                              </a:rPr>
                              <m:t>0.6</m:t>
                            </m:r>
                            <m:r>
                              <a:rPr lang="en-US" sz="2000" b="0" i="1" smtClean="0">
                                <a:latin typeface="Cambria Math" panose="02040503050406030204" pitchFamily="18" charset="0"/>
                                <a:ea typeface="Cambria Math" panose="02040503050406030204" pitchFamily="18" charset="0"/>
                              </a:rPr>
                              <m:t>𝐾𝑔</m:t>
                            </m:r>
                          </m:den>
                        </m:f>
                      </m:e>
                    </m:rad>
                    <m:r>
                      <a:rPr lang="en-US" sz="2000" b="0" i="1" smtClean="0">
                        <a:latin typeface="Cambria Math" panose="02040503050406030204" pitchFamily="18" charset="0"/>
                        <a:ea typeface="Cambria Math" panose="02040503050406030204" pitchFamily="18" charset="0"/>
                      </a:rPr>
                      <m:t>=</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25</m:t>
                        </m:r>
                      </m:e>
                    </m:rad>
                    <m:r>
                      <a:rPr lang="en-US" sz="2000" b="0" i="1" smtClean="0">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5</m:t>
                    </m:r>
                    <m:f>
                      <m:fPr>
                        <m:type m:val="lin"/>
                        <m:ctrlPr>
                          <a:rPr lang="en-US" sz="2000" b="0" i="1" smtClean="0">
                            <a:solidFill>
                              <a:srgbClr val="FF0000"/>
                            </a:solidFill>
                            <a:latin typeface="Cambria Math" panose="02040503050406030204" pitchFamily="18" charset="0"/>
                            <a:ea typeface="Cambria Math" panose="02040503050406030204" pitchFamily="18" charset="0"/>
                          </a:rPr>
                        </m:ctrlPr>
                      </m:fPr>
                      <m:num>
                        <m:r>
                          <a:rPr lang="en-US" sz="2000" b="0" i="1" smtClean="0">
                            <a:solidFill>
                              <a:srgbClr val="FF0000"/>
                            </a:solidFill>
                            <a:latin typeface="Cambria Math" panose="02040503050406030204" pitchFamily="18" charset="0"/>
                            <a:ea typeface="Cambria Math" panose="02040503050406030204" pitchFamily="18" charset="0"/>
                          </a:rPr>
                          <m:t>𝑚</m:t>
                        </m:r>
                      </m:num>
                      <m:den>
                        <m:r>
                          <a:rPr lang="en-US" sz="2000" b="0" i="1" smtClean="0">
                            <a:solidFill>
                              <a:srgbClr val="FF0000"/>
                            </a:solidFill>
                            <a:latin typeface="Cambria Math" panose="02040503050406030204" pitchFamily="18" charset="0"/>
                            <a:ea typeface="Cambria Math" panose="02040503050406030204" pitchFamily="18" charset="0"/>
                          </a:rPr>
                          <m:t>𝑠</m:t>
                        </m:r>
                      </m:den>
                    </m:f>
                  </m:oMath>
                </a14:m>
                <a:endParaRPr lang="en-US" sz="2000" b="0" i="1" dirty="0" smtClean="0">
                  <a:ea typeface="Cambria Math" panose="02040503050406030204" pitchFamily="18" charset="0"/>
                </a:endParaRPr>
              </a:p>
              <a:p>
                <a:pPr marL="457200" indent="-457200">
                  <a:buAutoNum type="alphaLcParenBoth"/>
                </a:pPr>
                <a:r>
                  <a:rPr lang="en-US" sz="2000" i="1" dirty="0" smtClean="0"/>
                  <a:t>From work energy theorem we have</a:t>
                </a:r>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𝐴𝐵</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𝐾</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𝐸</m:t>
                          </m:r>
                        </m:e>
                        <m:sub>
                          <m:r>
                            <a:rPr lang="en-US" sz="2000" b="0" i="1" smtClean="0">
                              <a:latin typeface="Cambria Math" panose="02040503050406030204" pitchFamily="18" charset="0"/>
                              <a:ea typeface="Cambria Math" panose="02040503050406030204" pitchFamily="18" charset="0"/>
                            </a:rPr>
                            <m:t>𝐴𝐵</m:t>
                          </m:r>
                        </m:sub>
                      </m:sSub>
                    </m:oMath>
                  </m:oMathPara>
                </a14:m>
                <a:endParaRPr lang="en-US" sz="2000" b="0" i="1"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𝐴𝐵</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𝑚</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𝑣</m:t>
                          </m:r>
                        </m:e>
                        <m:sub>
                          <m:r>
                            <a:rPr lang="en-US" sz="2000" b="0" i="1" smtClean="0">
                              <a:latin typeface="Cambria Math" panose="02040503050406030204" pitchFamily="18" charset="0"/>
                            </a:rPr>
                            <m:t>𝐵</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𝑚</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𝑣</m:t>
                          </m:r>
                        </m:e>
                        <m:sub>
                          <m:r>
                            <a:rPr lang="en-US" sz="2000" b="0" i="1" smtClean="0">
                              <a:latin typeface="Cambria Math" panose="02040503050406030204" pitchFamily="18" charset="0"/>
                            </a:rPr>
                            <m:t>𝐴</m:t>
                          </m:r>
                        </m:sub>
                        <m:sup>
                          <m:r>
                            <a:rPr lang="en-US" sz="2000" b="0" i="1" smtClean="0">
                              <a:latin typeface="Cambria Math" panose="02040503050406030204" pitchFamily="18" charset="0"/>
                            </a:rPr>
                            <m:t>2</m:t>
                          </m:r>
                        </m:sup>
                      </m:sSubSup>
                    </m:oMath>
                  </m:oMathPara>
                </a14:m>
                <a:endParaRPr lang="en-US" sz="2000" i="1" dirty="0" smtClean="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𝐴𝐵</m:t>
                          </m:r>
                        </m:sub>
                      </m:sSub>
                      <m:r>
                        <a:rPr lang="en-US" sz="2000" b="0" i="1" smtClean="0">
                          <a:latin typeface="Cambria Math" panose="02040503050406030204" pitchFamily="18" charset="0"/>
                        </a:rPr>
                        <m:t>=</m:t>
                      </m:r>
                      <m:f>
                        <m:fPr>
                          <m:ctrlPr>
                            <a:rPr lang="en-US" sz="2100" i="1">
                              <a:solidFill>
                                <a:prstClr val="black"/>
                              </a:solidFill>
                              <a:latin typeface="Cambria Math" panose="02040503050406030204" pitchFamily="18" charset="0"/>
                            </a:rPr>
                          </m:ctrlPr>
                        </m:fPr>
                        <m:num>
                          <m:r>
                            <a:rPr lang="en-US" sz="2100" i="1">
                              <a:solidFill>
                                <a:prstClr val="black"/>
                              </a:solidFill>
                              <a:latin typeface="Cambria Math" panose="02040503050406030204" pitchFamily="18" charset="0"/>
                            </a:rPr>
                            <m:t>1</m:t>
                          </m:r>
                        </m:num>
                        <m:den>
                          <m:r>
                            <a:rPr lang="en-US" sz="2100" i="1">
                              <a:solidFill>
                                <a:prstClr val="black"/>
                              </a:solidFill>
                              <a:latin typeface="Cambria Math" panose="02040503050406030204" pitchFamily="18" charset="0"/>
                            </a:rPr>
                            <m:t>2</m:t>
                          </m:r>
                        </m:den>
                      </m:f>
                      <m:d>
                        <m:dPr>
                          <m:ctrlPr>
                            <a:rPr lang="en-US" sz="2100" i="1">
                              <a:solidFill>
                                <a:prstClr val="black"/>
                              </a:solidFill>
                              <a:latin typeface="Cambria Math" panose="02040503050406030204" pitchFamily="18" charset="0"/>
                            </a:rPr>
                          </m:ctrlPr>
                        </m:dPr>
                        <m:e>
                          <m:r>
                            <a:rPr lang="en-US" sz="2100" i="1">
                              <a:solidFill>
                                <a:prstClr val="black"/>
                              </a:solidFill>
                              <a:latin typeface="Cambria Math" panose="02040503050406030204" pitchFamily="18" charset="0"/>
                            </a:rPr>
                            <m:t>0.6</m:t>
                          </m:r>
                          <m:r>
                            <a:rPr lang="en-US" sz="2100" i="1">
                              <a:solidFill>
                                <a:prstClr val="black"/>
                              </a:solidFill>
                              <a:latin typeface="Cambria Math" panose="02040503050406030204" pitchFamily="18" charset="0"/>
                            </a:rPr>
                            <m:t>𝐾𝑔</m:t>
                          </m:r>
                          <m:r>
                            <a:rPr lang="en-US" sz="2100" i="1">
                              <a:solidFill>
                                <a:prstClr val="black"/>
                              </a:solidFill>
                              <a:latin typeface="Cambria Math" panose="02040503050406030204" pitchFamily="18" charset="0"/>
                              <a:ea typeface="Cambria Math" panose="02040503050406030204" pitchFamily="18" charset="0"/>
                            </a:rPr>
                            <m:t>×</m:t>
                          </m:r>
                          <m:sSup>
                            <m:sSupPr>
                              <m:ctrlPr>
                                <a:rPr lang="en-US" sz="2100" i="1">
                                  <a:solidFill>
                                    <a:prstClr val="black"/>
                                  </a:solidFill>
                                  <a:latin typeface="Cambria Math" panose="02040503050406030204" pitchFamily="18" charset="0"/>
                                </a:rPr>
                              </m:ctrlPr>
                            </m:sSupPr>
                            <m:e>
                              <m:d>
                                <m:dPr>
                                  <m:ctrlPr>
                                    <a:rPr lang="en-US" sz="2100" i="1">
                                      <a:solidFill>
                                        <a:prstClr val="black"/>
                                      </a:solidFill>
                                      <a:latin typeface="Cambria Math" panose="02040503050406030204" pitchFamily="18" charset="0"/>
                                    </a:rPr>
                                  </m:ctrlPr>
                                </m:dPr>
                                <m:e>
                                  <m:r>
                                    <a:rPr lang="en-US" sz="2100" b="0" i="1" smtClean="0">
                                      <a:solidFill>
                                        <a:prstClr val="black"/>
                                      </a:solidFill>
                                      <a:latin typeface="Cambria Math" panose="02040503050406030204" pitchFamily="18" charset="0"/>
                                    </a:rPr>
                                    <m:t>5</m:t>
                                  </m:r>
                                  <m:f>
                                    <m:fPr>
                                      <m:type m:val="lin"/>
                                      <m:ctrlPr>
                                        <a:rPr lang="en-US" sz="2100" i="1">
                                          <a:solidFill>
                                            <a:prstClr val="black"/>
                                          </a:solidFill>
                                          <a:latin typeface="Cambria Math" panose="02040503050406030204" pitchFamily="18" charset="0"/>
                                        </a:rPr>
                                      </m:ctrlPr>
                                    </m:fPr>
                                    <m:num>
                                      <m:r>
                                        <a:rPr lang="en-US" sz="2100" i="1">
                                          <a:solidFill>
                                            <a:prstClr val="black"/>
                                          </a:solidFill>
                                          <a:latin typeface="Cambria Math" panose="02040503050406030204" pitchFamily="18" charset="0"/>
                                        </a:rPr>
                                        <m:t>𝑚</m:t>
                                      </m:r>
                                    </m:num>
                                    <m:den>
                                      <m:r>
                                        <a:rPr lang="en-US" sz="2100" i="1">
                                          <a:solidFill>
                                            <a:prstClr val="black"/>
                                          </a:solidFill>
                                          <a:latin typeface="Cambria Math" panose="02040503050406030204" pitchFamily="18" charset="0"/>
                                        </a:rPr>
                                        <m:t>𝑠</m:t>
                                      </m:r>
                                    </m:den>
                                  </m:f>
                                </m:e>
                              </m:d>
                            </m:e>
                            <m:sup>
                              <m:r>
                                <a:rPr lang="en-US" sz="2100" i="1">
                                  <a:solidFill>
                                    <a:prstClr val="black"/>
                                  </a:solidFill>
                                  <a:latin typeface="Cambria Math" panose="02040503050406030204" pitchFamily="18" charset="0"/>
                                </a:rPr>
                                <m:t>2</m:t>
                              </m:r>
                            </m:sup>
                          </m:sSup>
                        </m:e>
                      </m:d>
                      <m:r>
                        <a:rPr lang="en-US" sz="2000" b="0" i="1" smtClean="0">
                          <a:latin typeface="Cambria Math" panose="02040503050406030204" pitchFamily="18" charset="0"/>
                        </a:rPr>
                        <m:t>−</m:t>
                      </m:r>
                      <m:f>
                        <m:fPr>
                          <m:ctrlPr>
                            <a:rPr lang="en-US" sz="2100" i="1">
                              <a:solidFill>
                                <a:prstClr val="black"/>
                              </a:solidFill>
                              <a:latin typeface="Cambria Math" panose="02040503050406030204" pitchFamily="18" charset="0"/>
                            </a:rPr>
                          </m:ctrlPr>
                        </m:fPr>
                        <m:num>
                          <m:r>
                            <a:rPr lang="en-US" sz="2100" i="1">
                              <a:solidFill>
                                <a:prstClr val="black"/>
                              </a:solidFill>
                              <a:latin typeface="Cambria Math" panose="02040503050406030204" pitchFamily="18" charset="0"/>
                            </a:rPr>
                            <m:t>1</m:t>
                          </m:r>
                        </m:num>
                        <m:den>
                          <m:r>
                            <a:rPr lang="en-US" sz="2100" i="1">
                              <a:solidFill>
                                <a:prstClr val="black"/>
                              </a:solidFill>
                              <a:latin typeface="Cambria Math" panose="02040503050406030204" pitchFamily="18" charset="0"/>
                            </a:rPr>
                            <m:t>2</m:t>
                          </m:r>
                        </m:den>
                      </m:f>
                      <m:d>
                        <m:dPr>
                          <m:ctrlPr>
                            <a:rPr lang="en-US" sz="2100" i="1">
                              <a:solidFill>
                                <a:prstClr val="black"/>
                              </a:solidFill>
                              <a:latin typeface="Cambria Math" panose="02040503050406030204" pitchFamily="18" charset="0"/>
                            </a:rPr>
                          </m:ctrlPr>
                        </m:dPr>
                        <m:e>
                          <m:r>
                            <a:rPr lang="en-US" sz="2100" i="1">
                              <a:solidFill>
                                <a:prstClr val="black"/>
                              </a:solidFill>
                              <a:latin typeface="Cambria Math" panose="02040503050406030204" pitchFamily="18" charset="0"/>
                            </a:rPr>
                            <m:t>0.6</m:t>
                          </m:r>
                          <m:r>
                            <a:rPr lang="en-US" sz="2100" i="1">
                              <a:solidFill>
                                <a:prstClr val="black"/>
                              </a:solidFill>
                              <a:latin typeface="Cambria Math" panose="02040503050406030204" pitchFamily="18" charset="0"/>
                            </a:rPr>
                            <m:t>𝐾𝑔</m:t>
                          </m:r>
                          <m:r>
                            <a:rPr lang="en-US" sz="2100" i="1">
                              <a:solidFill>
                                <a:prstClr val="black"/>
                              </a:solidFill>
                              <a:latin typeface="Cambria Math" panose="02040503050406030204" pitchFamily="18" charset="0"/>
                              <a:ea typeface="Cambria Math" panose="02040503050406030204" pitchFamily="18" charset="0"/>
                            </a:rPr>
                            <m:t>×</m:t>
                          </m:r>
                          <m:sSup>
                            <m:sSupPr>
                              <m:ctrlPr>
                                <a:rPr lang="en-US" sz="2100" i="1">
                                  <a:solidFill>
                                    <a:prstClr val="black"/>
                                  </a:solidFill>
                                  <a:latin typeface="Cambria Math" panose="02040503050406030204" pitchFamily="18" charset="0"/>
                                </a:rPr>
                              </m:ctrlPr>
                            </m:sSupPr>
                            <m:e>
                              <m:d>
                                <m:dPr>
                                  <m:ctrlPr>
                                    <a:rPr lang="en-US" sz="2100" i="1">
                                      <a:solidFill>
                                        <a:prstClr val="black"/>
                                      </a:solidFill>
                                      <a:latin typeface="Cambria Math" panose="02040503050406030204" pitchFamily="18" charset="0"/>
                                    </a:rPr>
                                  </m:ctrlPr>
                                </m:dPr>
                                <m:e>
                                  <m:r>
                                    <a:rPr lang="en-US" sz="2100" i="1">
                                      <a:solidFill>
                                        <a:prstClr val="black"/>
                                      </a:solidFill>
                                      <a:latin typeface="Cambria Math" panose="02040503050406030204" pitchFamily="18" charset="0"/>
                                    </a:rPr>
                                    <m:t>2</m:t>
                                  </m:r>
                                  <m:f>
                                    <m:fPr>
                                      <m:type m:val="lin"/>
                                      <m:ctrlPr>
                                        <a:rPr lang="en-US" sz="2100" i="1">
                                          <a:solidFill>
                                            <a:prstClr val="black"/>
                                          </a:solidFill>
                                          <a:latin typeface="Cambria Math" panose="02040503050406030204" pitchFamily="18" charset="0"/>
                                        </a:rPr>
                                      </m:ctrlPr>
                                    </m:fPr>
                                    <m:num>
                                      <m:r>
                                        <a:rPr lang="en-US" sz="2100" i="1">
                                          <a:solidFill>
                                            <a:prstClr val="black"/>
                                          </a:solidFill>
                                          <a:latin typeface="Cambria Math" panose="02040503050406030204" pitchFamily="18" charset="0"/>
                                        </a:rPr>
                                        <m:t>𝑚</m:t>
                                      </m:r>
                                    </m:num>
                                    <m:den>
                                      <m:r>
                                        <a:rPr lang="en-US" sz="2100" i="1">
                                          <a:solidFill>
                                            <a:prstClr val="black"/>
                                          </a:solidFill>
                                          <a:latin typeface="Cambria Math" panose="02040503050406030204" pitchFamily="18" charset="0"/>
                                        </a:rPr>
                                        <m:t>𝑠</m:t>
                                      </m:r>
                                    </m:den>
                                  </m:f>
                                </m:e>
                              </m:d>
                            </m:e>
                            <m:sup>
                              <m:r>
                                <a:rPr lang="en-US" sz="2100" i="1">
                                  <a:solidFill>
                                    <a:prstClr val="black"/>
                                  </a:solidFill>
                                  <a:latin typeface="Cambria Math" panose="02040503050406030204" pitchFamily="18" charset="0"/>
                                </a:rPr>
                                <m:t>2</m:t>
                              </m:r>
                            </m:sup>
                          </m:sSup>
                        </m:e>
                      </m:d>
                    </m:oMath>
                  </m:oMathPara>
                </a14:m>
                <a:endParaRPr lang="en-US" sz="2000" i="1" dirty="0" smtClean="0"/>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𝑊</m:t>
                          </m:r>
                        </m:e>
                        <m:sub>
                          <m:r>
                            <a:rPr lang="en-US" sz="2400" b="0" i="1" smtClean="0">
                              <a:solidFill>
                                <a:srgbClr val="FF0000"/>
                              </a:solidFill>
                              <a:latin typeface="Cambria Math" panose="02040503050406030204" pitchFamily="18" charset="0"/>
                            </a:rPr>
                            <m:t>𝐴𝐵</m:t>
                          </m:r>
                        </m:sub>
                      </m:sSub>
                      <m:r>
                        <a:rPr lang="en-US" sz="2400" b="0" i="1" smtClean="0">
                          <a:solidFill>
                            <a:srgbClr val="FF0000"/>
                          </a:solidFill>
                          <a:latin typeface="Cambria Math" panose="02040503050406030204" pitchFamily="18" charset="0"/>
                        </a:rPr>
                        <m:t>=7.5</m:t>
                      </m:r>
                      <m:r>
                        <a:rPr lang="en-US" sz="2400" b="0" i="1" smtClean="0">
                          <a:solidFill>
                            <a:srgbClr val="FF0000"/>
                          </a:solidFill>
                          <a:latin typeface="Cambria Math" panose="02040503050406030204" pitchFamily="18" charset="0"/>
                        </a:rPr>
                        <m:t>𝐽</m:t>
                      </m:r>
                      <m:r>
                        <a:rPr lang="en-US" sz="2400" b="0" i="1" smtClean="0">
                          <a:solidFill>
                            <a:srgbClr val="FF0000"/>
                          </a:solidFill>
                          <a:latin typeface="Cambria Math" panose="02040503050406030204" pitchFamily="18" charset="0"/>
                        </a:rPr>
                        <m:t>−1.2</m:t>
                      </m:r>
                      <m:r>
                        <a:rPr lang="en-US" sz="2400" b="0" i="1" smtClean="0">
                          <a:solidFill>
                            <a:srgbClr val="FF0000"/>
                          </a:solidFill>
                          <a:latin typeface="Cambria Math" panose="02040503050406030204" pitchFamily="18" charset="0"/>
                        </a:rPr>
                        <m:t>𝐽</m:t>
                      </m:r>
                      <m:r>
                        <a:rPr lang="en-US" sz="2400" b="0" i="1" smtClean="0">
                          <a:solidFill>
                            <a:srgbClr val="FF0000"/>
                          </a:solidFill>
                          <a:latin typeface="Cambria Math" panose="02040503050406030204" pitchFamily="18" charset="0"/>
                        </a:rPr>
                        <m:t>=6.3</m:t>
                      </m:r>
                      <m:r>
                        <a:rPr lang="en-US" sz="2400" b="0" i="1" smtClean="0">
                          <a:solidFill>
                            <a:srgbClr val="FF0000"/>
                          </a:solidFill>
                          <a:latin typeface="Cambria Math" panose="02040503050406030204" pitchFamily="18" charset="0"/>
                        </a:rPr>
                        <m:t>𝐽</m:t>
                      </m:r>
                    </m:oMath>
                  </m:oMathPara>
                </a14:m>
                <a:endParaRPr lang="en-US" sz="2400" i="1"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966652"/>
                <a:ext cx="10515600" cy="5210311"/>
              </a:xfrm>
              <a:blipFill>
                <a:blip r:embed="rId2"/>
                <a:stretch>
                  <a:fillRect l="-754" t="-2576" b="-105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65</a:t>
            </a:fld>
            <a:endParaRPr lang="en-US"/>
          </a:p>
        </p:txBody>
      </p:sp>
    </p:spTree>
    <p:extLst>
      <p:ext uri="{BB962C8B-B14F-4D97-AF65-F5344CB8AC3E}">
        <p14:creationId xmlns:p14="http://schemas.microsoft.com/office/powerpoint/2010/main" val="40243300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6841"/>
          </a:xfrm>
        </p:spPr>
        <p:txBody>
          <a:bodyPr>
            <a:normAutofit fontScale="90000"/>
          </a:bodyPr>
          <a:lstStyle/>
          <a:p>
            <a:pPr algn="ctr"/>
            <a:r>
              <a:rPr lang="en-US" b="1" dirty="0" smtClean="0">
                <a:latin typeface="Times New Roman" panose="02020603050405020304" pitchFamily="18" charset="0"/>
              </a:rPr>
              <a:t>Mechanical Energy (ME):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21131" y="1031966"/>
                <a:ext cx="9313818" cy="5324384"/>
              </a:xfrm>
            </p:spPr>
            <p:txBody>
              <a:bodyPr>
                <a:normAutofit fontScale="62500" lnSpcReduction="20000"/>
              </a:bodyPr>
              <a:lstStyle/>
              <a:p>
                <a:r>
                  <a:rPr lang="en-US" dirty="0" smtClean="0">
                    <a:latin typeface="Times New Roman" panose="02020603050405020304" pitchFamily="18" charset="0"/>
                  </a:rPr>
                  <a:t>is </a:t>
                </a:r>
                <a:r>
                  <a:rPr lang="en-US" dirty="0">
                    <a:latin typeface="Times New Roman" panose="02020603050405020304" pitchFamily="18" charset="0"/>
                  </a:rPr>
                  <a:t>defined as the sum of kinetic energy and potential energy.</a:t>
                </a:r>
              </a:p>
              <a:p>
                <a:r>
                  <a:rPr lang="en-US" dirty="0">
                    <a:latin typeface="Times New Roman" panose="02020603050405020304" pitchFamily="18" charset="0"/>
                  </a:rPr>
                  <a:t>Consider the </a:t>
                </a:r>
                <a:r>
                  <a:rPr lang="en-US" b="1" i="1" dirty="0">
                    <a:solidFill>
                      <a:srgbClr val="FF0000"/>
                    </a:solidFill>
                    <a:latin typeface="Times New Roman" panose="02020603050405020304" pitchFamily="18" charset="0"/>
                  </a:rPr>
                  <a:t>book-earth system </a:t>
                </a:r>
                <a:r>
                  <a:rPr lang="en-US" dirty="0">
                    <a:latin typeface="Times New Roman" panose="02020603050405020304" pitchFamily="18" charset="0"/>
                  </a:rPr>
                  <a:t>shown in the figure below. As the book falls from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𝑏</m:t>
                        </m:r>
                      </m:sub>
                    </m:sSub>
                  </m:oMath>
                </a14:m>
                <a:r>
                  <a:rPr lang="en-US" dirty="0" smtClean="0">
                    <a:latin typeface="Times New Roman" panose="02020603050405020304" pitchFamily="18" charset="0"/>
                  </a:rPr>
                  <a:t> to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𝑎</m:t>
                        </m:r>
                      </m:sub>
                    </m:sSub>
                  </m:oMath>
                </a14:m>
                <a:r>
                  <a:rPr lang="en-US" dirty="0">
                    <a:latin typeface="Times New Roman" panose="02020603050405020304" pitchFamily="18" charset="0"/>
                  </a:rPr>
                  <a:t>, </a:t>
                </a:r>
                <a:r>
                  <a:rPr lang="en-US" dirty="0" smtClean="0">
                    <a:latin typeface="Times New Roman" panose="02020603050405020304" pitchFamily="18" charset="0"/>
                  </a:rPr>
                  <a:t>the </a:t>
                </a:r>
                <a:r>
                  <a:rPr lang="en-US" b="1" i="1" dirty="0" smtClean="0">
                    <a:solidFill>
                      <a:srgbClr val="FF0000"/>
                    </a:solidFill>
                    <a:latin typeface="Times New Roman" panose="02020603050405020304" pitchFamily="18" charset="0"/>
                  </a:rPr>
                  <a:t>work </a:t>
                </a:r>
                <a:r>
                  <a:rPr lang="en-US" b="1" i="1" dirty="0">
                    <a:solidFill>
                      <a:srgbClr val="FF0000"/>
                    </a:solidFill>
                    <a:latin typeface="Times New Roman" panose="02020603050405020304" pitchFamily="18" charset="0"/>
                  </a:rPr>
                  <a:t>done by the gravitational force </a:t>
                </a:r>
                <a:r>
                  <a:rPr lang="en-US" dirty="0">
                    <a:latin typeface="Times New Roman" panose="02020603050405020304" pitchFamily="18" charset="0"/>
                  </a:rPr>
                  <a:t>on the book </a:t>
                </a:r>
                <a:r>
                  <a:rPr lang="en-US" dirty="0" smtClean="0">
                    <a:latin typeface="Times New Roman" panose="02020603050405020304" pitchFamily="18" charset="0"/>
                  </a:rPr>
                  <a:t>is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𝑊</m:t>
                          </m:r>
                        </m:e>
                        <m:sub>
                          <m:r>
                            <a:rPr lang="en-US" b="0" i="1" smtClean="0">
                              <a:solidFill>
                                <a:srgbClr val="0070C0"/>
                              </a:solidFill>
                              <a:latin typeface="Cambria Math" panose="02040503050406030204" pitchFamily="18" charset="0"/>
                            </a:rPr>
                            <m:t>𝑜𝑛𝑏𝑜𝑜𝑘</m:t>
                          </m:r>
                        </m:sub>
                      </m:sSub>
                      <m:r>
                        <a:rPr lang="en-US" b="0" i="1" smtClean="0">
                          <a:solidFill>
                            <a:srgbClr val="0070C0"/>
                          </a:solidFill>
                          <a:latin typeface="Cambria Math" panose="02040503050406030204" pitchFamily="18" charset="0"/>
                        </a:rPr>
                        <m:t>=</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𝑚𝑔</m:t>
                          </m:r>
                        </m:e>
                      </m:d>
                      <m:r>
                        <a:rPr lang="en-US" b="0" i="1" smtClean="0">
                          <a:solidFill>
                            <a:srgbClr val="0070C0"/>
                          </a:solidFill>
                          <a:latin typeface="Cambria Math" panose="02040503050406030204" pitchFamily="18" charset="0"/>
                        </a:rPr>
                        <m:t>.</m:t>
                      </m:r>
                      <m:d>
                        <m:dPr>
                          <m:ctrlPr>
                            <a:rPr lang="en-US" b="0" i="1" smtClean="0">
                              <a:solidFill>
                                <a:srgbClr val="0070C0"/>
                              </a:solidFill>
                              <a:latin typeface="Cambria Math" panose="02040503050406030204" pitchFamily="18" charset="0"/>
                            </a:rPr>
                          </m:ctrlPr>
                        </m:d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𝑎</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𝑏</m:t>
                              </m:r>
                            </m:sub>
                          </m:sSub>
                        </m:e>
                      </m:d>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𝑚𝑔</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𝑏</m:t>
                          </m:r>
                        </m:sub>
                      </m:sSub>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𝑚𝑔</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𝑎</m:t>
                          </m:r>
                        </m:sub>
                      </m:sSub>
                    </m:oMath>
                  </m:oMathPara>
                </a14:m>
                <a:endParaRPr lang="en-US" dirty="0" smtClean="0"/>
              </a:p>
              <a:p>
                <a:r>
                  <a:rPr lang="en-US" b="1" i="1" dirty="0">
                    <a:solidFill>
                      <a:srgbClr val="FF0000"/>
                    </a:solidFill>
                    <a:latin typeface="Times New Roman" panose="02020603050405020304" pitchFamily="18" charset="0"/>
                  </a:rPr>
                  <a:t>From the work–kinetic energy theorem, </a:t>
                </a:r>
                <a:r>
                  <a:rPr lang="en-US" dirty="0">
                    <a:latin typeface="Times New Roman" panose="02020603050405020304" pitchFamily="18" charset="0"/>
                  </a:rPr>
                  <a:t>the work done on the book </a:t>
                </a:r>
                <a:r>
                  <a:rPr lang="en-US" dirty="0" smtClean="0">
                    <a:latin typeface="Times New Roman" panose="02020603050405020304" pitchFamily="18" charset="0"/>
                  </a:rPr>
                  <a:t>is equal </a:t>
                </a:r>
                <a:r>
                  <a:rPr lang="en-US" dirty="0">
                    <a:latin typeface="Times New Roman" panose="02020603050405020304" pitchFamily="18" charset="0"/>
                  </a:rPr>
                  <a:t>to the change in the kinetic energy of the book</a:t>
                </a:r>
                <a:r>
                  <a:rPr lang="en-US" dirty="0" smtClean="0">
                    <a:latin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𝑊</m:t>
                          </m:r>
                        </m:e>
                        <m:sub>
                          <m:r>
                            <a:rPr lang="en-US" b="0" i="1" smtClean="0">
                              <a:solidFill>
                                <a:srgbClr val="0070C0"/>
                              </a:solidFill>
                              <a:latin typeface="Cambria Math" panose="02040503050406030204" pitchFamily="18" charset="0"/>
                            </a:rPr>
                            <m:t>𝑜𝑛𝑏𝑜𝑜𝑘</m:t>
                          </m:r>
                        </m:sub>
                      </m:sSub>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ea typeface="Cambria Math" panose="02040503050406030204" pitchFamily="18" charset="0"/>
                        </a:rPr>
                        <m:t>∆</m:t>
                      </m:r>
                      <m:r>
                        <a:rPr lang="en-US" b="0" i="1" smtClean="0">
                          <a:solidFill>
                            <a:srgbClr val="0070C0"/>
                          </a:solidFill>
                          <a:latin typeface="Cambria Math" panose="02040503050406030204" pitchFamily="18" charset="0"/>
                          <a:ea typeface="Cambria Math" panose="02040503050406030204" pitchFamily="18" charset="0"/>
                        </a:rPr>
                        <m:t>𝐾</m:t>
                      </m:r>
                      <m:r>
                        <a:rPr lang="en-US" b="0" i="1" smtClean="0">
                          <a:solidFill>
                            <a:srgbClr val="0070C0"/>
                          </a:solidFill>
                          <a:latin typeface="Cambria Math" panose="02040503050406030204" pitchFamily="18" charset="0"/>
                          <a:ea typeface="Cambria Math" panose="02040503050406030204" pitchFamily="18" charset="0"/>
                        </a:rPr>
                        <m:t>.</m:t>
                      </m:r>
                      <m:sSub>
                        <m:sSubPr>
                          <m:ctrlPr>
                            <a:rPr lang="en-US" b="0" i="1" smtClean="0">
                              <a:solidFill>
                                <a:srgbClr val="0070C0"/>
                              </a:solidFill>
                              <a:latin typeface="Cambria Math" panose="02040503050406030204" pitchFamily="18" charset="0"/>
                              <a:ea typeface="Cambria Math" panose="02040503050406030204" pitchFamily="18" charset="0"/>
                            </a:rPr>
                          </m:ctrlPr>
                        </m:sSubPr>
                        <m:e>
                          <m:r>
                            <a:rPr lang="en-US" b="0" i="1" smtClean="0">
                              <a:solidFill>
                                <a:srgbClr val="0070C0"/>
                              </a:solidFill>
                              <a:latin typeface="Cambria Math" panose="02040503050406030204" pitchFamily="18" charset="0"/>
                              <a:ea typeface="Cambria Math" panose="02040503050406030204" pitchFamily="18" charset="0"/>
                            </a:rPr>
                            <m:t>𝐸</m:t>
                          </m:r>
                        </m:e>
                        <m:sub>
                          <m:r>
                            <a:rPr lang="en-US" b="0" i="1" smtClean="0">
                              <a:solidFill>
                                <a:srgbClr val="0070C0"/>
                              </a:solidFill>
                              <a:latin typeface="Cambria Math" panose="02040503050406030204" pitchFamily="18" charset="0"/>
                              <a:ea typeface="Cambria Math" panose="02040503050406030204" pitchFamily="18" charset="0"/>
                            </a:rPr>
                            <m:t>𝑏𝑜𝑜𝑘</m:t>
                          </m:r>
                        </m:sub>
                      </m:sSub>
                    </m:oMath>
                  </m:oMathPara>
                </a14:m>
                <a:endParaRPr lang="en-US" dirty="0" smtClean="0"/>
              </a:p>
              <a:p>
                <a:r>
                  <a:rPr lang="en-US" dirty="0">
                    <a:latin typeface="Times New Roman" panose="02020603050405020304" pitchFamily="18" charset="0"/>
                  </a:rPr>
                  <a:t>As the book falls from initial height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𝑏</m:t>
                        </m:r>
                      </m:sub>
                    </m:sSub>
                  </m:oMath>
                </a14:m>
                <a:r>
                  <a:rPr lang="en-US" dirty="0" smtClean="0">
                    <a:latin typeface="Times New Roman" panose="02020603050405020304" pitchFamily="18" charset="0"/>
                  </a:rPr>
                  <a:t> to </a:t>
                </a:r>
                <a:r>
                  <a:rPr lang="en-US" dirty="0">
                    <a:latin typeface="Times New Roman" panose="02020603050405020304" pitchFamily="18" charset="0"/>
                  </a:rPr>
                  <a:t>a final height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𝑎</m:t>
                        </m:r>
                      </m:sub>
                    </m:sSub>
                  </m:oMath>
                </a14:m>
                <a:r>
                  <a:rPr lang="en-US" dirty="0" smtClean="0">
                    <a:latin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en-US" i="1">
                          <a:solidFill>
                            <a:srgbClr val="0070C0"/>
                          </a:solidFill>
                          <a:latin typeface="Cambria Math" panose="02040503050406030204" pitchFamily="18" charset="0"/>
                        </a:rPr>
                        <m:t>𝑚𝑔</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𝑏</m:t>
                          </m:r>
                        </m:sub>
                      </m:sSub>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𝑚𝑔</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𝑎</m:t>
                          </m:r>
                        </m:sub>
                      </m:sSub>
                      <m:r>
                        <a:rPr lang="en-US" b="0" i="1" smtClean="0">
                          <a:solidFill>
                            <a:srgbClr val="0070C0"/>
                          </a:solidFill>
                          <a:latin typeface="Cambria Math" panose="02040503050406030204" pitchFamily="18" charset="0"/>
                        </a:rPr>
                        <m:t>=−</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𝑚𝑔</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𝑎</m:t>
                              </m:r>
                            </m:sub>
                          </m:sSub>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𝑚𝑔</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𝑏</m:t>
                              </m:r>
                            </m:sub>
                          </m:sSub>
                        </m:e>
                      </m:d>
                      <m:r>
                        <a:rPr lang="en-US" b="0" i="1" smtClean="0">
                          <a:solidFill>
                            <a:srgbClr val="0070C0"/>
                          </a:solidFill>
                          <a:latin typeface="Cambria Math" panose="02040503050406030204" pitchFamily="18" charset="0"/>
                        </a:rPr>
                        <m:t>=−</m:t>
                      </m:r>
                      <m:d>
                        <m:dPr>
                          <m:ctrlPr>
                            <a:rPr lang="en-US" b="0" i="1" smtClean="0">
                              <a:solidFill>
                                <a:srgbClr val="0070C0"/>
                              </a:solidFill>
                              <a:latin typeface="Cambria Math" panose="02040503050406030204" pitchFamily="18" charset="0"/>
                            </a:rPr>
                          </m:ctrlPr>
                        </m:d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𝑈</m:t>
                              </m:r>
                            </m:e>
                            <m:sub>
                              <m:r>
                                <a:rPr lang="en-US" b="0" i="1" smtClean="0">
                                  <a:solidFill>
                                    <a:srgbClr val="0070C0"/>
                                  </a:solidFill>
                                  <a:latin typeface="Cambria Math" panose="02040503050406030204" pitchFamily="18" charset="0"/>
                                </a:rPr>
                                <m:t>𝑓</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𝑈</m:t>
                              </m:r>
                            </m:e>
                            <m:sub>
                              <m:r>
                                <a:rPr lang="en-US" b="0" i="1" smtClean="0">
                                  <a:solidFill>
                                    <a:srgbClr val="0070C0"/>
                                  </a:solidFill>
                                  <a:latin typeface="Cambria Math" panose="02040503050406030204" pitchFamily="18" charset="0"/>
                                </a:rPr>
                                <m:t>𝑖</m:t>
                              </m:r>
                            </m:sub>
                          </m:sSub>
                        </m:e>
                      </m:d>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𝑈</m:t>
                          </m:r>
                        </m:e>
                        <m:sub>
                          <m:r>
                            <a:rPr lang="en-US" b="0" i="1" smtClean="0">
                              <a:solidFill>
                                <a:srgbClr val="0070C0"/>
                              </a:solidFill>
                              <a:latin typeface="Cambria Math" panose="02040503050406030204" pitchFamily="18" charset="0"/>
                            </a:rPr>
                            <m:t>𝑔</m:t>
                          </m:r>
                        </m:sub>
                      </m:sSub>
                    </m:oMath>
                  </m:oMathPara>
                </a14:m>
                <a:endParaRPr lang="en-US" b="0" i="1" dirty="0" smtClean="0">
                  <a:solidFill>
                    <a:srgbClr val="0070C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m:t>
                      </m:r>
                      <m:r>
                        <a:rPr lang="en-US" b="0" i="1" smtClean="0">
                          <a:solidFill>
                            <a:srgbClr val="0070C0"/>
                          </a:solidFill>
                          <a:latin typeface="Cambria Math" panose="02040503050406030204" pitchFamily="18" charset="0"/>
                          <a:ea typeface="Cambria Math" panose="02040503050406030204" pitchFamily="18" charset="0"/>
                        </a:rPr>
                        <m:t>𝐾</m:t>
                      </m:r>
                      <m:r>
                        <a:rPr lang="en-US" b="0" i="1" smtClean="0">
                          <a:solidFill>
                            <a:srgbClr val="0070C0"/>
                          </a:solidFill>
                          <a:latin typeface="Cambria Math" panose="02040503050406030204" pitchFamily="18" charset="0"/>
                          <a:ea typeface="Cambria Math" panose="02040503050406030204" pitchFamily="18" charset="0"/>
                        </a:rPr>
                        <m:t>.</m:t>
                      </m:r>
                      <m:sSub>
                        <m:sSubPr>
                          <m:ctrlPr>
                            <a:rPr lang="en-US" b="0" i="1" smtClean="0">
                              <a:solidFill>
                                <a:srgbClr val="0070C0"/>
                              </a:solidFill>
                              <a:latin typeface="Cambria Math" panose="02040503050406030204" pitchFamily="18" charset="0"/>
                              <a:ea typeface="Cambria Math" panose="02040503050406030204" pitchFamily="18" charset="0"/>
                            </a:rPr>
                          </m:ctrlPr>
                        </m:sSubPr>
                        <m:e>
                          <m:r>
                            <a:rPr lang="en-US" b="0" i="1" smtClean="0">
                              <a:solidFill>
                                <a:srgbClr val="0070C0"/>
                              </a:solidFill>
                              <a:latin typeface="Cambria Math" panose="02040503050406030204" pitchFamily="18" charset="0"/>
                              <a:ea typeface="Cambria Math" panose="02040503050406030204" pitchFamily="18" charset="0"/>
                            </a:rPr>
                            <m:t>𝐸</m:t>
                          </m:r>
                        </m:e>
                        <m:sub>
                          <m:r>
                            <a:rPr lang="en-US" b="0" i="1" smtClean="0">
                              <a:solidFill>
                                <a:srgbClr val="0070C0"/>
                              </a:solidFill>
                              <a:latin typeface="Cambria Math" panose="02040503050406030204" pitchFamily="18" charset="0"/>
                              <a:ea typeface="Cambria Math" panose="02040503050406030204" pitchFamily="18" charset="0"/>
                            </a:rPr>
                            <m:t>𝑏𝑜𝑜𝑘</m:t>
                          </m:r>
                        </m:sub>
                      </m:sSub>
                      <m:r>
                        <a:rPr lang="en-US" b="0" i="1" smtClean="0">
                          <a:solidFill>
                            <a:srgbClr val="0070C0"/>
                          </a:solidFill>
                          <a:latin typeface="Cambria Math" panose="02040503050406030204" pitchFamily="18" charset="0"/>
                          <a:ea typeface="Cambria Math" panose="02040503050406030204" pitchFamily="18" charset="0"/>
                        </a:rPr>
                        <m:t>=</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𝑈</m:t>
                          </m:r>
                        </m:e>
                        <m:sub>
                          <m:r>
                            <a:rPr lang="en-US" b="0" i="1" smtClean="0">
                              <a:solidFill>
                                <a:srgbClr val="0070C0"/>
                              </a:solidFill>
                              <a:latin typeface="Cambria Math" panose="02040503050406030204" pitchFamily="18" charset="0"/>
                            </a:rPr>
                            <m:t>𝑔</m:t>
                          </m:r>
                        </m:sub>
                      </m:sSub>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m:t>
                      </m:r>
                      <m:r>
                        <a:rPr lang="en-US" b="0" i="1" smtClean="0">
                          <a:solidFill>
                            <a:srgbClr val="0070C0"/>
                          </a:solidFill>
                          <a:latin typeface="Cambria Math" panose="02040503050406030204" pitchFamily="18" charset="0"/>
                          <a:ea typeface="Cambria Math" panose="02040503050406030204" pitchFamily="18" charset="0"/>
                        </a:rPr>
                        <m:t>𝐾</m:t>
                      </m:r>
                      <m:r>
                        <a:rPr lang="en-US" b="0" i="1" smtClean="0">
                          <a:solidFill>
                            <a:srgbClr val="0070C0"/>
                          </a:solidFill>
                          <a:latin typeface="Cambria Math" panose="02040503050406030204" pitchFamily="18" charset="0"/>
                          <a:ea typeface="Cambria Math" panose="02040503050406030204" pitchFamily="18" charset="0"/>
                        </a:rPr>
                        <m:t>.</m:t>
                      </m:r>
                      <m:sSub>
                        <m:sSubPr>
                          <m:ctrlPr>
                            <a:rPr lang="en-US" b="0" i="1" smtClean="0">
                              <a:solidFill>
                                <a:srgbClr val="0070C0"/>
                              </a:solidFill>
                              <a:latin typeface="Cambria Math" panose="02040503050406030204" pitchFamily="18" charset="0"/>
                              <a:ea typeface="Cambria Math" panose="02040503050406030204" pitchFamily="18" charset="0"/>
                            </a:rPr>
                          </m:ctrlPr>
                        </m:sSubPr>
                        <m:e>
                          <m:r>
                            <a:rPr lang="en-US" b="0" i="1" smtClean="0">
                              <a:solidFill>
                                <a:srgbClr val="0070C0"/>
                              </a:solidFill>
                              <a:latin typeface="Cambria Math" panose="02040503050406030204" pitchFamily="18" charset="0"/>
                              <a:ea typeface="Cambria Math" panose="02040503050406030204" pitchFamily="18" charset="0"/>
                            </a:rPr>
                            <m:t>𝐸</m:t>
                          </m:r>
                        </m:e>
                        <m:sub>
                          <m:r>
                            <a:rPr lang="en-US" b="0" i="1" smtClean="0">
                              <a:solidFill>
                                <a:srgbClr val="0070C0"/>
                              </a:solidFill>
                              <a:latin typeface="Cambria Math" panose="02040503050406030204" pitchFamily="18" charset="0"/>
                              <a:ea typeface="Cambria Math" panose="02040503050406030204" pitchFamily="18" charset="0"/>
                            </a:rPr>
                            <m:t>𝑏𝑜𝑜𝑘</m:t>
                          </m:r>
                        </m:sub>
                      </m:sSub>
                      <m:r>
                        <a:rPr lang="en-US" b="0" i="1" smtClean="0">
                          <a:solidFill>
                            <a:srgbClr val="0070C0"/>
                          </a:solidFill>
                          <a:latin typeface="Cambria Math" panose="02040503050406030204" pitchFamily="18" charset="0"/>
                          <a:ea typeface="Cambria Math" panose="02040503050406030204" pitchFamily="18" charset="0"/>
                        </a:rPr>
                        <m:t>+</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𝑈</m:t>
                          </m:r>
                        </m:e>
                        <m:sub>
                          <m:r>
                            <a:rPr lang="en-US" b="0" i="1" smtClean="0">
                              <a:solidFill>
                                <a:srgbClr val="0070C0"/>
                              </a:solidFill>
                              <a:latin typeface="Cambria Math" panose="02040503050406030204" pitchFamily="18" charset="0"/>
                            </a:rPr>
                            <m:t>𝑔</m:t>
                          </m:r>
                        </m:sub>
                      </m:sSub>
                      <m:r>
                        <a:rPr lang="en-US" b="0" i="1" smtClean="0">
                          <a:solidFill>
                            <a:srgbClr val="0070C0"/>
                          </a:solidFill>
                          <a:latin typeface="Cambria Math" panose="02040503050406030204" pitchFamily="18" charset="0"/>
                        </a:rPr>
                        <m:t>=0</m:t>
                      </m:r>
                    </m:oMath>
                  </m:oMathPara>
                </a14:m>
                <a:endParaRPr lang="en-US" b="0" dirty="0" smtClean="0">
                  <a:solidFill>
                    <a:srgbClr val="0070C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𝐾</m:t>
                          </m:r>
                        </m:e>
                        <m:sub>
                          <m:r>
                            <a:rPr lang="en-US" b="0" i="1" smtClean="0">
                              <a:solidFill>
                                <a:srgbClr val="0070C0"/>
                              </a:solidFill>
                              <a:latin typeface="Cambria Math" panose="02040503050406030204" pitchFamily="18" charset="0"/>
                            </a:rPr>
                            <m:t>𝑓</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𝐾</m:t>
                          </m:r>
                        </m:e>
                        <m:sub>
                          <m:r>
                            <a:rPr lang="en-US" b="0" i="1" smtClean="0">
                              <a:solidFill>
                                <a:srgbClr val="0070C0"/>
                              </a:solidFill>
                              <a:latin typeface="Cambria Math" panose="02040503050406030204" pitchFamily="18" charset="0"/>
                            </a:rPr>
                            <m:t>𝑖</m:t>
                          </m:r>
                        </m:sub>
                      </m:sSub>
                      <m:r>
                        <a:rPr lang="en-US" b="0" i="1" smtClean="0">
                          <a:solidFill>
                            <a:srgbClr val="0070C0"/>
                          </a:solidFill>
                          <a:latin typeface="Cambria Math" panose="02040503050406030204" pitchFamily="18" charset="0"/>
                        </a:rPr>
                        <m:t>)+</m:t>
                      </m:r>
                      <m:d>
                        <m:dPr>
                          <m:ctrlPr>
                            <a:rPr lang="en-US" b="0" i="1" smtClean="0">
                              <a:solidFill>
                                <a:srgbClr val="0070C0"/>
                              </a:solidFill>
                              <a:latin typeface="Cambria Math" panose="02040503050406030204" pitchFamily="18" charset="0"/>
                            </a:rPr>
                          </m:ctrlPr>
                        </m:d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𝑈</m:t>
                              </m:r>
                            </m:e>
                            <m:sub>
                              <m:r>
                                <a:rPr lang="en-US" b="0" i="1" smtClean="0">
                                  <a:solidFill>
                                    <a:srgbClr val="0070C0"/>
                                  </a:solidFill>
                                  <a:latin typeface="Cambria Math" panose="02040503050406030204" pitchFamily="18" charset="0"/>
                                </a:rPr>
                                <m:t>𝑓</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𝑈</m:t>
                              </m:r>
                            </m:e>
                            <m:sub>
                              <m:r>
                                <a:rPr lang="en-US" b="0" i="1" smtClean="0">
                                  <a:solidFill>
                                    <a:srgbClr val="0070C0"/>
                                  </a:solidFill>
                                  <a:latin typeface="Cambria Math" panose="02040503050406030204" pitchFamily="18" charset="0"/>
                                </a:rPr>
                                <m:t>𝑖</m:t>
                              </m:r>
                            </m:sub>
                          </m:sSub>
                        </m:e>
                      </m:d>
                      <m:r>
                        <a:rPr lang="en-US" b="0" i="1" smtClean="0">
                          <a:solidFill>
                            <a:srgbClr val="0070C0"/>
                          </a:solidFill>
                          <a:latin typeface="Cambria Math" panose="02040503050406030204" pitchFamily="18" charset="0"/>
                        </a:rPr>
                        <m:t>=0</m:t>
                      </m:r>
                    </m:oMath>
                  </m:oMathPara>
                </a14:m>
                <a:endParaRPr lang="en-US" b="0" dirty="0" smtClean="0">
                  <a:solidFill>
                    <a:srgbClr val="0070C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𝐾</m:t>
                          </m:r>
                        </m:e>
                        <m:sub>
                          <m:r>
                            <a:rPr lang="en-US" b="0" i="1" smtClean="0">
                              <a:solidFill>
                                <a:srgbClr val="0070C0"/>
                              </a:solidFill>
                              <a:latin typeface="Cambria Math" panose="02040503050406030204" pitchFamily="18" charset="0"/>
                            </a:rPr>
                            <m:t>𝑖</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𝑈</m:t>
                          </m:r>
                        </m:e>
                        <m:sub>
                          <m:r>
                            <a:rPr lang="en-US" b="0" i="1" smtClean="0">
                              <a:solidFill>
                                <a:srgbClr val="0070C0"/>
                              </a:solidFill>
                              <a:latin typeface="Cambria Math" panose="02040503050406030204" pitchFamily="18" charset="0"/>
                            </a:rPr>
                            <m:t>𝑖</m:t>
                          </m:r>
                        </m:sub>
                      </m:sSub>
                      <m:r>
                        <m:rPr>
                          <m:nor/>
                        </m:rPr>
                        <a:rPr lang="en-US"/>
                        <m:t>(</m:t>
                      </m:r>
                      <m:r>
                        <m:rPr>
                          <m:nor/>
                        </m:rPr>
                        <a:rPr lang="en-US" i="1"/>
                        <m:t>Conservation</m:t>
                      </m:r>
                      <m:r>
                        <m:rPr>
                          <m:nor/>
                        </m:rPr>
                        <a:rPr lang="en-US" i="1"/>
                        <m:t> </m:t>
                      </m:r>
                      <m:r>
                        <m:rPr>
                          <m:nor/>
                        </m:rPr>
                        <a:rPr lang="en-US" i="1"/>
                        <m:t>of</m:t>
                      </m:r>
                      <m:r>
                        <m:rPr>
                          <m:nor/>
                        </m:rPr>
                        <a:rPr lang="en-US" i="1"/>
                        <m:t> </m:t>
                      </m:r>
                      <m:r>
                        <m:rPr>
                          <m:nor/>
                        </m:rPr>
                        <a:rPr lang="en-US" i="1"/>
                        <m:t>mechanical</m:t>
                      </m:r>
                      <m:r>
                        <m:rPr>
                          <m:nor/>
                        </m:rPr>
                        <a:rPr lang="en-US" i="1"/>
                        <m:t> </m:t>
                      </m:r>
                      <m:r>
                        <m:rPr>
                          <m:nor/>
                        </m:rPr>
                        <a:rPr lang="en-US" i="1"/>
                        <m:t>energy</m:t>
                      </m:r>
                      <m:r>
                        <m:rPr>
                          <m:nor/>
                        </m:rPr>
                        <a:rPr lang="en-US"/>
                        <m:t>)</m:t>
                      </m:r>
                    </m:oMath>
                  </m:oMathPara>
                </a14:m>
                <a:endParaRPr lang="en-US" dirty="0" smtClean="0"/>
              </a:p>
              <a:p>
                <a:pPr marL="0" indent="0">
                  <a:buNone/>
                </a:pPr>
                <a:endParaRPr lang="en-US" dirty="0" smtClean="0"/>
              </a:p>
              <a:p>
                <a:r>
                  <a:rPr lang="en-US" b="1" i="1" dirty="0" smtClean="0">
                    <a:solidFill>
                      <a:srgbClr val="7030A0"/>
                    </a:solidFill>
                    <a:latin typeface="Times New Roman" panose="02020603050405020304" pitchFamily="18" charset="0"/>
                  </a:rPr>
                  <a:t>The mechanical energy of an isolated, friction-free system is conserved</a:t>
                </a:r>
                <a:r>
                  <a:rPr lang="en-US" b="1" i="1" dirty="0">
                    <a:solidFill>
                      <a:srgbClr val="000000"/>
                    </a:solidFill>
                    <a:latin typeface="Times New Roman" panose="02020603050405020304" pitchFamily="18" charset="0"/>
                  </a:rPr>
                  <a:t>. </a:t>
                </a:r>
                <a:endParaRPr lang="en-US" b="1" i="1"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An </a:t>
                </a:r>
                <a:r>
                  <a:rPr lang="en-US" b="1" i="1" dirty="0">
                    <a:solidFill>
                      <a:srgbClr val="FF0000"/>
                    </a:solidFill>
                    <a:latin typeface="Times New Roman" panose="02020603050405020304" pitchFamily="18" charset="0"/>
                  </a:rPr>
                  <a:t>isolated system </a:t>
                </a:r>
                <a:r>
                  <a:rPr lang="en-US" dirty="0">
                    <a:solidFill>
                      <a:srgbClr val="000000"/>
                    </a:solidFill>
                    <a:latin typeface="Times New Roman" panose="02020603050405020304" pitchFamily="18" charset="0"/>
                  </a:rPr>
                  <a:t>is one for which there are </a:t>
                </a:r>
                <a:r>
                  <a:rPr lang="en-US" b="1" i="1" dirty="0">
                    <a:solidFill>
                      <a:srgbClr val="000000"/>
                    </a:solidFill>
                    <a:latin typeface="Times New Roman" panose="02020603050405020304" pitchFamily="18" charset="0"/>
                  </a:rPr>
                  <a:t>no energy transfers across the boundary.</a:t>
                </a:r>
                <a:r>
                  <a:rPr lang="en-US" dirty="0">
                    <a:solidFill>
                      <a:srgbClr val="000000"/>
                    </a:solidFill>
                    <a:latin typeface="Times New Roman" panose="02020603050405020304" pitchFamily="18" charset="0"/>
                  </a:rPr>
                  <a:t> For the </a:t>
                </a:r>
                <a:r>
                  <a:rPr lang="en-US" dirty="0" smtClean="0">
                    <a:solidFill>
                      <a:srgbClr val="000000"/>
                    </a:solidFill>
                    <a:latin typeface="Times New Roman" panose="02020603050405020304" pitchFamily="18" charset="0"/>
                  </a:rPr>
                  <a:t>object </a:t>
                </a:r>
                <a:r>
                  <a:rPr lang="en-US" dirty="0">
                    <a:solidFill>
                      <a:srgbClr val="000000"/>
                    </a:solidFill>
                    <a:latin typeface="Times New Roman" panose="02020603050405020304" pitchFamily="18" charset="0"/>
                  </a:rPr>
                  <a:t>of mass m falling in a gravitational </a:t>
                </a:r>
                <a:r>
                  <a:rPr lang="en-US" dirty="0" smtClean="0">
                    <a:solidFill>
                      <a:srgbClr val="000000"/>
                    </a:solidFill>
                    <a:latin typeface="Times New Roman" panose="02020603050405020304" pitchFamily="18" charset="0"/>
                  </a:rPr>
                  <a:t>field</a:t>
                </a:r>
              </a:p>
              <a:p>
                <a:pPr marL="0" indent="0">
                  <a:buNone/>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2</m:t>
                          </m:r>
                        </m:den>
                      </m:f>
                      <m:r>
                        <a:rPr lang="en-US" i="1">
                          <a:solidFill>
                            <a:srgbClr val="FF0000"/>
                          </a:solidFill>
                          <a:latin typeface="Cambria Math" panose="02040503050406030204" pitchFamily="18" charset="0"/>
                        </a:rPr>
                        <m:t>𝑚</m:t>
                      </m:r>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𝑣</m:t>
                          </m:r>
                        </m:e>
                        <m:sub>
                          <m:r>
                            <a:rPr lang="en-US" b="0" i="1" smtClean="0">
                              <a:solidFill>
                                <a:srgbClr val="FF0000"/>
                              </a:solidFill>
                              <a:latin typeface="Cambria Math" panose="02040503050406030204" pitchFamily="18" charset="0"/>
                            </a:rPr>
                            <m:t>𝑓</m:t>
                          </m:r>
                        </m:sub>
                        <m:sup>
                          <m:r>
                            <a:rPr lang="en-US" i="1">
                              <a:solidFill>
                                <a:srgbClr val="FF0000"/>
                              </a:solidFill>
                              <a:latin typeface="Cambria Math" panose="02040503050406030204" pitchFamily="18" charset="0"/>
                            </a:rPr>
                            <m:t>2</m:t>
                          </m:r>
                        </m:sup>
                      </m:sSubSup>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𝑚𝑔</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𝑓</m:t>
                          </m:r>
                        </m:sub>
                      </m:sSub>
                      <m:r>
                        <a:rPr lang="en-US" b="0" i="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2</m:t>
                          </m:r>
                        </m:den>
                      </m:f>
                      <m:r>
                        <a:rPr lang="en-US" i="1">
                          <a:solidFill>
                            <a:srgbClr val="FF0000"/>
                          </a:solidFill>
                          <a:latin typeface="Cambria Math" panose="02040503050406030204" pitchFamily="18" charset="0"/>
                        </a:rPr>
                        <m:t>𝑚</m:t>
                      </m:r>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𝑣</m:t>
                          </m:r>
                        </m:e>
                        <m:sub>
                          <m:r>
                            <a:rPr lang="en-US" b="0" i="1" smtClean="0">
                              <a:solidFill>
                                <a:srgbClr val="FF0000"/>
                              </a:solidFill>
                              <a:latin typeface="Cambria Math" panose="02040503050406030204" pitchFamily="18" charset="0"/>
                            </a:rPr>
                            <m:t>𝑖</m:t>
                          </m:r>
                        </m:sub>
                        <m:sup>
                          <m:r>
                            <a:rPr lang="en-US" i="1">
                              <a:solidFill>
                                <a:srgbClr val="FF0000"/>
                              </a:solidFill>
                              <a:latin typeface="Cambria Math" panose="02040503050406030204" pitchFamily="18" charset="0"/>
                            </a:rPr>
                            <m:t>2</m:t>
                          </m:r>
                        </m:sup>
                      </m:sSubSup>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𝑚𝑔</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𝑖</m:t>
                          </m:r>
                        </m:sub>
                      </m:sSub>
                    </m:oMath>
                  </m:oMathPara>
                </a14:m>
                <a:endParaRPr lang="en-US" dirty="0" smtClean="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21131" y="1031966"/>
                <a:ext cx="9313818" cy="5324384"/>
              </a:xfrm>
              <a:blipFill>
                <a:blip r:embed="rId2"/>
                <a:stretch>
                  <a:fillRect l="-458" t="-1945" r="-65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dirty="0"/>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66</a:t>
            </a:fld>
            <a:endParaRPr lang="en-US"/>
          </a:p>
        </p:txBody>
      </p:sp>
      <p:pic>
        <p:nvPicPr>
          <p:cNvPr id="7" name="Picture 6"/>
          <p:cNvPicPr>
            <a:picLocks noChangeAspect="1"/>
          </p:cNvPicPr>
          <p:nvPr/>
        </p:nvPicPr>
        <p:blipFill>
          <a:blip r:embed="rId3">
            <a:lum bright="-20000" contrast="20000"/>
          </a:blip>
          <a:stretch>
            <a:fillRect/>
          </a:stretch>
        </p:blipFill>
        <p:spPr>
          <a:xfrm>
            <a:off x="418011" y="2306865"/>
            <a:ext cx="2207623" cy="3370217"/>
          </a:xfrm>
          <a:prstGeom prst="rect">
            <a:avLst/>
          </a:prstGeom>
        </p:spPr>
      </p:pic>
    </p:spTree>
    <p:extLst>
      <p:ext uri="{BB962C8B-B14F-4D97-AF65-F5344CB8AC3E}">
        <p14:creationId xmlns:p14="http://schemas.microsoft.com/office/powerpoint/2010/main" val="27382838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835"/>
          </a:xfrm>
        </p:spPr>
        <p:txBody>
          <a:bodyPr>
            <a:normAutofit fontScale="90000"/>
          </a:bodyPr>
          <a:lstStyle/>
          <a:p>
            <a:pPr lvl="0"/>
            <a:r>
              <a:rPr lang="en-US" b="1" i="1" dirty="0">
                <a:solidFill>
                  <a:prstClr val="black"/>
                </a:solidFill>
                <a:latin typeface="Times New Roman" panose="02020603050405020304" pitchFamily="18" charset="0"/>
                <a:cs typeface="Times New Roman" panose="02020603050405020304" pitchFamily="18" charset="0"/>
              </a:rPr>
              <a:t>Example </a:t>
            </a:r>
            <a:endParaRPr lang="en-US" dirty="0"/>
          </a:p>
        </p:txBody>
      </p:sp>
      <p:sp>
        <p:nvSpPr>
          <p:cNvPr id="3" name="Content Placeholder 2"/>
          <p:cNvSpPr>
            <a:spLocks noGrp="1"/>
          </p:cNvSpPr>
          <p:nvPr>
            <p:ph idx="1"/>
          </p:nvPr>
        </p:nvSpPr>
        <p:spPr>
          <a:xfrm>
            <a:off x="522514" y="822960"/>
            <a:ext cx="11521440" cy="5354003"/>
          </a:xfrm>
        </p:spPr>
        <p:txBody>
          <a:bodyPr/>
          <a:lstStyle/>
          <a:p>
            <a:pPr marL="514350" lvl="0" indent="-514350">
              <a:buFont typeface="+mj-lt"/>
              <a:buAutoNum type="arabicPeriod"/>
            </a:pPr>
            <a:r>
              <a:rPr lang="en-US" dirty="0" smtClean="0">
                <a:solidFill>
                  <a:srgbClr val="000000"/>
                </a:solidFill>
                <a:latin typeface="Times New Roman" panose="02020603050405020304" pitchFamily="18" charset="0"/>
              </a:rPr>
              <a:t>A </a:t>
            </a:r>
            <a:r>
              <a:rPr lang="en-US" dirty="0">
                <a:solidFill>
                  <a:srgbClr val="000000"/>
                </a:solidFill>
                <a:latin typeface="Times New Roman" panose="02020603050405020304" pitchFamily="18" charset="0"/>
              </a:rPr>
              <a:t>3.00-kg crate slides down a ramp. The ramp is 1.00m in length and inclined at an angle of 30.0°, as shown in the figure below. The crate starts from rest at the top, experiences a constant friction force of magnitude 5.00 N, and continues to move a short distance on the horizontal floor after it leaves the ramp. Use energy methods to determine the speed of the crate at the bottom of the ramp. </a:t>
            </a:r>
            <a:endParaRPr lang="en-US" dirty="0" smtClean="0">
              <a:solidFill>
                <a:srgbClr val="000000"/>
              </a:solidFill>
              <a:latin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67</a:t>
            </a:fld>
            <a:endParaRPr lang="en-US"/>
          </a:p>
        </p:txBody>
      </p:sp>
      <p:pic>
        <p:nvPicPr>
          <p:cNvPr id="8" name="Picture 7"/>
          <p:cNvPicPr>
            <a:picLocks noChangeAspect="1"/>
          </p:cNvPicPr>
          <p:nvPr/>
        </p:nvPicPr>
        <p:blipFill>
          <a:blip r:embed="rId2">
            <a:lum bright="-20000" contrast="20000"/>
          </a:blip>
          <a:stretch>
            <a:fillRect/>
          </a:stretch>
        </p:blipFill>
        <p:spPr>
          <a:xfrm>
            <a:off x="4467498" y="3170748"/>
            <a:ext cx="5368834" cy="3185601"/>
          </a:xfrm>
          <a:prstGeom prst="rect">
            <a:avLst/>
          </a:prstGeom>
        </p:spPr>
      </p:pic>
    </p:spTree>
    <p:extLst>
      <p:ext uri="{BB962C8B-B14F-4D97-AF65-F5344CB8AC3E}">
        <p14:creationId xmlns:p14="http://schemas.microsoft.com/office/powerpoint/2010/main" val="38506020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3149"/>
          </a:xfrm>
        </p:spPr>
        <p:txBody>
          <a:bodyPr>
            <a:normAutofit fontScale="90000"/>
          </a:bodyPr>
          <a:lstStyle/>
          <a:p>
            <a:pPr lvl="0" algn="ctr"/>
            <a:r>
              <a:rPr lang="en-US" b="1" dirty="0">
                <a:solidFill>
                  <a:srgbClr val="000000"/>
                </a:solidFill>
                <a:latin typeface="Times New Roman" panose="02020603050405020304" pitchFamily="18" charset="0"/>
              </a:rPr>
              <a:t>Solution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888274"/>
                <a:ext cx="10515600" cy="5368835"/>
              </a:xfrm>
            </p:spPr>
            <p:txBody>
              <a:bodyPr>
                <a:normAutofit/>
              </a:bodyPr>
              <a:lstStyle/>
              <a:p>
                <a:pPr lvl="0"/>
                <a:r>
                  <a:rPr lang="en-US" i="1" dirty="0" smtClean="0">
                    <a:solidFill>
                      <a:srgbClr val="000000"/>
                    </a:solidFill>
                    <a:latin typeface="Times New Roman" panose="02020603050405020304" pitchFamily="18" charset="0"/>
                  </a:rPr>
                  <a:t>Since </a:t>
                </a:r>
                <a:r>
                  <a:rPr lang="en-US" i="1" dirty="0">
                    <a:solidFill>
                      <a:srgbClr val="000000"/>
                    </a:solidFill>
                    <a:latin typeface="Times New Roman" panose="02020603050405020304" pitchFamily="18" charset="0"/>
                  </a:rPr>
                  <a:t>the non-conservative force </a:t>
                </a:r>
                <a:r>
                  <a:rPr lang="en-US" i="1" dirty="0" smtClean="0">
                    <a:solidFill>
                      <a:srgbClr val="000000"/>
                    </a:solidFill>
                    <a:latin typeface="Times New Roman" panose="02020603050405020304" pitchFamily="18" charset="0"/>
                  </a:rPr>
                  <a:t>(</a:t>
                </a:r>
                <a:r>
                  <a:rPr lang="en-US" i="1" dirty="0">
                    <a:solidFill>
                      <a:srgbClr val="000000"/>
                    </a:solidFill>
                    <a:latin typeface="Times New Roman" panose="02020603050405020304" pitchFamily="18" charset="0"/>
                  </a:rPr>
                  <a:t>friction force) exists in the system, </a:t>
                </a:r>
              </a:p>
              <a:p>
                <a:pPr marL="0" lvl="0" indent="0">
                  <a:buNone/>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𝐾</m:t>
                      </m:r>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𝐸</m:t>
                      </m:r>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𝑈</m:t>
                      </m:r>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𝑓</m:t>
                          </m:r>
                        </m:e>
                        <m:sub>
                          <m:r>
                            <a:rPr lang="en-US" i="1">
                              <a:solidFill>
                                <a:prstClr val="black"/>
                              </a:solidFill>
                              <a:latin typeface="Cambria Math" panose="02040503050406030204" pitchFamily="18" charset="0"/>
                              <a:ea typeface="Cambria Math" panose="02040503050406030204" pitchFamily="18" charset="0"/>
                            </a:rPr>
                            <m:t>𝑘</m:t>
                          </m:r>
                        </m:sub>
                      </m:sSub>
                      <m:r>
                        <a:rPr lang="en-US" i="1">
                          <a:solidFill>
                            <a:prstClr val="black"/>
                          </a:solidFill>
                          <a:latin typeface="Cambria Math" panose="02040503050406030204" pitchFamily="18" charset="0"/>
                          <a:ea typeface="Cambria Math" panose="02040503050406030204" pitchFamily="18" charset="0"/>
                        </a:rPr>
                        <m:t>𝑑</m:t>
                      </m:r>
                    </m:oMath>
                  </m:oMathPara>
                </a14:m>
                <a:endParaRPr lang="en-US" dirty="0" smtClean="0">
                  <a:solidFill>
                    <a:prstClr val="black"/>
                  </a:solidFill>
                </a:endParaRPr>
              </a:p>
              <a:p>
                <a:pPr marL="0" lvl="0" indent="0">
                  <a:buNone/>
                </a:pPr>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panose="02040503050406030204" pitchFamily="18" charset="0"/>
                        </a:rPr>
                        <m:t>𝐾</m:t>
                      </m:r>
                      <m:r>
                        <a:rPr lang="en-US" b="0" i="1" smtClean="0">
                          <a:solidFill>
                            <a:prstClr val="black"/>
                          </a:solidFill>
                          <a:latin typeface="Cambria Math" panose="02040503050406030204" pitchFamily="18" charset="0"/>
                        </a:rPr>
                        <m:t>.</m:t>
                      </m:r>
                      <m:sSub>
                        <m:sSubPr>
                          <m:ctrlPr>
                            <a:rPr lang="en-US" b="0"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𝐸</m:t>
                          </m:r>
                        </m:e>
                        <m:sub>
                          <m:r>
                            <a:rPr lang="en-US" b="0" i="1" smtClean="0">
                              <a:solidFill>
                                <a:prstClr val="black"/>
                              </a:solidFill>
                              <a:latin typeface="Cambria Math" panose="02040503050406030204" pitchFamily="18" charset="0"/>
                            </a:rPr>
                            <m:t>𝑓</m:t>
                          </m:r>
                        </m:sub>
                      </m:sSub>
                      <m:r>
                        <a:rPr lang="en-US" b="0" i="1" smtClean="0">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𝐾</m:t>
                      </m:r>
                      <m:r>
                        <a:rPr lang="en-US" b="0" i="1" smtClean="0">
                          <a:solidFill>
                            <a:prstClr val="black"/>
                          </a:solidFill>
                          <a:latin typeface="Cambria Math" panose="02040503050406030204" pitchFamily="18" charset="0"/>
                        </a:rPr>
                        <m:t>.</m:t>
                      </m:r>
                      <m:sSub>
                        <m:sSubPr>
                          <m:ctrlPr>
                            <a:rPr lang="en-US" b="0"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𝐸</m:t>
                          </m:r>
                        </m:e>
                        <m:sub>
                          <m:r>
                            <a:rPr lang="en-US" b="0" i="1" smtClean="0">
                              <a:solidFill>
                                <a:prstClr val="black"/>
                              </a:solidFill>
                              <a:latin typeface="Cambria Math" panose="02040503050406030204" pitchFamily="18" charset="0"/>
                            </a:rPr>
                            <m:t>𝑖</m:t>
                          </m:r>
                        </m:sub>
                      </m:sSub>
                      <m:r>
                        <a:rPr lang="en-US" b="0" i="1" smtClean="0">
                          <a:solidFill>
                            <a:prstClr val="black"/>
                          </a:solidFill>
                          <a:latin typeface="Cambria Math" panose="02040503050406030204" pitchFamily="18" charset="0"/>
                        </a:rPr>
                        <m:t>+</m:t>
                      </m:r>
                      <m:sSub>
                        <m:sSubPr>
                          <m:ctrlPr>
                            <a:rPr lang="en-US" b="0"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𝑈</m:t>
                          </m:r>
                        </m:e>
                        <m:sub>
                          <m:r>
                            <a:rPr lang="en-US" b="0" i="1" smtClean="0">
                              <a:solidFill>
                                <a:prstClr val="black"/>
                              </a:solidFill>
                              <a:latin typeface="Cambria Math" panose="02040503050406030204" pitchFamily="18" charset="0"/>
                            </a:rPr>
                            <m:t>𝑓</m:t>
                          </m:r>
                        </m:sub>
                      </m:sSub>
                      <m:r>
                        <a:rPr lang="en-US" b="0" i="1" smtClean="0">
                          <a:solidFill>
                            <a:prstClr val="black"/>
                          </a:solidFill>
                          <a:latin typeface="Cambria Math" panose="02040503050406030204" pitchFamily="18" charset="0"/>
                        </a:rPr>
                        <m:t>−</m:t>
                      </m:r>
                      <m:sSub>
                        <m:sSubPr>
                          <m:ctrlPr>
                            <a:rPr lang="en-US" b="0"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𝑈</m:t>
                          </m:r>
                        </m:e>
                        <m:sub>
                          <m:r>
                            <a:rPr lang="en-US" b="0" i="1" smtClean="0">
                              <a:solidFill>
                                <a:prstClr val="black"/>
                              </a:solidFill>
                              <a:latin typeface="Cambria Math" panose="02040503050406030204" pitchFamily="18" charset="0"/>
                            </a:rPr>
                            <m:t>𝑖</m:t>
                          </m:r>
                        </m:sub>
                      </m:sSub>
                      <m:r>
                        <a:rPr lang="en-US" b="0" i="1" smtClean="0">
                          <a:solidFill>
                            <a:prstClr val="black"/>
                          </a:solidFill>
                          <a:latin typeface="Cambria Math" panose="02040503050406030204" pitchFamily="18" charset="0"/>
                        </a:rPr>
                        <m:t>=−</m:t>
                      </m:r>
                      <m:sSub>
                        <m:sSubPr>
                          <m:ctrlPr>
                            <a:rPr lang="en-US" b="0"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𝑓</m:t>
                          </m:r>
                        </m:e>
                        <m:sub>
                          <m:r>
                            <a:rPr lang="en-US" b="0" i="1" smtClean="0">
                              <a:solidFill>
                                <a:prstClr val="black"/>
                              </a:solidFill>
                              <a:latin typeface="Cambria Math" panose="02040503050406030204" pitchFamily="18" charset="0"/>
                            </a:rPr>
                            <m:t>𝑘</m:t>
                          </m:r>
                        </m:sub>
                      </m:sSub>
                      <m:r>
                        <a:rPr lang="en-US" b="0" i="1" smtClean="0">
                          <a:solidFill>
                            <a:prstClr val="black"/>
                          </a:solidFill>
                          <a:latin typeface="Cambria Math" panose="02040503050406030204" pitchFamily="18" charset="0"/>
                        </a:rPr>
                        <m:t>𝑑</m:t>
                      </m:r>
                    </m:oMath>
                  </m:oMathPara>
                </a14:m>
                <a:endParaRPr lang="en-US" dirty="0" smtClean="0">
                  <a:solidFill>
                    <a:prstClr val="black"/>
                  </a:solidFill>
                </a:endParaRPr>
              </a:p>
              <a:p>
                <a:pPr marL="0" lvl="0" indent="0">
                  <a:buNone/>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2</m:t>
                          </m:r>
                        </m:den>
                      </m:f>
                      <m:r>
                        <a:rPr lang="en-US" i="1">
                          <a:solidFill>
                            <a:srgbClr val="FF0000"/>
                          </a:solidFill>
                          <a:latin typeface="Cambria Math" panose="02040503050406030204" pitchFamily="18" charset="0"/>
                        </a:rPr>
                        <m:t>𝑚</m:t>
                      </m:r>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𝑣</m:t>
                          </m:r>
                        </m:e>
                        <m:sub>
                          <m:r>
                            <a:rPr lang="en-US" b="0" i="1" smtClean="0">
                              <a:solidFill>
                                <a:srgbClr val="FF0000"/>
                              </a:solidFill>
                              <a:latin typeface="Cambria Math" panose="02040503050406030204" pitchFamily="18" charset="0"/>
                            </a:rPr>
                            <m:t>𝑓</m:t>
                          </m:r>
                        </m:sub>
                        <m:sup>
                          <m:r>
                            <a:rPr lang="en-US" i="1">
                              <a:solidFill>
                                <a:srgbClr val="FF0000"/>
                              </a:solidFill>
                              <a:latin typeface="Cambria Math" panose="02040503050406030204" pitchFamily="18" charset="0"/>
                            </a:rPr>
                            <m:t>2</m:t>
                          </m:r>
                        </m:sup>
                      </m:sSubSup>
                      <m:r>
                        <a:rPr lang="en-US" b="0" i="1" smtClean="0">
                          <a:solidFill>
                            <a:srgbClr val="FF0000"/>
                          </a:solidFill>
                          <a:latin typeface="Cambria Math" panose="02040503050406030204" pitchFamily="18" charset="0"/>
                        </a:rPr>
                        <m:t>−</m:t>
                      </m:r>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2</m:t>
                          </m:r>
                        </m:den>
                      </m:f>
                      <m:r>
                        <a:rPr lang="en-US" i="1">
                          <a:solidFill>
                            <a:srgbClr val="FF0000"/>
                          </a:solidFill>
                          <a:latin typeface="Cambria Math" panose="02040503050406030204" pitchFamily="18" charset="0"/>
                        </a:rPr>
                        <m:t>𝑚</m:t>
                      </m:r>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𝑣</m:t>
                          </m:r>
                        </m:e>
                        <m:sub>
                          <m:r>
                            <a:rPr lang="en-US" b="0" i="1" smtClean="0">
                              <a:solidFill>
                                <a:srgbClr val="FF0000"/>
                              </a:solidFill>
                              <a:latin typeface="Cambria Math" panose="02040503050406030204" pitchFamily="18" charset="0"/>
                            </a:rPr>
                            <m:t>𝑖</m:t>
                          </m:r>
                        </m:sub>
                        <m:sup>
                          <m:r>
                            <a:rPr lang="en-US" i="1">
                              <a:solidFill>
                                <a:srgbClr val="FF0000"/>
                              </a:solidFill>
                              <a:latin typeface="Cambria Math" panose="02040503050406030204" pitchFamily="18" charset="0"/>
                            </a:rPr>
                            <m:t>2</m:t>
                          </m:r>
                        </m:sup>
                      </m:sSubSup>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𝑚𝑔</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h</m:t>
                          </m:r>
                        </m:e>
                        <m:sub>
                          <m:r>
                            <a:rPr lang="en-US" b="0" i="1" smtClean="0">
                              <a:solidFill>
                                <a:srgbClr val="FF0000"/>
                              </a:solidFill>
                              <a:latin typeface="Cambria Math" panose="02040503050406030204" pitchFamily="18" charset="0"/>
                            </a:rPr>
                            <m:t>𝑓</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𝑚𝑔</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h</m:t>
                          </m:r>
                        </m:e>
                        <m:sub>
                          <m:r>
                            <a:rPr lang="en-US" b="0" i="1" smtClean="0">
                              <a:solidFill>
                                <a:srgbClr val="FF0000"/>
                              </a:solidFill>
                              <a:latin typeface="Cambria Math" panose="02040503050406030204" pitchFamily="18" charset="0"/>
                            </a:rPr>
                            <m:t>𝑖</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𝑓</m:t>
                          </m:r>
                        </m:e>
                        <m:sub>
                          <m:r>
                            <a:rPr lang="en-US" b="0" i="1" smtClean="0">
                              <a:solidFill>
                                <a:srgbClr val="FF0000"/>
                              </a:solidFill>
                              <a:latin typeface="Cambria Math" panose="02040503050406030204" pitchFamily="18" charset="0"/>
                            </a:rPr>
                            <m:t>𝑘</m:t>
                          </m:r>
                        </m:sub>
                      </m:sSub>
                      <m:r>
                        <a:rPr lang="en-US" b="0" i="1" smtClean="0">
                          <a:solidFill>
                            <a:srgbClr val="FF0000"/>
                          </a:solidFill>
                          <a:latin typeface="Cambria Math" panose="02040503050406030204" pitchFamily="18" charset="0"/>
                        </a:rPr>
                        <m:t>𝑑</m:t>
                      </m:r>
                    </m:oMath>
                  </m:oMathPara>
                </a14:m>
                <a:endParaRPr lang="en-US" b="0" dirty="0" smtClean="0">
                  <a:solidFill>
                    <a:srgbClr val="FF0000"/>
                  </a:solidFill>
                </a:endParaRPr>
              </a:p>
              <a:p>
                <a:r>
                  <a:rPr lang="en-US" dirty="0" smtClean="0">
                    <a:solidFill>
                      <a:prstClr val="black"/>
                    </a:solidFill>
                    <a:latin typeface="Times New Roman" panose="02020603050405020304" pitchFamily="18" charset="0"/>
                    <a:cs typeface="Times New Roman" panose="02020603050405020304" pitchFamily="18" charset="0"/>
                  </a:rPr>
                  <a:t>But </a:t>
                </a:r>
                <a14:m>
                  <m:oMath xmlns:m="http://schemas.openxmlformats.org/officeDocument/2006/math">
                    <m:f>
                      <m:fPr>
                        <m:ctrlPr>
                          <a:rPr lang="en-US" i="1" smtClean="0">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rPr>
                          <m:t>1</m:t>
                        </m:r>
                      </m:num>
                      <m:den>
                        <m:r>
                          <a:rPr lang="en-US" b="0" i="1">
                            <a:solidFill>
                              <a:schemeClr val="tx1"/>
                            </a:solidFill>
                            <a:latin typeface="Cambria Math" panose="02040503050406030204" pitchFamily="18" charset="0"/>
                          </a:rPr>
                          <m:t>2</m:t>
                        </m:r>
                      </m:den>
                    </m:f>
                    <m:r>
                      <a:rPr lang="en-US" b="0" i="1">
                        <a:solidFill>
                          <a:schemeClr val="tx1"/>
                        </a:solidFill>
                        <a:latin typeface="Cambria Math" panose="02040503050406030204" pitchFamily="18" charset="0"/>
                      </a:rPr>
                      <m:t>𝑚</m:t>
                    </m:r>
                    <m:sSubSup>
                      <m:sSubSupPr>
                        <m:ctrlPr>
                          <a:rPr lang="en-US" i="1">
                            <a:solidFill>
                              <a:schemeClr val="tx1"/>
                            </a:solidFill>
                            <a:latin typeface="Cambria Math" panose="02040503050406030204" pitchFamily="18" charset="0"/>
                          </a:rPr>
                        </m:ctrlPr>
                      </m:sSubSupPr>
                      <m:e>
                        <m:r>
                          <a:rPr lang="en-US" b="0" i="1">
                            <a:solidFill>
                              <a:schemeClr val="tx1"/>
                            </a:solidFill>
                            <a:latin typeface="Cambria Math" panose="02040503050406030204" pitchFamily="18" charset="0"/>
                          </a:rPr>
                          <m:t>𝑣</m:t>
                        </m:r>
                      </m:e>
                      <m:sub>
                        <m:r>
                          <a:rPr lang="en-US" b="0" i="1">
                            <a:solidFill>
                              <a:schemeClr val="tx1"/>
                            </a:solidFill>
                            <a:latin typeface="Cambria Math" panose="02040503050406030204" pitchFamily="18" charset="0"/>
                          </a:rPr>
                          <m:t>𝑖</m:t>
                        </m:r>
                      </m:sub>
                      <m:sup>
                        <m:r>
                          <a:rPr lang="en-US" b="0" i="1">
                            <a:solidFill>
                              <a:schemeClr val="tx1"/>
                            </a:solidFill>
                            <a:latin typeface="Cambria Math" panose="02040503050406030204" pitchFamily="18" charset="0"/>
                          </a:rPr>
                          <m:t>2</m:t>
                        </m:r>
                      </m:sup>
                    </m:sSubSup>
                    <m:r>
                      <a:rPr lang="en-US" b="0" i="1" smtClean="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𝑚𝑔</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h</m:t>
                        </m:r>
                      </m:e>
                      <m:sub>
                        <m:r>
                          <a:rPr lang="en-US" b="0" i="1">
                            <a:solidFill>
                              <a:schemeClr val="tx1"/>
                            </a:solidFill>
                            <a:latin typeface="Cambria Math" panose="02040503050406030204" pitchFamily="18" charset="0"/>
                          </a:rPr>
                          <m:t>𝑓</m:t>
                        </m:r>
                      </m:sub>
                    </m:sSub>
                    <m:r>
                      <a:rPr lang="en-US" b="0" i="1" smtClean="0">
                        <a:solidFill>
                          <a:schemeClr val="tx1"/>
                        </a:solidFill>
                        <a:latin typeface="Cambria Math" panose="02040503050406030204" pitchFamily="18" charset="0"/>
                      </a:rPr>
                      <m:t>=0 </m:t>
                    </m:r>
                    <m:r>
                      <a:rPr lang="en-US" b="0" i="1" smtClean="0">
                        <a:solidFill>
                          <a:schemeClr val="tx1"/>
                        </a:solidFill>
                        <a:latin typeface="Cambria Math" panose="02040503050406030204" pitchFamily="18" charset="0"/>
                      </a:rPr>
                      <m:t>𝑏𝑒𝑐𝑎𝑢𝑠𝑒</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𝑏𝑜𝑡h</m:t>
                    </m:r>
                    <m:r>
                      <a:rPr lang="en-US" b="0" i="1" smtClean="0">
                        <a:solidFill>
                          <a:schemeClr val="tx1"/>
                        </a:solidFill>
                        <a:latin typeface="Cambria Math" panose="02040503050406030204" pitchFamily="18" charset="0"/>
                      </a:rPr>
                      <m:t> </m:t>
                    </m:r>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h</m:t>
                        </m:r>
                      </m:e>
                      <m:sub>
                        <m:r>
                          <a:rPr lang="en-US" b="0" i="1" smtClean="0">
                            <a:solidFill>
                              <a:schemeClr val="tx1"/>
                            </a:solidFill>
                            <a:latin typeface="Cambria Math" panose="02040503050406030204" pitchFamily="18" charset="0"/>
                          </a:rPr>
                          <m:t>𝑓</m:t>
                        </m:r>
                      </m:sub>
                    </m:sSub>
                    <m:r>
                      <a:rPr lang="en-US" b="0" i="1" smtClean="0">
                        <a:solidFill>
                          <a:schemeClr val="tx1"/>
                        </a:solidFill>
                        <a:latin typeface="Cambria Math" panose="02040503050406030204" pitchFamily="18" charset="0"/>
                      </a:rPr>
                      <m:t>=0</m:t>
                    </m:r>
                  </m:oMath>
                </a14:m>
                <a:endParaRPr lang="en-US" dirty="0" smtClean="0">
                  <a:solidFill>
                    <a:schemeClr val="tx1"/>
                  </a:solidFill>
                  <a:latin typeface="Times New Roman" panose="02020603050405020304" pitchFamily="18" charset="0"/>
                  <a:cs typeface="Times New Roman" panose="02020603050405020304" pitchFamily="18" charset="0"/>
                </a:endParaRPr>
              </a:p>
              <a:p>
                <a:pPr marL="0" lvl="0" indent="0">
                  <a:buNone/>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r>
                        <a:rPr lang="en-US" i="1">
                          <a:solidFill>
                            <a:schemeClr val="tx1"/>
                          </a:solidFill>
                          <a:latin typeface="Cambria Math" panose="02040503050406030204" pitchFamily="18" charset="0"/>
                        </a:rPr>
                        <m:t>𝑚</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𝑓</m:t>
                          </m:r>
                        </m:sub>
                        <m:sup>
                          <m:r>
                            <a:rPr lang="en-US" i="1">
                              <a:solidFill>
                                <a:schemeClr val="tx1"/>
                              </a:solidFill>
                              <a:latin typeface="Cambria Math" panose="02040503050406030204" pitchFamily="18" charset="0"/>
                            </a:rPr>
                            <m:t>2</m:t>
                          </m:r>
                        </m:sup>
                      </m:sSub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𝑚𝑔</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h</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5</m:t>
                      </m:r>
                      <m:r>
                        <m:rPr>
                          <m:sty m:val="p"/>
                        </m:rPr>
                        <a:rPr lang="en-US" b="0" i="0" smtClean="0">
                          <a:solidFill>
                            <a:schemeClr val="tx1"/>
                          </a:solidFill>
                          <a:latin typeface="Cambria Math" panose="02040503050406030204" pitchFamily="18" charset="0"/>
                        </a:rPr>
                        <m:t>N</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𝑚</m:t>
                      </m:r>
                      <m:r>
                        <a:rPr lang="en-US" b="0" i="0" smtClean="0">
                          <a:solidFill>
                            <a:schemeClr val="tx1"/>
                          </a:solidFill>
                          <a:latin typeface="Cambria Math" panose="02040503050406030204" pitchFamily="18" charset="0"/>
                        </a:rPr>
                        <m:t>)</m:t>
                      </m:r>
                    </m:oMath>
                  </m:oMathPara>
                </a14:m>
                <a:endParaRPr lang="en-US"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𝑘𝑔</m:t>
                      </m:r>
                      <m:r>
                        <a:rPr lang="en-US" b="0" i="1" smtClean="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𝑓</m:t>
                          </m:r>
                        </m:sub>
                        <m:sup>
                          <m:r>
                            <a:rPr lang="en-US" i="1">
                              <a:solidFill>
                                <a:schemeClr val="tx1"/>
                              </a:solidFill>
                              <a:latin typeface="Cambria Math" panose="02040503050406030204" pitchFamily="18" charset="0"/>
                            </a:rPr>
                            <m:t>2</m:t>
                          </m:r>
                        </m:sup>
                      </m:sSubSup>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𝐾𝑔</m:t>
                      </m:r>
                      <m:r>
                        <a:rPr lang="en-US" b="0" i="1" smtClean="0">
                          <a:solidFill>
                            <a:schemeClr val="tx1"/>
                          </a:solidFill>
                          <a:latin typeface="Cambria Math" panose="02040503050406030204" pitchFamily="18" charset="0"/>
                        </a:rPr>
                        <m:t>)(9.8</m:t>
                      </m:r>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𝑠</m:t>
                          </m:r>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)(0.5</m:t>
                      </m:r>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5</m:t>
                      </m:r>
                      <m:r>
                        <m:rPr>
                          <m:sty m:val="p"/>
                        </m:rPr>
                        <a:rPr lang="en-US" b="0" i="0" smtClean="0">
                          <a:solidFill>
                            <a:schemeClr val="tx1"/>
                          </a:solidFill>
                          <a:latin typeface="Cambria Math" panose="02040503050406030204" pitchFamily="18" charset="0"/>
                        </a:rPr>
                        <m:t>J</m:t>
                      </m:r>
                    </m:oMath>
                  </m:oMathPara>
                </a14:m>
                <a:endParaRPr lang="en-US"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𝑓</m:t>
                          </m:r>
                        </m:sub>
                        <m:sup>
                          <m:r>
                            <a:rPr lang="en-US" i="1">
                              <a:solidFill>
                                <a:schemeClr val="tx1"/>
                              </a:solidFill>
                              <a:latin typeface="Cambria Math" panose="02040503050406030204" pitchFamily="18" charset="0"/>
                            </a:rPr>
                            <m:t>2</m:t>
                          </m:r>
                        </m:sup>
                      </m:sSubSup>
                      <m:r>
                        <a:rPr lang="en-US" b="0" i="1" smtClean="0">
                          <a:solidFill>
                            <a:schemeClr val="tx1"/>
                          </a:solidFill>
                          <a:latin typeface="Cambria Math" panose="02040503050406030204" pitchFamily="18" charset="0"/>
                        </a:rPr>
                        <m:t>=6.47</m:t>
                      </m:r>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𝑣</m:t>
                          </m:r>
                        </m:e>
                        <m:sub>
                          <m:r>
                            <a:rPr lang="en-US" b="0" i="1" smtClean="0">
                              <a:solidFill>
                                <a:schemeClr val="tx1"/>
                              </a:solidFill>
                              <a:latin typeface="Cambria Math" panose="02040503050406030204" pitchFamily="18" charset="0"/>
                              <a:ea typeface="Cambria Math" panose="02040503050406030204" pitchFamily="18" charset="0"/>
                            </a:rPr>
                            <m:t>𝑓</m:t>
                          </m:r>
                        </m:sub>
                      </m:sSub>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2.54</m:t>
                      </m:r>
                      <m:r>
                        <a:rPr lang="en-US" b="0" i="1" smtClean="0">
                          <a:solidFill>
                            <a:srgbClr val="FF0000"/>
                          </a:solidFill>
                          <a:latin typeface="Cambria Math" panose="02040503050406030204" pitchFamily="18" charset="0"/>
                          <a:ea typeface="Cambria Math" panose="02040503050406030204" pitchFamily="18" charset="0"/>
                        </a:rPr>
                        <m:t>𝑚</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𝑠</m:t>
                      </m:r>
                    </m:oMath>
                  </m:oMathPara>
                </a14:m>
                <a:endParaRPr lang="en-US" dirty="0">
                  <a:solidFill>
                    <a:srgbClr val="FF0000"/>
                  </a:solidFill>
                </a:endParaRPr>
              </a:p>
              <a:p>
                <a:pPr marL="0" lvl="0" indent="0">
                  <a:buNone/>
                </a:pPr>
                <a:endParaRPr lang="en-US" dirty="0">
                  <a:solidFill>
                    <a:srgbClr val="FF0000"/>
                  </a:solidFill>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888274"/>
                <a:ext cx="10515600" cy="5368835"/>
              </a:xfrm>
              <a:blipFill>
                <a:blip r:embed="rId2"/>
                <a:stretch>
                  <a:fillRect l="-1043" t="-204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68</a:t>
            </a:fld>
            <a:endParaRPr lang="en-US"/>
          </a:p>
        </p:txBody>
      </p:sp>
    </p:spTree>
    <p:extLst>
      <p:ext uri="{BB962C8B-B14F-4D97-AF65-F5344CB8AC3E}">
        <p14:creationId xmlns:p14="http://schemas.microsoft.com/office/powerpoint/2010/main" val="25930927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03"/>
            <a:ext cx="10515600" cy="627652"/>
          </a:xfrm>
        </p:spPr>
        <p:txBody>
          <a:bodyPr>
            <a:normAutofit fontScale="90000"/>
          </a:bodyPr>
          <a:lstStyle/>
          <a:p>
            <a:pPr algn="ctr"/>
            <a:r>
              <a:rPr lang="en-US" b="1" dirty="0" smtClean="0">
                <a:solidFill>
                  <a:srgbClr val="000000"/>
                </a:solidFill>
                <a:latin typeface="Times New Roman" panose="02020603050405020304" pitchFamily="18" charset="0"/>
              </a:rPr>
              <a:t>2.3.2. Power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9451" y="732155"/>
                <a:ext cx="11377749" cy="5624195"/>
              </a:xfrm>
            </p:spPr>
            <p:txBody>
              <a:bodyPr>
                <a:normAutofit/>
              </a:bodyPr>
              <a:lstStyle/>
              <a:p>
                <a:r>
                  <a:rPr lang="en-US" sz="2400" i="1" dirty="0" smtClean="0">
                    <a:solidFill>
                      <a:srgbClr val="FF0000"/>
                    </a:solidFill>
                    <a:latin typeface="Times New Roman" panose="02020603050405020304" pitchFamily="18" charset="0"/>
                  </a:rPr>
                  <a:t>Power </a:t>
                </a:r>
                <a:r>
                  <a:rPr lang="en-US" sz="2400" i="1" dirty="0">
                    <a:solidFill>
                      <a:srgbClr val="FF0000"/>
                    </a:solidFill>
                    <a:latin typeface="Times New Roman" panose="02020603050405020304" pitchFamily="18" charset="0"/>
                  </a:rPr>
                  <a:t>is defined as the time rate of energy transfer. </a:t>
                </a:r>
                <a:endParaRPr lang="en-US" sz="2400" i="1" dirty="0" smtClean="0">
                  <a:solidFill>
                    <a:srgbClr val="FF0000"/>
                  </a:solidFill>
                  <a:latin typeface="Times New Roman" panose="02020603050405020304" pitchFamily="18" charset="0"/>
                </a:endParaRPr>
              </a:p>
              <a:p>
                <a:r>
                  <a:rPr lang="en-US" sz="2400" dirty="0" smtClean="0">
                    <a:solidFill>
                      <a:srgbClr val="000000"/>
                    </a:solidFill>
                    <a:latin typeface="Times New Roman" panose="02020603050405020304" pitchFamily="18" charset="0"/>
                  </a:rPr>
                  <a:t>If </a:t>
                </a:r>
                <a:r>
                  <a:rPr lang="en-US" sz="2400" dirty="0">
                    <a:solidFill>
                      <a:srgbClr val="000000"/>
                    </a:solidFill>
                    <a:latin typeface="Times New Roman" panose="02020603050405020304" pitchFamily="18" charset="0"/>
                  </a:rPr>
                  <a:t>an external force is applied to an object (which we assume acts as a particle), and if the work done by this force in the time interval </a:t>
                </a:r>
                <a14:m>
                  <m:oMath xmlns:m="http://schemas.openxmlformats.org/officeDocument/2006/math">
                    <m:r>
                      <m:rPr>
                        <m:sty m:val="p"/>
                      </m:rPr>
                      <a:rPr lang="en-US" sz="2400" i="0" dirty="0" smtClean="0">
                        <a:solidFill>
                          <a:srgbClr val="000000"/>
                        </a:solidFill>
                        <a:latin typeface="Cambria Math" panose="02040503050406030204" pitchFamily="18" charset="0"/>
                      </a:rPr>
                      <m:t>Δ</m:t>
                    </m:r>
                    <m:r>
                      <a:rPr lang="en-US" sz="2400" i="1" dirty="0" err="1">
                        <a:solidFill>
                          <a:srgbClr val="000000"/>
                        </a:solidFill>
                        <a:latin typeface="Cambria Math" panose="02040503050406030204" pitchFamily="18" charset="0"/>
                      </a:rPr>
                      <m:t>𝑡</m:t>
                    </m:r>
                  </m:oMath>
                </a14:m>
                <a:r>
                  <a:rPr lang="en-US" sz="2400" i="1"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is </a:t>
                </a:r>
                <a:r>
                  <a:rPr lang="en-US" sz="2400" i="1" dirty="0">
                    <a:solidFill>
                      <a:srgbClr val="000000"/>
                    </a:solidFill>
                    <a:latin typeface="Times New Roman" panose="02020603050405020304" pitchFamily="18" charset="0"/>
                  </a:rPr>
                  <a:t>W</a:t>
                </a:r>
                <a:r>
                  <a:rPr lang="en-US" sz="2400" dirty="0">
                    <a:solidFill>
                      <a:srgbClr val="000000"/>
                    </a:solidFill>
                    <a:latin typeface="Times New Roman" panose="02020603050405020304" pitchFamily="18" charset="0"/>
                  </a:rPr>
                  <a:t>, </a:t>
                </a:r>
                <a:endParaRPr lang="en-US" sz="2400" dirty="0" smtClean="0">
                  <a:solidFill>
                    <a:srgbClr val="000000"/>
                  </a:solidFill>
                  <a:latin typeface="Times New Roman" panose="02020603050405020304" pitchFamily="18" charset="0"/>
                </a:endParaRPr>
              </a:p>
              <a:p>
                <a:r>
                  <a:rPr lang="en-US" sz="2400" dirty="0" smtClean="0">
                    <a:solidFill>
                      <a:srgbClr val="000000"/>
                    </a:solidFill>
                    <a:latin typeface="Times New Roman" panose="02020603050405020304" pitchFamily="18" charset="0"/>
                  </a:rPr>
                  <a:t>Then the </a:t>
                </a:r>
                <a:r>
                  <a:rPr lang="en-US" sz="2400" dirty="0">
                    <a:solidFill>
                      <a:srgbClr val="000000"/>
                    </a:solidFill>
                    <a:latin typeface="Times New Roman" panose="02020603050405020304" pitchFamily="18" charset="0"/>
                  </a:rPr>
                  <a:t>average power during this interval is defined as </a:t>
                </a:r>
                <a:endParaRPr lang="en-US" sz="2400"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𝑃</m:t>
                          </m:r>
                        </m:e>
                        <m:sub>
                          <m:r>
                            <a:rPr lang="en-US" sz="2400" b="0" i="1" smtClean="0">
                              <a:solidFill>
                                <a:srgbClr val="FF0000"/>
                              </a:solidFill>
                              <a:latin typeface="Cambria Math" panose="02040503050406030204" pitchFamily="18" charset="0"/>
                            </a:rPr>
                            <m:t>𝑎𝑣</m:t>
                          </m:r>
                        </m:sub>
                      </m:sSub>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𝑊</m:t>
                          </m:r>
                        </m:num>
                        <m:den>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𝑡</m:t>
                          </m:r>
                        </m:den>
                      </m:f>
                    </m:oMath>
                  </m:oMathPara>
                </a14:m>
                <a:endParaRPr lang="en-US" sz="2400" dirty="0" smtClean="0"/>
              </a:p>
              <a:p>
                <a:r>
                  <a:rPr lang="en-US" sz="2400" dirty="0">
                    <a:solidFill>
                      <a:srgbClr val="000000"/>
                    </a:solidFill>
                    <a:latin typeface="Times New Roman" panose="02020603050405020304" pitchFamily="18" charset="0"/>
                  </a:rPr>
                  <a:t>The </a:t>
                </a:r>
                <a:r>
                  <a:rPr lang="en-US" sz="2400" b="1" i="1" dirty="0">
                    <a:solidFill>
                      <a:srgbClr val="000000"/>
                    </a:solidFill>
                    <a:latin typeface="Times New Roman" panose="02020603050405020304" pitchFamily="18" charset="0"/>
                  </a:rPr>
                  <a:t>instantaneous power </a:t>
                </a:r>
                <a:r>
                  <a:rPr lang="en-US" sz="2400" dirty="0">
                    <a:solidFill>
                      <a:srgbClr val="000000"/>
                    </a:solidFill>
                    <a:latin typeface="Times New Roman" panose="02020603050405020304" pitchFamily="18" charset="0"/>
                  </a:rPr>
                  <a:t>P is defined as the limiting value of the average power as </a:t>
                </a:r>
                <a14:m>
                  <m:oMath xmlns:m="http://schemas.openxmlformats.org/officeDocument/2006/math">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𝑡</m:t>
                    </m:r>
                  </m:oMath>
                </a14:m>
                <a:r>
                  <a:rPr lang="en-US" sz="2400" i="1"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approaches zero: </a:t>
                </a:r>
                <a:endParaRPr lang="en-US" sz="2400"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𝑃</m:t>
                      </m:r>
                      <m:r>
                        <a:rPr lang="en-US" sz="2400" b="0" i="1" smtClean="0">
                          <a:solidFill>
                            <a:srgbClr val="FF0000"/>
                          </a:solidFill>
                          <a:latin typeface="Cambria Math" panose="02040503050406030204" pitchFamily="18" charset="0"/>
                        </a:rPr>
                        <m:t>=</m:t>
                      </m:r>
                      <m:func>
                        <m:funcPr>
                          <m:ctrlPr>
                            <a:rPr lang="en-US" sz="2400" b="0" i="1" smtClean="0">
                              <a:solidFill>
                                <a:srgbClr val="FF0000"/>
                              </a:solidFill>
                              <a:latin typeface="Cambria Math" panose="02040503050406030204" pitchFamily="18" charset="0"/>
                            </a:rPr>
                          </m:ctrlPr>
                        </m:funcPr>
                        <m:fName>
                          <m:limLow>
                            <m:limLowPr>
                              <m:ctrlPr>
                                <a:rPr lang="en-US" sz="2400" b="0" i="1" smtClean="0">
                                  <a:solidFill>
                                    <a:srgbClr val="FF0000"/>
                                  </a:solidFill>
                                  <a:latin typeface="Cambria Math" panose="02040503050406030204" pitchFamily="18" charset="0"/>
                                </a:rPr>
                              </m:ctrlPr>
                            </m:limLowPr>
                            <m:e>
                              <m:r>
                                <m:rPr>
                                  <m:sty m:val="p"/>
                                </m:rPr>
                                <a:rPr lang="en-US" sz="2400" b="0" i="0" smtClean="0">
                                  <a:solidFill>
                                    <a:srgbClr val="FF0000"/>
                                  </a:solidFill>
                                  <a:latin typeface="Cambria Math" panose="02040503050406030204" pitchFamily="18" charset="0"/>
                                </a:rPr>
                                <m:t>lim</m:t>
                              </m:r>
                            </m:e>
                            <m:lim>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𝑡</m:t>
                              </m:r>
                              <m:r>
                                <a:rPr lang="en-US" sz="2400" b="0" i="1" smtClean="0">
                                  <a:solidFill>
                                    <a:srgbClr val="FF0000"/>
                                  </a:solidFill>
                                  <a:latin typeface="Cambria Math" panose="02040503050406030204" pitchFamily="18" charset="0"/>
                                  <a:ea typeface="Cambria Math" panose="02040503050406030204" pitchFamily="18" charset="0"/>
                                </a:rPr>
                                <m:t>→0</m:t>
                              </m:r>
                            </m:lim>
                          </m:limLow>
                        </m:fName>
                        <m:e>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𝑊</m:t>
                              </m:r>
                            </m:num>
                            <m:den>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𝑡</m:t>
                              </m:r>
                            </m:den>
                          </m:f>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𝑊</m:t>
                              </m:r>
                            </m:num>
                            <m:den>
                              <m:r>
                                <a:rPr lang="en-US" sz="2400" b="0" i="1" smtClean="0">
                                  <a:solidFill>
                                    <a:srgbClr val="FF0000"/>
                                  </a:solidFill>
                                  <a:latin typeface="Cambria Math" panose="02040503050406030204" pitchFamily="18" charset="0"/>
                                </a:rPr>
                                <m:t>𝑡</m:t>
                              </m:r>
                            </m:den>
                          </m:f>
                        </m:e>
                      </m:func>
                    </m:oMath>
                  </m:oMathPara>
                </a14:m>
                <a:endParaRPr lang="en-US" sz="2400" dirty="0" smtClean="0"/>
              </a:p>
              <a:p>
                <a:r>
                  <a:rPr lang="en-US" sz="2400" dirty="0" smtClean="0"/>
                  <a:t>But </a:t>
                </a:r>
                <a14:m>
                  <m:oMath xmlns:m="http://schemas.openxmlformats.org/officeDocument/2006/math">
                    <m:r>
                      <a:rPr lang="en-US" sz="2400" b="0" i="1" smtClean="0">
                        <a:latin typeface="Cambria Math" panose="02040503050406030204" pitchFamily="18" charset="0"/>
                      </a:rPr>
                      <m:t>𝑊</m:t>
                    </m:r>
                    <m:r>
                      <a:rPr lang="en-US" sz="2400" b="0" i="1" smtClean="0">
                        <a:latin typeface="Cambria Math" panose="02040503050406030204" pitchFamily="18" charset="0"/>
                      </a:rPr>
                      <m:t>=</m:t>
                    </m:r>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𝑟</m:t>
                    </m:r>
                  </m:oMath>
                </a14:m>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𝑃</m:t>
                      </m:r>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𝑊</m:t>
                          </m:r>
                        </m:num>
                        <m:den>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𝑡</m:t>
                          </m:r>
                        </m:den>
                      </m:f>
                      <m:r>
                        <a:rPr lang="en-US" sz="2400" b="0" i="1" smtClean="0">
                          <a:solidFill>
                            <a:srgbClr val="FF0000"/>
                          </a:solidFill>
                          <a:latin typeface="Cambria Math" panose="02040503050406030204" pitchFamily="18" charset="0"/>
                        </a:rPr>
                        <m:t>=</m:t>
                      </m:r>
                      <m:acc>
                        <m:accPr>
                          <m:chr m:val="⃗"/>
                          <m:ctrlPr>
                            <a:rPr lang="en-US" sz="2400" b="0" i="1" smtClean="0">
                              <a:solidFill>
                                <a:srgbClr val="FF0000"/>
                              </a:solidFill>
                              <a:latin typeface="Cambria Math" panose="02040503050406030204" pitchFamily="18" charset="0"/>
                            </a:rPr>
                          </m:ctrlPr>
                        </m:accPr>
                        <m:e>
                          <m:r>
                            <a:rPr lang="en-US" sz="2400" b="0" i="1" smtClean="0">
                              <a:solidFill>
                                <a:srgbClr val="FF0000"/>
                              </a:solidFill>
                              <a:latin typeface="Cambria Math" panose="02040503050406030204" pitchFamily="18" charset="0"/>
                            </a:rPr>
                            <m:t>𝐹</m:t>
                          </m:r>
                        </m:e>
                      </m:acc>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ea typeface="Cambria Math" panose="02040503050406030204" pitchFamily="18" charset="0"/>
                            </a:rPr>
                            <m:t>∆</m:t>
                          </m:r>
                          <m:acc>
                            <m:accPr>
                              <m:chr m:val="⃗"/>
                              <m:ctrlPr>
                                <a:rPr lang="en-US" sz="2400" b="0" i="1" smtClean="0">
                                  <a:solidFill>
                                    <a:srgbClr val="FF0000"/>
                                  </a:solidFill>
                                  <a:latin typeface="Cambria Math" panose="02040503050406030204" pitchFamily="18" charset="0"/>
                                  <a:ea typeface="Cambria Math" panose="02040503050406030204" pitchFamily="18" charset="0"/>
                                </a:rPr>
                              </m:ctrlPr>
                            </m:accPr>
                            <m:e>
                              <m:r>
                                <a:rPr lang="en-US" sz="2400" b="0" i="1" smtClean="0">
                                  <a:solidFill>
                                    <a:srgbClr val="FF0000"/>
                                  </a:solidFill>
                                  <a:latin typeface="Cambria Math" panose="02040503050406030204" pitchFamily="18" charset="0"/>
                                  <a:ea typeface="Cambria Math" panose="02040503050406030204" pitchFamily="18" charset="0"/>
                                </a:rPr>
                                <m:t>𝑟</m:t>
                              </m:r>
                            </m:e>
                          </m:acc>
                        </m:num>
                        <m:den>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𝑡</m:t>
                          </m:r>
                        </m:den>
                      </m:f>
                      <m:r>
                        <a:rPr lang="en-US" sz="2400" b="0" i="1" smtClean="0">
                          <a:solidFill>
                            <a:srgbClr val="FF0000"/>
                          </a:solidFill>
                          <a:latin typeface="Cambria Math" panose="02040503050406030204" pitchFamily="18" charset="0"/>
                        </a:rPr>
                        <m:t>=</m:t>
                      </m:r>
                      <m:acc>
                        <m:accPr>
                          <m:chr m:val="⃗"/>
                          <m:ctrlPr>
                            <a:rPr lang="en-US" sz="2400" b="0" i="1" smtClean="0">
                              <a:solidFill>
                                <a:srgbClr val="FF0000"/>
                              </a:solidFill>
                              <a:latin typeface="Cambria Math" panose="02040503050406030204" pitchFamily="18" charset="0"/>
                            </a:rPr>
                          </m:ctrlPr>
                        </m:accPr>
                        <m:e>
                          <m:r>
                            <a:rPr lang="en-US" sz="2400" b="0" i="1" smtClean="0">
                              <a:solidFill>
                                <a:srgbClr val="FF0000"/>
                              </a:solidFill>
                              <a:latin typeface="Cambria Math" panose="02040503050406030204" pitchFamily="18" charset="0"/>
                            </a:rPr>
                            <m:t>𝐹</m:t>
                          </m:r>
                        </m:e>
                      </m:acc>
                      <m:r>
                        <a:rPr lang="en-US" sz="2400" b="0" i="1" smtClean="0">
                          <a:solidFill>
                            <a:srgbClr val="FF0000"/>
                          </a:solidFill>
                          <a:latin typeface="Cambria Math" panose="02040503050406030204" pitchFamily="18" charset="0"/>
                        </a:rPr>
                        <m:t>.</m:t>
                      </m:r>
                      <m:acc>
                        <m:accPr>
                          <m:chr m:val="⃗"/>
                          <m:ctrlPr>
                            <a:rPr lang="en-US" sz="2400" b="0" i="1" smtClean="0">
                              <a:solidFill>
                                <a:srgbClr val="FF0000"/>
                              </a:solidFill>
                              <a:latin typeface="Cambria Math" panose="02040503050406030204" pitchFamily="18" charset="0"/>
                            </a:rPr>
                          </m:ctrlPr>
                        </m:accPr>
                        <m:e>
                          <m:r>
                            <a:rPr lang="en-US" sz="2400" b="0" i="1" smtClean="0">
                              <a:solidFill>
                                <a:srgbClr val="FF0000"/>
                              </a:solidFill>
                              <a:latin typeface="Cambria Math" panose="02040503050406030204" pitchFamily="18" charset="0"/>
                            </a:rPr>
                            <m:t>𝑣</m:t>
                          </m:r>
                        </m:e>
                      </m:acc>
                    </m:oMath>
                  </m:oMathPara>
                </a14:m>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9451" y="732155"/>
                <a:ext cx="11377749" cy="5624195"/>
              </a:xfrm>
              <a:blipFill>
                <a:blip r:embed="rId2"/>
                <a:stretch>
                  <a:fillRect l="-750" t="-1517" r="-75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69</a:t>
            </a:fld>
            <a:endParaRPr lang="en-US"/>
          </a:p>
        </p:txBody>
      </p:sp>
    </p:spTree>
    <p:extLst>
      <p:ext uri="{BB962C8B-B14F-4D97-AF65-F5344CB8AC3E}">
        <p14:creationId xmlns:p14="http://schemas.microsoft.com/office/powerpoint/2010/main" val="362649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050" y="365125"/>
            <a:ext cx="9326881" cy="1325563"/>
          </a:xfrm>
        </p:spPr>
        <p:txBody>
          <a:bodyPr/>
          <a:lstStyle/>
          <a:p>
            <a:endParaRPr lang="en-US" dirty="0"/>
          </a:p>
        </p:txBody>
      </p:sp>
      <p:sp>
        <p:nvSpPr>
          <p:cNvPr id="3" name="Content Placeholder 2"/>
          <p:cNvSpPr>
            <a:spLocks noGrp="1"/>
          </p:cNvSpPr>
          <p:nvPr>
            <p:ph idx="1"/>
          </p:nvPr>
        </p:nvSpPr>
        <p:spPr>
          <a:xfrm>
            <a:off x="1658982" y="1825625"/>
            <a:ext cx="9548949" cy="4351338"/>
          </a:xfrm>
        </p:spPr>
        <p:txBody>
          <a:bodyPr/>
          <a:lstStyle/>
          <a:p>
            <a:endParaRPr lang="en-US" dirty="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7</a:t>
            </a:fld>
            <a:endParaRPr lang="en-US"/>
          </a:p>
        </p:txBody>
      </p:sp>
      <p:pic>
        <p:nvPicPr>
          <p:cNvPr id="7" name="Picture 6"/>
          <p:cNvPicPr>
            <a:picLocks noChangeAspect="1"/>
          </p:cNvPicPr>
          <p:nvPr/>
        </p:nvPicPr>
        <p:blipFill>
          <a:blip r:embed="rId2">
            <a:lum bright="-40000" contrast="20000"/>
          </a:blip>
          <a:stretch>
            <a:fillRect/>
          </a:stretch>
        </p:blipFill>
        <p:spPr>
          <a:xfrm>
            <a:off x="1658982" y="209007"/>
            <a:ext cx="9548949" cy="6068968"/>
          </a:xfrm>
          <a:prstGeom prst="rect">
            <a:avLst/>
          </a:prstGeom>
        </p:spPr>
      </p:pic>
    </p:spTree>
    <p:extLst>
      <p:ext uri="{BB962C8B-B14F-4D97-AF65-F5344CB8AC3E}">
        <p14:creationId xmlns:p14="http://schemas.microsoft.com/office/powerpoint/2010/main" val="6571309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401"/>
          </a:xfrm>
        </p:spPr>
        <p:txBody>
          <a:bodyPr>
            <a:normAutofit fontScale="90000"/>
          </a:bodyPr>
          <a:lstStyle/>
          <a:p>
            <a:pPr algn="ctr"/>
            <a:r>
              <a:rPr lang="en-US" i="1" dirty="0" smtClean="0">
                <a:solidFill>
                  <a:srgbClr val="FF0000"/>
                </a:solidFill>
                <a:latin typeface="Times New Roman" panose="02020603050405020304" pitchFamily="18" charset="0"/>
                <a:cs typeface="Times New Roman" panose="02020603050405020304" pitchFamily="18" charset="0"/>
              </a:rPr>
              <a:t>Cont….</a:t>
            </a:r>
            <a:endParaRPr lang="en-US" i="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940526"/>
                <a:ext cx="10515600" cy="5415824"/>
              </a:xfrm>
            </p:spPr>
            <p:txBody>
              <a:bodyPr>
                <a:normAutofit fontScale="92500" lnSpcReduction="20000"/>
              </a:bodyPr>
              <a:lstStyle/>
              <a:p>
                <a:r>
                  <a:rPr lang="en-US" dirty="0">
                    <a:solidFill>
                      <a:srgbClr val="000000"/>
                    </a:solidFill>
                    <a:latin typeface="Times New Roman" panose="02020603050405020304" pitchFamily="18" charset="0"/>
                  </a:rPr>
                  <a:t>In general, </a:t>
                </a:r>
                <a:r>
                  <a:rPr lang="en-US" i="1" dirty="0">
                    <a:solidFill>
                      <a:srgbClr val="FF0000"/>
                    </a:solidFill>
                    <a:latin typeface="Times New Roman" panose="02020603050405020304" pitchFamily="18" charset="0"/>
                  </a:rPr>
                  <a:t>power is defined for any type of energy transfer</a:t>
                </a:r>
                <a:r>
                  <a:rPr lang="en-US" dirty="0">
                    <a:solidFill>
                      <a:srgbClr val="000000"/>
                    </a:solidFill>
                    <a:latin typeface="Times New Roman" panose="02020603050405020304" pitchFamily="18" charset="0"/>
                  </a:rPr>
                  <a:t>. Therefore, the most general expression for power is </a:t>
                </a:r>
              </a:p>
              <a:p>
                <a:pPr marL="0" indent="0">
                  <a:buNone/>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𝑡</m:t>
                          </m:r>
                        </m:den>
                      </m:f>
                    </m:oMath>
                  </m:oMathPara>
                </a14:m>
                <a:endParaRPr lang="en-US" dirty="0"/>
              </a:p>
              <a:p>
                <a:r>
                  <a:rPr lang="en-US" dirty="0">
                    <a:solidFill>
                      <a:srgbClr val="000000"/>
                    </a:solidFill>
                    <a:latin typeface="Times New Roman" panose="02020603050405020304" pitchFamily="18" charset="0"/>
                  </a:rPr>
                  <a:t>The </a:t>
                </a:r>
                <a:r>
                  <a:rPr lang="en-US" i="1" dirty="0">
                    <a:solidFill>
                      <a:srgbClr val="00B050"/>
                    </a:solidFill>
                    <a:latin typeface="Times New Roman" panose="02020603050405020304" pitchFamily="18" charset="0"/>
                  </a:rPr>
                  <a:t>SI unit of power is joules per second (J/s), also called the watt (W) (after James Watt</a:t>
                </a:r>
                <a:r>
                  <a:rPr lang="en-US" dirty="0">
                    <a:solidFill>
                      <a:srgbClr val="000000"/>
                    </a:solidFill>
                    <a:latin typeface="Times New Roman" panose="02020603050405020304" pitchFamily="18" charset="0"/>
                  </a:rPr>
                  <a:t>): </a:t>
                </a:r>
              </a:p>
              <a:p>
                <a:pPr marL="0" indent="0">
                  <a:buNone/>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𝑊</m:t>
                      </m:r>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𝐽</m:t>
                          </m:r>
                        </m:num>
                        <m:den>
                          <m:r>
                            <a:rPr lang="en-US" i="1">
                              <a:solidFill>
                                <a:srgbClr val="FF0000"/>
                              </a:solidFill>
                              <a:latin typeface="Cambria Math" panose="02040503050406030204" pitchFamily="18" charset="0"/>
                            </a:rPr>
                            <m:t>𝑠</m:t>
                          </m:r>
                        </m:den>
                      </m:f>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𝐾𝑔</m:t>
                      </m:r>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𝑚</m:t>
                              </m:r>
                            </m:e>
                            <m:sup>
                              <m:r>
                                <a:rPr lang="en-US" i="1">
                                  <a:solidFill>
                                    <a:srgbClr val="FF0000"/>
                                  </a:solidFill>
                                  <a:latin typeface="Cambria Math" panose="02040503050406030204" pitchFamily="18" charset="0"/>
                                </a:rPr>
                                <m:t>2</m:t>
                              </m:r>
                            </m:sup>
                          </m:sSup>
                        </m:num>
                        <m:den>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3</m:t>
                              </m:r>
                            </m:sup>
                          </m:sSup>
                        </m:den>
                      </m:f>
                    </m:oMath>
                  </m:oMathPara>
                </a14:m>
                <a:endParaRPr lang="en-US" dirty="0"/>
              </a:p>
              <a:p>
                <a:r>
                  <a:rPr lang="en-US" dirty="0">
                    <a:solidFill>
                      <a:srgbClr val="000000"/>
                    </a:solidFill>
                    <a:latin typeface="Times New Roman" panose="02020603050405020304" pitchFamily="18" charset="0"/>
                  </a:rPr>
                  <a:t>A </a:t>
                </a:r>
                <a:r>
                  <a:rPr lang="en-US" b="1" dirty="0">
                    <a:solidFill>
                      <a:srgbClr val="000000"/>
                    </a:solidFill>
                    <a:latin typeface="Times New Roman" panose="02020603050405020304" pitchFamily="18" charset="0"/>
                  </a:rPr>
                  <a:t>unit of power in the </a:t>
                </a:r>
                <a:r>
                  <a:rPr lang="en-US" b="1" dirty="0">
                    <a:solidFill>
                      <a:srgbClr val="FF0000"/>
                    </a:solidFill>
                    <a:latin typeface="Times New Roman" panose="02020603050405020304" pitchFamily="18" charset="0"/>
                  </a:rPr>
                  <a:t>U.S. </a:t>
                </a:r>
                <a:r>
                  <a:rPr lang="en-US" b="1" dirty="0">
                    <a:solidFill>
                      <a:srgbClr val="000000"/>
                    </a:solidFill>
                    <a:latin typeface="Times New Roman" panose="02020603050405020304" pitchFamily="18" charset="0"/>
                  </a:rPr>
                  <a:t>customary system is the horsepower </a:t>
                </a:r>
                <a:r>
                  <a:rPr lang="en-US" dirty="0">
                    <a:solidFill>
                      <a:srgbClr val="000000"/>
                    </a:solidFill>
                    <a:latin typeface="Times New Roman" panose="02020603050405020304" pitchFamily="18" charset="0"/>
                  </a:rPr>
                  <a:t>(</a:t>
                </a:r>
                <a:r>
                  <a:rPr lang="en-US" dirty="0" err="1">
                    <a:solidFill>
                      <a:srgbClr val="000000"/>
                    </a:solidFill>
                    <a:latin typeface="Times New Roman" panose="02020603050405020304" pitchFamily="18" charset="0"/>
                  </a:rPr>
                  <a:t>hp</a:t>
                </a:r>
                <a:r>
                  <a:rPr lang="en-US" dirty="0">
                    <a:solidFill>
                      <a:srgbClr val="000000"/>
                    </a:solidFill>
                    <a:latin typeface="Times New Roman" panose="02020603050405020304" pitchFamily="18" charset="0"/>
                  </a:rPr>
                  <a:t>): </a:t>
                </a:r>
              </a:p>
              <a:p>
                <a:pPr marL="0" indent="0">
                  <a:buNone/>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h𝑝</m:t>
                      </m:r>
                      <m:r>
                        <a:rPr lang="en-US" i="1">
                          <a:solidFill>
                            <a:srgbClr val="FF0000"/>
                          </a:solidFill>
                          <a:latin typeface="Cambria Math" panose="02040503050406030204" pitchFamily="18" charset="0"/>
                        </a:rPr>
                        <m:t>=746</m:t>
                      </m:r>
                      <m:r>
                        <a:rPr lang="en-US" i="1">
                          <a:solidFill>
                            <a:srgbClr val="FF0000"/>
                          </a:solidFill>
                          <a:latin typeface="Cambria Math" panose="02040503050406030204" pitchFamily="18" charset="0"/>
                        </a:rPr>
                        <m:t>𝑊</m:t>
                      </m:r>
                    </m:oMath>
                  </m:oMathPara>
                </a14:m>
                <a:endParaRPr lang="en-US" dirty="0">
                  <a:solidFill>
                    <a:srgbClr val="FF0000"/>
                  </a:solidFill>
                </a:endParaRPr>
              </a:p>
              <a:p>
                <a:pPr>
                  <a:lnSpc>
                    <a:spcPct val="120000"/>
                  </a:lnSpc>
                </a:pPr>
                <a:r>
                  <a:rPr lang="en-US" dirty="0">
                    <a:solidFill>
                      <a:srgbClr val="000000"/>
                    </a:solidFill>
                    <a:latin typeface="Times New Roman" panose="02020603050405020304" pitchFamily="18" charset="0"/>
                  </a:rPr>
                  <a:t>A unit of energy (or work) can now be defined in terms of the unit of power. One kilowatt-hour (kWh) is the energy transferred in 1 h at the constant rate of 1 kW = 1 000 J/s. The amount of energy represented by 1 kWh is: </a:t>
                </a:r>
              </a:p>
              <a:p>
                <a:pPr marL="0" indent="0">
                  <a:lnSpc>
                    <a:spcPct val="120000"/>
                  </a:lnSpc>
                  <a:buNone/>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𝐾𝑊h</m:t>
                      </m:r>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10</m:t>
                              </m:r>
                            </m:e>
                            <m:sup>
                              <m:r>
                                <a:rPr lang="en-US" i="1">
                                  <a:solidFill>
                                    <a:srgbClr val="FF0000"/>
                                  </a:solidFill>
                                  <a:latin typeface="Cambria Math" panose="02040503050406030204" pitchFamily="18" charset="0"/>
                                </a:rPr>
                                <m:t>3</m:t>
                              </m:r>
                            </m:sup>
                          </m:sSup>
                          <m:r>
                            <a:rPr lang="en-US" i="1">
                              <a:solidFill>
                                <a:srgbClr val="FF0000"/>
                              </a:solidFill>
                              <a:latin typeface="Cambria Math" panose="02040503050406030204" pitchFamily="18" charset="0"/>
                            </a:rPr>
                            <m:t>𝑊</m:t>
                          </m:r>
                        </m:e>
                      </m:d>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3600</m:t>
                          </m:r>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=3.6</m:t>
                      </m:r>
                      <m:r>
                        <a:rPr lang="en-US" i="1">
                          <a:solidFill>
                            <a:srgbClr val="FF0000"/>
                          </a:solidFill>
                          <a:latin typeface="Cambria Math" panose="02040503050406030204" pitchFamily="18" charset="0"/>
                          <a:ea typeface="Cambria Math" panose="02040503050406030204" pitchFamily="18" charset="0"/>
                        </a:rPr>
                        <m:t>×</m:t>
                      </m:r>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10</m:t>
                          </m:r>
                        </m:e>
                        <m:sup>
                          <m:r>
                            <a:rPr lang="en-US" i="1">
                              <a:solidFill>
                                <a:srgbClr val="FF0000"/>
                              </a:solidFill>
                              <a:latin typeface="Cambria Math" panose="02040503050406030204" pitchFamily="18" charset="0"/>
                              <a:ea typeface="Cambria Math" panose="02040503050406030204" pitchFamily="18" charset="0"/>
                            </a:rPr>
                            <m:t>6</m:t>
                          </m:r>
                        </m:sup>
                      </m:sSup>
                      <m:r>
                        <a:rPr lang="en-US" i="1">
                          <a:solidFill>
                            <a:srgbClr val="FF0000"/>
                          </a:solidFill>
                          <a:latin typeface="Cambria Math" panose="02040503050406030204" pitchFamily="18" charset="0"/>
                          <a:ea typeface="Cambria Math" panose="02040503050406030204" pitchFamily="18" charset="0"/>
                        </a:rPr>
                        <m:t>𝐽</m:t>
                      </m:r>
                    </m:oMath>
                  </m:oMathPara>
                </a14:m>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940526"/>
                <a:ext cx="10515600" cy="5415824"/>
              </a:xfrm>
              <a:blipFill>
                <a:blip r:embed="rId2"/>
                <a:stretch>
                  <a:fillRect l="-928" t="-3037" r="-139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70</a:t>
            </a:fld>
            <a:endParaRPr lang="en-US"/>
          </a:p>
        </p:txBody>
      </p:sp>
    </p:spTree>
    <p:extLst>
      <p:ext uri="{BB962C8B-B14F-4D97-AF65-F5344CB8AC3E}">
        <p14:creationId xmlns:p14="http://schemas.microsoft.com/office/powerpoint/2010/main" val="3929469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0898"/>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Example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8011" y="1031966"/>
            <a:ext cx="11403875" cy="5144997"/>
          </a:xfrm>
        </p:spPr>
        <p:txBody>
          <a:bodyPr/>
          <a:lstStyle/>
          <a:p>
            <a:pPr marL="514350" indent="-514350">
              <a:buFont typeface="+mj-lt"/>
              <a:buAutoNum type="arabicPeriod"/>
            </a:pPr>
            <a:r>
              <a:rPr lang="en-US" dirty="0">
                <a:solidFill>
                  <a:srgbClr val="000000"/>
                </a:solidFill>
                <a:latin typeface="Times New Roman" panose="02020603050405020304" pitchFamily="18" charset="0"/>
              </a:rPr>
              <a:t>An older model car accelerates from rest to speed </a:t>
            </a:r>
            <a:r>
              <a:rPr lang="en-US" i="1" dirty="0">
                <a:solidFill>
                  <a:srgbClr val="000000"/>
                </a:solidFill>
                <a:latin typeface="Times New Roman" panose="02020603050405020304" pitchFamily="18" charset="0"/>
              </a:rPr>
              <a:t>v </a:t>
            </a:r>
            <a:r>
              <a:rPr lang="en-US" dirty="0">
                <a:solidFill>
                  <a:srgbClr val="000000"/>
                </a:solidFill>
                <a:latin typeface="Times New Roman" panose="02020603050405020304" pitchFamily="18" charset="0"/>
              </a:rPr>
              <a:t>in 10 seconds. A newer, more powerful car accelerates from rest to 2</a:t>
            </a:r>
            <a:r>
              <a:rPr lang="en-US" i="1" dirty="0">
                <a:solidFill>
                  <a:srgbClr val="000000"/>
                </a:solidFill>
                <a:latin typeface="Times New Roman" panose="02020603050405020304" pitchFamily="18" charset="0"/>
              </a:rPr>
              <a:t>v </a:t>
            </a:r>
            <a:r>
              <a:rPr lang="en-US" dirty="0">
                <a:solidFill>
                  <a:srgbClr val="000000"/>
                </a:solidFill>
                <a:latin typeface="Times New Roman" panose="02020603050405020304" pitchFamily="18" charset="0"/>
              </a:rPr>
              <a:t>in the same time period. What is the ratio of the power of the newer car to that of the older car? </a:t>
            </a:r>
            <a:endParaRPr lang="en-US" dirty="0" smtClean="0">
              <a:solidFill>
                <a:srgbClr val="000000"/>
              </a:solidFill>
              <a:latin typeface="Times New Roman" panose="02020603050405020304" pitchFamily="18" charset="0"/>
            </a:endParaRPr>
          </a:p>
          <a:p>
            <a:pPr marL="0" indent="0">
              <a:buNone/>
            </a:pPr>
            <a:endParaRPr lang="en-US" dirty="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71</a:t>
            </a:fld>
            <a:endParaRPr lang="en-US"/>
          </a:p>
        </p:txBody>
      </p:sp>
      <p:pic>
        <p:nvPicPr>
          <p:cNvPr id="7" name="Picture 6"/>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tretch>
            <a:fillRect/>
          </a:stretch>
        </p:blipFill>
        <p:spPr>
          <a:xfrm>
            <a:off x="1619795" y="2733630"/>
            <a:ext cx="8386354" cy="3301410"/>
          </a:xfrm>
          <a:prstGeom prst="rect">
            <a:avLst/>
          </a:prstGeom>
        </p:spPr>
      </p:pic>
    </p:spTree>
    <p:extLst>
      <p:ext uri="{BB962C8B-B14F-4D97-AF65-F5344CB8AC3E}">
        <p14:creationId xmlns:p14="http://schemas.microsoft.com/office/powerpoint/2010/main" val="262505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2966"/>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Exercise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58092"/>
                <a:ext cx="10948851" cy="5118871"/>
              </a:xfrm>
            </p:spPr>
            <p:txBody>
              <a:bodyPr>
                <a:normAutofit lnSpcReduction="10000"/>
              </a:bodyPr>
              <a:lstStyle/>
              <a:p>
                <a:pPr marL="514350" indent="-514350">
                  <a:buFont typeface="+mj-lt"/>
                  <a:buAutoNum type="arabicPeriod"/>
                </a:pPr>
                <a:r>
                  <a:rPr lang="en-US" dirty="0" smtClean="0">
                    <a:solidFill>
                      <a:srgbClr val="000000"/>
                    </a:solidFill>
                    <a:latin typeface="Cambria" panose="02040503050406030204" pitchFamily="18" charset="0"/>
                  </a:rPr>
                  <a:t>The electric motor of a model train accelerates the train from rest to 0.620 m/s in 21.0s</a:t>
                </a:r>
                <a:r>
                  <a:rPr lang="en-US" dirty="0">
                    <a:solidFill>
                      <a:srgbClr val="000000"/>
                    </a:solidFill>
                    <a:latin typeface="Cambria" panose="02040503050406030204" pitchFamily="18" charset="0"/>
                  </a:rPr>
                  <a:t>. The total mass of the train is 875 g. Find the average power delivered to the train during the acceleration </a:t>
                </a:r>
                <a:r>
                  <a:rPr lang="en-US" dirty="0" smtClean="0">
                    <a:solidFill>
                      <a:srgbClr val="000000"/>
                    </a:solidFill>
                    <a:latin typeface="Cambria" panose="02040503050406030204" pitchFamily="18" charset="0"/>
                  </a:rPr>
                  <a:t>?</a:t>
                </a:r>
              </a:p>
              <a:p>
                <a:pPr marL="0" indent="0">
                  <a:buNone/>
                </a:pPr>
                <a:r>
                  <a:rPr lang="en-US" b="1" i="1" u="sng" dirty="0" smtClean="0">
                    <a:solidFill>
                      <a:srgbClr val="000000"/>
                    </a:solidFill>
                    <a:latin typeface="Cambria" panose="02040503050406030204" pitchFamily="18" charset="0"/>
                  </a:rPr>
                  <a:t>Solution</a:t>
                </a:r>
                <a:r>
                  <a:rPr lang="en-US" dirty="0" smtClean="0">
                    <a:solidFill>
                      <a:srgbClr val="000000"/>
                    </a:solidFill>
                    <a:latin typeface="Cambria" panose="02040503050406030204" pitchFamily="18" charset="0"/>
                  </a:rPr>
                  <a:t> </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𝑎𝑣</m:t>
                          </m:r>
                        </m:sub>
                      </m:sSub>
                      <m:r>
                        <a:rPr lang="en-US" b="0" i="1" smtClean="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𝑊</m:t>
                          </m:r>
                        </m:num>
                        <m:den>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𝑡</m:t>
                          </m:r>
                        </m:den>
                      </m:f>
                      <m:r>
                        <a:rPr lang="en-US" sz="2400" b="0" i="1" smtClean="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𝑚𝑣</m:t>
                              </m:r>
                            </m:e>
                            <m:sup>
                              <m:r>
                                <a:rPr lang="en-US" b="0" i="1" smtClean="0">
                                  <a:solidFill>
                                    <a:schemeClr val="tx1"/>
                                  </a:solidFill>
                                  <a:latin typeface="Cambria Math" panose="02040503050406030204" pitchFamily="18" charset="0"/>
                                </a:rPr>
                                <m:t>2</m:t>
                              </m:r>
                            </m:sup>
                          </m:sSup>
                        </m:num>
                        <m:den>
                          <m:r>
                            <a:rPr lang="en-US" b="0" i="1" smtClean="0">
                              <a:solidFill>
                                <a:schemeClr val="tx1"/>
                              </a:solidFill>
                              <a:latin typeface="Cambria Math" panose="02040503050406030204" pitchFamily="18" charset="0"/>
                            </a:rPr>
                            <m:t>2</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den>
                      </m:f>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W</m:t>
                      </m:r>
                      <m:r>
                        <a:rPr lang="en-US" b="0" i="0"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𝐾</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𝐸</m:t>
                      </m:r>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𝑎𝑣</m:t>
                          </m:r>
                        </m:sub>
                      </m:sSub>
                      <m:r>
                        <a:rPr lang="en-US" sz="1600" b="0" i="1" smtClean="0">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𝑚𝑣</m:t>
                              </m:r>
                            </m:e>
                            <m:sup>
                              <m:r>
                                <a:rPr lang="en-US" sz="1600" i="1">
                                  <a:latin typeface="Cambria Math" panose="02040503050406030204" pitchFamily="18" charset="0"/>
                                </a:rPr>
                                <m:t>2</m:t>
                              </m:r>
                            </m:sup>
                          </m:sSup>
                        </m:num>
                        <m:den>
                          <m:r>
                            <a:rPr lang="en-US" sz="1600" i="1">
                              <a:latin typeface="Cambria Math" panose="02040503050406030204" pitchFamily="18" charset="0"/>
                            </a:rPr>
                            <m:t>2∆</m:t>
                          </m:r>
                          <m:r>
                            <a:rPr lang="en-US" sz="1600" i="1">
                              <a:latin typeface="Cambria Math" panose="02040503050406030204" pitchFamily="18" charset="0"/>
                            </a:rPr>
                            <m:t>𝑡</m:t>
                          </m:r>
                        </m:den>
                      </m:f>
                      <m:r>
                        <a:rPr lang="en-US" sz="1600" b="0" i="0" smtClean="0">
                          <a:latin typeface="Cambria Math" panose="02040503050406030204" pitchFamily="18" charset="0"/>
                        </a:rPr>
                        <m:t>, </m:t>
                      </m:r>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v</m:t>
                          </m:r>
                        </m:e>
                        <m:sub>
                          <m:r>
                            <m:rPr>
                              <m:sty m:val="p"/>
                            </m:rPr>
                            <a:rPr lang="en-US" sz="1600" b="0" i="0" smtClean="0">
                              <a:latin typeface="Cambria Math" panose="02040503050406030204" pitchFamily="18" charset="0"/>
                            </a:rPr>
                            <m:t>i</m:t>
                          </m:r>
                        </m:sub>
                      </m:sSub>
                      <m:r>
                        <a:rPr lang="en-US" sz="1600" b="0" i="0" smtClean="0">
                          <a:latin typeface="Cambria Math" panose="02040503050406030204" pitchFamily="18" charset="0"/>
                        </a:rPr>
                        <m:t>=0(</m:t>
                      </m:r>
                      <m:r>
                        <m:rPr>
                          <m:sty m:val="p"/>
                        </m:rPr>
                        <a:rPr lang="en-US" sz="1600" b="0" i="0" smtClean="0">
                          <a:latin typeface="Cambria Math" panose="02040503050406030204" pitchFamily="18" charset="0"/>
                        </a:rPr>
                        <m:t>because</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the</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object</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is</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acc</m:t>
                      </m:r>
                      <m:r>
                        <a:rPr lang="en-US" sz="1600" b="0" i="0" smtClean="0">
                          <a:latin typeface="Cambria Math" panose="02040503050406030204" pitchFamily="18" charset="0"/>
                        </a:rPr>
                        <m:t>.</m:t>
                      </m:r>
                      <m:r>
                        <m:rPr>
                          <m:sty m:val="p"/>
                        </m:rPr>
                        <a:rPr lang="en-US" sz="1600" b="0" i="0" smtClean="0">
                          <a:latin typeface="Cambria Math" panose="02040503050406030204" pitchFamily="18" charset="0"/>
                        </a:rPr>
                        <m:t>from</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the</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rest</m:t>
                      </m:r>
                      <m:r>
                        <a:rPr lang="en-US" sz="1600" b="0" i="0" smtClean="0">
                          <a:latin typeface="Cambria Math" panose="02040503050406030204" pitchFamily="18" charset="0"/>
                        </a:rPr>
                        <m:t>)</m:t>
                      </m:r>
                    </m:oMath>
                  </m:oMathPara>
                </a14:m>
                <a:endParaRPr lang="en-US" sz="1600" dirty="0" smtClean="0"/>
              </a:p>
              <a:p>
                <a:pPr marL="0" indent="0">
                  <a:buNone/>
                </a:pPr>
                <a:endParaRPr lang="en-US" sz="16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𝑎𝑣</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r>
                            <a:rPr lang="en-US" sz="2000" i="1">
                              <a:latin typeface="Cambria Math" panose="02040503050406030204" pitchFamily="18" charset="0"/>
                            </a:rPr>
                            <m:t>0.875</m:t>
                          </m:r>
                          <m:r>
                            <a:rPr lang="en-US" sz="2000" i="1">
                              <a:latin typeface="Cambria Math" panose="02040503050406030204" pitchFamily="18" charset="0"/>
                            </a:rPr>
                            <m:t>𝐾𝑔</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0.62)</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2</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21</m:t>
                              </m:r>
                              <m:r>
                                <a:rPr lang="en-US" sz="2000" b="0" i="1" smtClean="0">
                                  <a:latin typeface="Cambria Math" panose="02040503050406030204" pitchFamily="18" charset="0"/>
                                </a:rPr>
                                <m:t>𝑠</m:t>
                              </m:r>
                            </m:e>
                          </m:d>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𝐾𝑔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2</m:t>
                              </m:r>
                            </m:sup>
                          </m:sSup>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3</m:t>
                              </m:r>
                            </m:sup>
                          </m:sSup>
                        </m:den>
                      </m:f>
                      <m:r>
                        <a:rPr lang="en-US" sz="2000" b="0" i="1" smtClean="0">
                          <a:latin typeface="Cambria Math" panose="02040503050406030204" pitchFamily="18" charset="0"/>
                        </a:rPr>
                        <m:t>)</m:t>
                      </m:r>
                    </m:oMath>
                  </m:oMathPara>
                </a14:m>
                <a:endParaRPr lang="en-US" sz="2000" dirty="0" smtClean="0"/>
              </a:p>
              <a:p>
                <a:pPr marL="0" indent="0">
                  <a:buNone/>
                </a:pPr>
                <a:endParaRPr lang="en-US" sz="20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𝑷</m:t>
                          </m:r>
                        </m:e>
                        <m:sub>
                          <m:r>
                            <a:rPr lang="en-US" sz="2400" b="1" i="1" smtClean="0">
                              <a:latin typeface="Cambria Math" panose="02040503050406030204" pitchFamily="18" charset="0"/>
                            </a:rPr>
                            <m:t>𝒂𝒗</m:t>
                          </m:r>
                        </m:sub>
                      </m:sSub>
                      <m:r>
                        <a:rPr lang="en-US" sz="2400" b="1" i="1" smtClean="0">
                          <a:latin typeface="Cambria Math" panose="02040503050406030204" pitchFamily="18" charset="0"/>
                        </a:rPr>
                        <m:t>=</m:t>
                      </m:r>
                      <m:r>
                        <a:rPr lang="en-US" sz="2400" b="1" i="1" smtClean="0">
                          <a:latin typeface="Cambria Math" panose="02040503050406030204" pitchFamily="18" charset="0"/>
                        </a:rPr>
                        <m:t>𝟎</m:t>
                      </m:r>
                      <m:r>
                        <a:rPr lang="en-US" sz="2400" b="1" i="1" smtClean="0">
                          <a:latin typeface="Cambria Math" panose="02040503050406030204" pitchFamily="18" charset="0"/>
                        </a:rPr>
                        <m:t>.</m:t>
                      </m:r>
                      <m:r>
                        <a:rPr lang="en-US" sz="2400" b="1" i="1" smtClean="0">
                          <a:latin typeface="Cambria Math" panose="02040503050406030204" pitchFamily="18" charset="0"/>
                        </a:rPr>
                        <m:t>𝟎𝟏𝟔𝟏</m:t>
                      </m:r>
                      <m:r>
                        <a:rPr lang="en-US" sz="2400" b="1" i="1" smtClean="0">
                          <a:latin typeface="Cambria Math" panose="02040503050406030204" pitchFamily="18" charset="0"/>
                        </a:rPr>
                        <m:t>𝑱</m:t>
                      </m:r>
                    </m:oMath>
                  </m:oMathPara>
                </a14:m>
                <a:endParaRPr lang="en-US" sz="24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58092"/>
                <a:ext cx="10948851" cy="5118871"/>
              </a:xfrm>
              <a:blipFill>
                <a:blip r:embed="rId2"/>
                <a:stretch>
                  <a:fillRect l="-1169" t="-298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72</a:t>
            </a:fld>
            <a:endParaRPr lang="en-US"/>
          </a:p>
        </p:txBody>
      </p:sp>
    </p:spTree>
    <p:extLst>
      <p:ext uri="{BB962C8B-B14F-4D97-AF65-F5344CB8AC3E}">
        <p14:creationId xmlns:p14="http://schemas.microsoft.com/office/powerpoint/2010/main" val="240510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3778"/>
          </a:xfrm>
        </p:spPr>
        <p:txBody>
          <a:bodyPr>
            <a:normAutofit fontScale="90000"/>
          </a:bodyPr>
          <a:lstStyle/>
          <a:p>
            <a:pPr algn="ctr"/>
            <a:r>
              <a:rPr lang="en-US" b="1" dirty="0" smtClean="0">
                <a:solidFill>
                  <a:srgbClr val="000000"/>
                </a:solidFill>
                <a:latin typeface="Times New Roman" panose="02020603050405020304" pitchFamily="18" charset="0"/>
              </a:rPr>
              <a:t>Linear Momentum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18904"/>
                <a:ext cx="10515600" cy="5158059"/>
              </a:xfrm>
            </p:spPr>
            <p:txBody>
              <a:bodyPr>
                <a:normAutofit fontScale="85000" lnSpcReduction="20000"/>
              </a:bodyPr>
              <a:lstStyle/>
              <a:p>
                <a:r>
                  <a:rPr lang="en-US" dirty="0" smtClean="0">
                    <a:solidFill>
                      <a:srgbClr val="000000"/>
                    </a:solidFill>
                    <a:latin typeface="Times New Roman" panose="02020603050405020304" pitchFamily="18" charset="0"/>
                  </a:rPr>
                  <a:t>Momentum </a:t>
                </a:r>
                <a:r>
                  <a:rPr lang="en-US" dirty="0">
                    <a:solidFill>
                      <a:srgbClr val="000000"/>
                    </a:solidFill>
                    <a:latin typeface="Times New Roman" panose="02020603050405020304" pitchFamily="18" charset="0"/>
                  </a:rPr>
                  <a:t>is defined as </a:t>
                </a:r>
                <a:r>
                  <a:rPr lang="en-US" b="1" i="1" dirty="0">
                    <a:solidFill>
                      <a:srgbClr val="FF0000"/>
                    </a:solidFill>
                    <a:latin typeface="Times New Roman" panose="02020603050405020304" pitchFamily="18" charset="0"/>
                  </a:rPr>
                  <a:t>the quality of a moving object to exert a force on anything that tries to stop it</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linear momentum of a particle or an object that can be modeled as a particle of </a:t>
                </a:r>
                <a:r>
                  <a:rPr lang="en-US" b="1" i="1" dirty="0">
                    <a:solidFill>
                      <a:srgbClr val="FF0000"/>
                    </a:solidFill>
                    <a:latin typeface="Times New Roman" panose="02020603050405020304" pitchFamily="18" charset="0"/>
                  </a:rPr>
                  <a:t>mass m </a:t>
                </a:r>
                <a:r>
                  <a:rPr lang="en-US" dirty="0">
                    <a:solidFill>
                      <a:srgbClr val="000000"/>
                    </a:solidFill>
                    <a:latin typeface="Times New Roman" panose="02020603050405020304" pitchFamily="18" charset="0"/>
                  </a:rPr>
                  <a:t>moving with a </a:t>
                </a:r>
                <a:r>
                  <a:rPr lang="en-US" b="1" i="1" dirty="0" smtClean="0">
                    <a:solidFill>
                      <a:srgbClr val="FF0000"/>
                    </a:solidFill>
                    <a:latin typeface="Times New Roman" panose="02020603050405020304" pitchFamily="18" charset="0"/>
                  </a:rPr>
                  <a:t>velocity </a:t>
                </a:r>
                <a14:m>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𝒗</m:t>
                        </m:r>
                      </m:e>
                    </m:acc>
                  </m:oMath>
                </a14:m>
                <a:r>
                  <a:rPr lang="en-US" dirty="0" smtClean="0">
                    <a:solidFill>
                      <a:srgbClr val="000000"/>
                    </a:solidFill>
                    <a:latin typeface="Times New Roman" panose="02020603050405020304" pitchFamily="18" charset="0"/>
                  </a:rPr>
                  <a:t> is </a:t>
                </a:r>
                <a:r>
                  <a:rPr lang="en-US" dirty="0">
                    <a:solidFill>
                      <a:srgbClr val="000000"/>
                    </a:solidFill>
                    <a:latin typeface="Times New Roman" panose="02020603050405020304" pitchFamily="18" charset="0"/>
                  </a:rPr>
                  <a:t>defined to be the product of its mass and velocity: </a:t>
                </a:r>
                <a:endParaRPr lang="en-US"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3200" b="1" i="1" smtClean="0">
                              <a:latin typeface="Cambria Math" panose="02040503050406030204" pitchFamily="18" charset="0"/>
                            </a:rPr>
                          </m:ctrlPr>
                        </m:accPr>
                        <m:e>
                          <m:r>
                            <a:rPr lang="en-US" sz="3200" b="1" i="1" smtClean="0">
                              <a:latin typeface="Cambria Math" panose="02040503050406030204" pitchFamily="18" charset="0"/>
                            </a:rPr>
                            <m:t>𝑷</m:t>
                          </m:r>
                        </m:e>
                      </m:acc>
                      <m:r>
                        <a:rPr lang="en-US" sz="3200" b="1" i="1" smtClean="0">
                          <a:latin typeface="Cambria Math" panose="02040503050406030204" pitchFamily="18" charset="0"/>
                        </a:rPr>
                        <m:t>=</m:t>
                      </m:r>
                      <m:r>
                        <a:rPr lang="en-US" sz="3200" b="1" i="1" smtClean="0">
                          <a:latin typeface="Cambria Math" panose="02040503050406030204" pitchFamily="18" charset="0"/>
                        </a:rPr>
                        <m:t>𝒎</m:t>
                      </m:r>
                      <m:acc>
                        <m:accPr>
                          <m:chr m:val="⃗"/>
                          <m:ctrlPr>
                            <a:rPr lang="en-US" sz="3200" b="1" i="1" smtClean="0">
                              <a:latin typeface="Cambria Math" panose="02040503050406030204" pitchFamily="18" charset="0"/>
                            </a:rPr>
                          </m:ctrlPr>
                        </m:accPr>
                        <m:e>
                          <m:r>
                            <a:rPr lang="en-US" sz="3200" b="1" i="1" smtClean="0">
                              <a:latin typeface="Cambria Math" panose="02040503050406030204" pitchFamily="18" charset="0"/>
                            </a:rPr>
                            <m:t>𝒗</m:t>
                          </m:r>
                        </m:e>
                      </m:acc>
                    </m:oMath>
                  </m:oMathPara>
                </a14:m>
                <a:endParaRPr lang="en-US" b="1" dirty="0" smtClean="0"/>
              </a:p>
              <a:p>
                <a:r>
                  <a:rPr lang="en-US" dirty="0">
                    <a:solidFill>
                      <a:srgbClr val="000000"/>
                    </a:solidFill>
                    <a:latin typeface="Times New Roman" panose="02020603050405020304" pitchFamily="18" charset="0"/>
                  </a:rPr>
                  <a:t>Momentum </a:t>
                </a:r>
                <a:r>
                  <a:rPr lang="en-US" dirty="0" smtClean="0">
                    <a:solidFill>
                      <a:srgbClr val="000000"/>
                    </a:solidFill>
                    <a:latin typeface="Times New Roman" panose="02020603050405020304" pitchFamily="18" charset="0"/>
                  </a:rPr>
                  <a:t>(</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𝑷</m:t>
                        </m:r>
                      </m:e>
                    </m:acc>
                  </m:oMath>
                </a14:m>
                <a:r>
                  <a:rPr lang="en-US" dirty="0" smtClean="0">
                    <a:solidFill>
                      <a:srgbClr val="000000"/>
                    </a:solidFill>
                    <a:latin typeface="Cambria Math" panose="02040503050406030204" pitchFamily="18" charset="0"/>
                  </a:rPr>
                  <a:t>) </a:t>
                </a:r>
                <a:r>
                  <a:rPr lang="en-US" dirty="0">
                    <a:solidFill>
                      <a:srgbClr val="000000"/>
                    </a:solidFill>
                    <a:latin typeface="Times New Roman" panose="02020603050405020304" pitchFamily="18" charset="0"/>
                  </a:rPr>
                  <a:t>is a </a:t>
                </a:r>
                <a:r>
                  <a:rPr lang="en-US" b="1" i="1" dirty="0">
                    <a:solidFill>
                      <a:srgbClr val="000000"/>
                    </a:solidFill>
                    <a:latin typeface="Times New Roman" panose="02020603050405020304" pitchFamily="18" charset="0"/>
                  </a:rPr>
                  <a:t>vector quantity in the direction of the velocity </a:t>
                </a:r>
                <a:r>
                  <a:rPr lang="en-US" dirty="0">
                    <a:solidFill>
                      <a:srgbClr val="000000"/>
                    </a:solidFill>
                    <a:latin typeface="Times New Roman" panose="02020603050405020304" pitchFamily="18" charset="0"/>
                  </a:rPr>
                  <a:t>with SI unit </a:t>
                </a:r>
                <a:r>
                  <a:rPr lang="en-US" i="1" dirty="0" err="1">
                    <a:solidFill>
                      <a:srgbClr val="000000"/>
                    </a:solidFill>
                    <a:latin typeface="Times New Roman" panose="02020603050405020304" pitchFamily="18" charset="0"/>
                  </a:rPr>
                  <a:t>kgm</a:t>
                </a:r>
                <a:r>
                  <a:rPr lang="en-US" i="1" dirty="0">
                    <a:solidFill>
                      <a:srgbClr val="000000"/>
                    </a:solidFill>
                    <a:latin typeface="Times New Roman" panose="02020603050405020304" pitchFamily="18" charset="0"/>
                  </a:rPr>
                  <a:t>/s</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a:lnSpc>
                    <a:spcPct val="120000"/>
                  </a:lnSpc>
                </a:pPr>
                <a:r>
                  <a:rPr lang="en-US" dirty="0" smtClean="0">
                    <a:solidFill>
                      <a:srgbClr val="000000"/>
                    </a:solidFill>
                    <a:latin typeface="Times New Roman" panose="02020603050405020304" pitchFamily="18" charset="0"/>
                  </a:rPr>
                  <a:t>Using </a:t>
                </a:r>
                <a:r>
                  <a:rPr lang="en-US" dirty="0">
                    <a:solidFill>
                      <a:srgbClr val="000000"/>
                    </a:solidFill>
                    <a:latin typeface="Times New Roman" panose="02020603050405020304" pitchFamily="18" charset="0"/>
                  </a:rPr>
                  <a:t>Newton‘s second law of motion, we can relate the linear momentum of a particle to the resultant force acting on the particle</a:t>
                </a:r>
                <a:r>
                  <a:rPr lang="en-US" dirty="0" smtClean="0">
                    <a:solidFill>
                      <a:srgbClr val="000000"/>
                    </a:solidFill>
                    <a:latin typeface="Times New Roman" panose="02020603050405020304" pitchFamily="18" charset="0"/>
                  </a:rPr>
                  <a:t>.</a:t>
                </a:r>
              </a:p>
              <a:p>
                <a:pPr marL="0" indent="0" algn="ctr">
                  <a:lnSpc>
                    <a:spcPct val="120000"/>
                  </a:lnSpc>
                  <a:buNone/>
                </a:pPr>
                <a14:m>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𝐹</m:t>
                        </m:r>
                      </m:e>
                    </m:acc>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𝑚</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ea typeface="Cambria Math" panose="02040503050406030204" pitchFamily="18" charset="0"/>
                          </a:rPr>
                          <m:t>∆</m:t>
                        </m:r>
                        <m:acc>
                          <m:accPr>
                            <m:chr m:val="⃗"/>
                            <m:ctrlPr>
                              <a:rPr lang="en-US" b="0" i="1" smtClean="0">
                                <a:solidFill>
                                  <a:srgbClr val="000000"/>
                                </a:solidFill>
                                <a:latin typeface="Cambria Math" panose="02040503050406030204" pitchFamily="18" charset="0"/>
                                <a:ea typeface="Cambria Math" panose="02040503050406030204" pitchFamily="18" charset="0"/>
                              </a:rPr>
                            </m:ctrlPr>
                          </m:accPr>
                          <m:e>
                            <m:r>
                              <a:rPr lang="en-US" b="0" i="1" smtClean="0">
                                <a:solidFill>
                                  <a:srgbClr val="000000"/>
                                </a:solidFill>
                                <a:latin typeface="Cambria Math" panose="02040503050406030204" pitchFamily="18" charset="0"/>
                                <a:ea typeface="Cambria Math" panose="02040503050406030204" pitchFamily="18" charset="0"/>
                              </a:rPr>
                              <m:t>𝑣</m:t>
                            </m:r>
                          </m:e>
                        </m:acc>
                      </m:num>
                      <m:den>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𝑡</m:t>
                        </m:r>
                      </m:den>
                    </m:f>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rPr>
                          <m:t>𝑚</m:t>
                        </m:r>
                        <m:acc>
                          <m:accPr>
                            <m:chr m:val="⃗"/>
                            <m:ctrlPr>
                              <a:rPr lang="en-US" b="0" i="1" smtClean="0">
                                <a:solidFill>
                                  <a:srgbClr val="000000"/>
                                </a:solidFill>
                                <a:latin typeface="Cambria Math" panose="02040503050406030204" pitchFamily="18" charset="0"/>
                                <a:ea typeface="Cambria Math" panose="02040503050406030204" pitchFamily="18" charset="0"/>
                              </a:rPr>
                            </m:ctrlPr>
                          </m:accPr>
                          <m:e>
                            <m:r>
                              <a:rPr lang="en-US" b="0" i="1" smtClean="0">
                                <a:solidFill>
                                  <a:srgbClr val="000000"/>
                                </a:solidFill>
                                <a:latin typeface="Cambria Math" panose="02040503050406030204" pitchFamily="18" charset="0"/>
                                <a:ea typeface="Cambria Math" panose="02040503050406030204" pitchFamily="18" charset="0"/>
                              </a:rPr>
                              <m:t>𝑣</m:t>
                            </m:r>
                            <m:r>
                              <a:rPr lang="en-US" b="0" i="1" smtClean="0">
                                <a:solidFill>
                                  <a:srgbClr val="000000"/>
                                </a:solidFill>
                                <a:latin typeface="Cambria Math" panose="02040503050406030204" pitchFamily="18" charset="0"/>
                                <a:ea typeface="Cambria Math" panose="02040503050406030204" pitchFamily="18" charset="0"/>
                              </a:rPr>
                              <m:t>)</m:t>
                            </m:r>
                          </m:e>
                        </m:acc>
                      </m:num>
                      <m:den>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𝑡</m:t>
                        </m:r>
                      </m:den>
                    </m:f>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ea typeface="Cambria Math" panose="02040503050406030204" pitchFamily="18" charset="0"/>
                          </a:rPr>
                          <m:t>∆</m:t>
                        </m:r>
                        <m:acc>
                          <m:accPr>
                            <m:chr m:val="⃗"/>
                            <m:ctrlPr>
                              <a:rPr lang="en-US" b="1" i="1">
                                <a:solidFill>
                                  <a:prstClr val="black"/>
                                </a:solidFill>
                                <a:latin typeface="Cambria Math" panose="02040503050406030204" pitchFamily="18" charset="0"/>
                              </a:rPr>
                            </m:ctrlPr>
                          </m:accPr>
                          <m:e>
                            <m:r>
                              <a:rPr lang="en-US" b="1" i="1">
                                <a:solidFill>
                                  <a:prstClr val="black"/>
                                </a:solidFill>
                                <a:latin typeface="Cambria Math" panose="02040503050406030204" pitchFamily="18" charset="0"/>
                              </a:rPr>
                              <m:t>𝑷</m:t>
                            </m:r>
                          </m:e>
                        </m:acc>
                      </m:num>
                      <m:den>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𝑡</m:t>
                        </m:r>
                      </m:den>
                    </m:f>
                  </m:oMath>
                </a14:m>
                <a:r>
                  <a:rPr lang="en-US" dirty="0" smtClean="0">
                    <a:solidFill>
                      <a:srgbClr val="000000"/>
                    </a:solidFill>
                    <a:latin typeface="Times New Roman" panose="02020603050405020304" pitchFamily="18" charset="0"/>
                  </a:rPr>
                  <a:t> </a:t>
                </a:r>
              </a:p>
              <a:p>
                <a:pPr marL="0" indent="0" algn="ctr">
                  <a:lnSpc>
                    <a:spcPct val="120000"/>
                  </a:lnSpc>
                  <a:buNone/>
                </a:pPr>
                <a14:m>
                  <m:oMathPara xmlns:m="http://schemas.openxmlformats.org/officeDocument/2006/math">
                    <m:oMathParaPr>
                      <m:jc m:val="centerGroup"/>
                    </m:oMathParaPr>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𝐹</m:t>
                          </m:r>
                        </m:e>
                      </m:acc>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ea typeface="Cambria Math" panose="02040503050406030204" pitchFamily="18" charset="0"/>
                            </a:rPr>
                            <m:t>∆</m:t>
                          </m:r>
                          <m:acc>
                            <m:accPr>
                              <m:chr m:val="⃗"/>
                              <m:ctrlPr>
                                <a:rPr lang="en-US" b="1" i="1">
                                  <a:solidFill>
                                    <a:prstClr val="black"/>
                                  </a:solidFill>
                                  <a:latin typeface="Cambria Math" panose="02040503050406030204" pitchFamily="18" charset="0"/>
                                </a:rPr>
                              </m:ctrlPr>
                            </m:accPr>
                            <m:e>
                              <m:r>
                                <a:rPr lang="en-US" b="1" i="1">
                                  <a:solidFill>
                                    <a:prstClr val="black"/>
                                  </a:solidFill>
                                  <a:latin typeface="Cambria Math" panose="02040503050406030204" pitchFamily="18" charset="0"/>
                                </a:rPr>
                                <m:t>𝑷</m:t>
                              </m:r>
                            </m:e>
                          </m:acc>
                        </m:num>
                        <m:den>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𝑡</m:t>
                          </m:r>
                        </m:den>
                      </m:f>
                    </m:oMath>
                  </m:oMathPara>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18904"/>
                <a:ext cx="10515600" cy="5158059"/>
              </a:xfrm>
              <a:blipFill>
                <a:blip r:embed="rId2"/>
                <a:stretch>
                  <a:fillRect l="-812" t="-283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73</a:t>
            </a:fld>
            <a:endParaRPr lang="en-US"/>
          </a:p>
        </p:txBody>
      </p:sp>
    </p:spTree>
    <p:extLst>
      <p:ext uri="{BB962C8B-B14F-4D97-AF65-F5344CB8AC3E}">
        <p14:creationId xmlns:p14="http://schemas.microsoft.com/office/powerpoint/2010/main" val="2933253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1703" y="404950"/>
                <a:ext cx="11338560" cy="5951400"/>
              </a:xfrm>
            </p:spPr>
            <p:txBody>
              <a:bodyPr>
                <a:normAutofit/>
              </a:bodyPr>
              <a:lstStyle/>
              <a:p>
                <a:r>
                  <a:rPr lang="en-US" sz="2400" b="1" i="1" dirty="0" smtClean="0">
                    <a:solidFill>
                      <a:srgbClr val="002060"/>
                    </a:solidFill>
                    <a:latin typeface="Times New Roman" panose="02020603050405020304" pitchFamily="18" charset="0"/>
                  </a:rPr>
                  <a:t>Therefore, the time rate of change of the linear momentum of a particle is equal to the net force acting on the particle. </a:t>
                </a:r>
              </a:p>
              <a:p>
                <a:pPr marL="0" indent="0">
                  <a:buNone/>
                </a:pPr>
                <a14:m>
                  <m:oMathPara xmlns:m="http://schemas.openxmlformats.org/officeDocument/2006/math">
                    <m:oMathParaPr>
                      <m:jc m:val="centerGroup"/>
                    </m:oMathParaPr>
                    <m:oMath xmlns:m="http://schemas.openxmlformats.org/officeDocument/2006/math">
                      <m:r>
                        <a:rPr lang="en-US" sz="2400" b="1" i="1" smtClean="0">
                          <a:solidFill>
                            <a:srgbClr val="002060"/>
                          </a:solidFill>
                          <a:latin typeface="Cambria Math" panose="02040503050406030204" pitchFamily="18" charset="0"/>
                          <a:ea typeface="Cambria Math" panose="02040503050406030204" pitchFamily="18" charset="0"/>
                        </a:rPr>
                        <m:t>∆</m:t>
                      </m:r>
                      <m:acc>
                        <m:accPr>
                          <m:chr m:val="⃗"/>
                          <m:ctrlPr>
                            <a:rPr lang="en-US" sz="2400" b="1" i="1" smtClean="0">
                              <a:solidFill>
                                <a:srgbClr val="002060"/>
                              </a:solidFill>
                              <a:latin typeface="Cambria Math" panose="02040503050406030204" pitchFamily="18" charset="0"/>
                              <a:ea typeface="Cambria Math" panose="02040503050406030204" pitchFamily="18" charset="0"/>
                            </a:rPr>
                          </m:ctrlPr>
                        </m:accPr>
                        <m:e>
                          <m:r>
                            <a:rPr lang="en-US" sz="2400" b="1" i="1" smtClean="0">
                              <a:solidFill>
                                <a:srgbClr val="002060"/>
                              </a:solidFill>
                              <a:latin typeface="Cambria Math" panose="02040503050406030204" pitchFamily="18" charset="0"/>
                              <a:ea typeface="Cambria Math" panose="02040503050406030204" pitchFamily="18" charset="0"/>
                            </a:rPr>
                            <m:t>𝑷</m:t>
                          </m:r>
                        </m:e>
                      </m:acc>
                      <m:r>
                        <a:rPr lang="en-US" sz="2400" b="1" i="1" smtClean="0">
                          <a:solidFill>
                            <a:srgbClr val="002060"/>
                          </a:solidFill>
                          <a:latin typeface="Cambria Math" panose="02040503050406030204" pitchFamily="18" charset="0"/>
                          <a:ea typeface="Cambria Math" panose="02040503050406030204" pitchFamily="18" charset="0"/>
                        </a:rPr>
                        <m:t>=</m:t>
                      </m:r>
                      <m:acc>
                        <m:accPr>
                          <m:chr m:val="⃗"/>
                          <m:ctrlPr>
                            <a:rPr lang="en-US" sz="2400" b="1" i="1" smtClean="0">
                              <a:solidFill>
                                <a:srgbClr val="002060"/>
                              </a:solidFill>
                              <a:latin typeface="Cambria Math" panose="02040503050406030204" pitchFamily="18" charset="0"/>
                              <a:ea typeface="Cambria Math" panose="02040503050406030204" pitchFamily="18" charset="0"/>
                            </a:rPr>
                          </m:ctrlPr>
                        </m:accPr>
                        <m:e>
                          <m:r>
                            <a:rPr lang="en-US" sz="2400" b="1" i="1" smtClean="0">
                              <a:solidFill>
                                <a:srgbClr val="002060"/>
                              </a:solidFill>
                              <a:latin typeface="Cambria Math" panose="02040503050406030204" pitchFamily="18" charset="0"/>
                              <a:ea typeface="Cambria Math" panose="02040503050406030204" pitchFamily="18" charset="0"/>
                            </a:rPr>
                            <m:t>𝑭</m:t>
                          </m:r>
                        </m:e>
                      </m:acc>
                      <m:r>
                        <a:rPr lang="en-US" sz="2400" b="1" i="1" smtClean="0">
                          <a:solidFill>
                            <a:srgbClr val="002060"/>
                          </a:solidFill>
                          <a:latin typeface="Cambria Math" panose="02040503050406030204" pitchFamily="18" charset="0"/>
                          <a:ea typeface="Cambria Math" panose="02040503050406030204" pitchFamily="18" charset="0"/>
                        </a:rPr>
                        <m:t>∆</m:t>
                      </m:r>
                      <m:r>
                        <a:rPr lang="en-US" sz="2400" b="1" i="1" smtClean="0">
                          <a:solidFill>
                            <a:srgbClr val="002060"/>
                          </a:solidFill>
                          <a:latin typeface="Cambria Math" panose="02040503050406030204" pitchFamily="18" charset="0"/>
                          <a:ea typeface="Cambria Math" panose="02040503050406030204" pitchFamily="18" charset="0"/>
                        </a:rPr>
                        <m:t>𝒕</m:t>
                      </m:r>
                    </m:oMath>
                  </m:oMathPara>
                </a14:m>
                <a:endParaRPr lang="en-US" sz="2400" b="1" dirty="0" smtClean="0">
                  <a:solidFill>
                    <a:srgbClr val="002060"/>
                  </a:solidFill>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2400" b="1" i="1" smtClean="0">
                              <a:solidFill>
                                <a:srgbClr val="002060"/>
                              </a:solidFill>
                              <a:latin typeface="Cambria Math" panose="02040503050406030204" pitchFamily="18" charset="0"/>
                              <a:ea typeface="Cambria Math" panose="02040503050406030204" pitchFamily="18" charset="0"/>
                            </a:rPr>
                          </m:ctrlPr>
                        </m:accPr>
                        <m:e>
                          <m:r>
                            <a:rPr lang="en-US" sz="2400" b="1" i="1" smtClean="0">
                              <a:solidFill>
                                <a:srgbClr val="002060"/>
                              </a:solidFill>
                              <a:latin typeface="Cambria Math" panose="02040503050406030204" pitchFamily="18" charset="0"/>
                              <a:ea typeface="Cambria Math" panose="02040503050406030204" pitchFamily="18" charset="0"/>
                            </a:rPr>
                            <m:t>𝑰</m:t>
                          </m:r>
                        </m:e>
                      </m:acc>
                      <m:d>
                        <m:dPr>
                          <m:ctrlPr>
                            <a:rPr lang="en-US" sz="2400" b="1" i="1" smtClean="0">
                              <a:solidFill>
                                <a:srgbClr val="002060"/>
                              </a:solidFill>
                              <a:latin typeface="Cambria Math" panose="02040503050406030204" pitchFamily="18" charset="0"/>
                              <a:ea typeface="Cambria Math" panose="02040503050406030204" pitchFamily="18" charset="0"/>
                            </a:rPr>
                          </m:ctrlPr>
                        </m:dPr>
                        <m:e>
                          <m:r>
                            <a:rPr lang="en-US" sz="2400" b="1" i="1" smtClean="0">
                              <a:solidFill>
                                <a:srgbClr val="002060"/>
                              </a:solidFill>
                              <a:latin typeface="Cambria Math" panose="02040503050406030204" pitchFamily="18" charset="0"/>
                              <a:ea typeface="Cambria Math" panose="02040503050406030204" pitchFamily="18" charset="0"/>
                            </a:rPr>
                            <m:t>𝑰𝒎𝒑𝒖𝒍𝒔𝒆</m:t>
                          </m:r>
                        </m:e>
                      </m:d>
                      <m:r>
                        <a:rPr lang="en-US" sz="2400" b="1" i="1" smtClean="0">
                          <a:solidFill>
                            <a:srgbClr val="002060"/>
                          </a:solidFill>
                          <a:latin typeface="Cambria Math" panose="02040503050406030204" pitchFamily="18" charset="0"/>
                          <a:ea typeface="Cambria Math" panose="02040503050406030204" pitchFamily="18" charset="0"/>
                        </a:rPr>
                        <m:t>=∆</m:t>
                      </m:r>
                      <m:acc>
                        <m:accPr>
                          <m:chr m:val="⃗"/>
                          <m:ctrlPr>
                            <a:rPr lang="en-US" sz="2400" b="1" i="1" smtClean="0">
                              <a:solidFill>
                                <a:srgbClr val="002060"/>
                              </a:solidFill>
                              <a:latin typeface="Cambria Math" panose="02040503050406030204" pitchFamily="18" charset="0"/>
                              <a:ea typeface="Cambria Math" panose="02040503050406030204" pitchFamily="18" charset="0"/>
                            </a:rPr>
                          </m:ctrlPr>
                        </m:accPr>
                        <m:e>
                          <m:r>
                            <a:rPr lang="en-US" sz="2400" b="1" i="1" smtClean="0">
                              <a:solidFill>
                                <a:srgbClr val="002060"/>
                              </a:solidFill>
                              <a:latin typeface="Cambria Math" panose="02040503050406030204" pitchFamily="18" charset="0"/>
                              <a:ea typeface="Cambria Math" panose="02040503050406030204" pitchFamily="18" charset="0"/>
                            </a:rPr>
                            <m:t>𝑷</m:t>
                          </m:r>
                        </m:e>
                      </m:acc>
                      <m:r>
                        <a:rPr lang="en-US" sz="2400" b="1" i="1" smtClean="0">
                          <a:solidFill>
                            <a:srgbClr val="002060"/>
                          </a:solidFill>
                          <a:latin typeface="Cambria Math" panose="02040503050406030204" pitchFamily="18" charset="0"/>
                          <a:ea typeface="Cambria Math" panose="02040503050406030204" pitchFamily="18" charset="0"/>
                        </a:rPr>
                        <m:t>=</m:t>
                      </m:r>
                      <m:sSub>
                        <m:sSubPr>
                          <m:ctrlPr>
                            <a:rPr lang="en-US" sz="2400" b="1" i="1" smtClean="0">
                              <a:solidFill>
                                <a:srgbClr val="002060"/>
                              </a:solidFill>
                              <a:latin typeface="Cambria Math" panose="02040503050406030204" pitchFamily="18" charset="0"/>
                              <a:ea typeface="Cambria Math" panose="02040503050406030204" pitchFamily="18" charset="0"/>
                            </a:rPr>
                          </m:ctrlPr>
                        </m:sSubPr>
                        <m:e>
                          <m:acc>
                            <m:accPr>
                              <m:chr m:val="⃗"/>
                              <m:ctrlPr>
                                <a:rPr lang="en-US" sz="2400" b="1" i="1">
                                  <a:solidFill>
                                    <a:srgbClr val="002060"/>
                                  </a:solidFill>
                                  <a:latin typeface="Cambria Math" panose="02040503050406030204" pitchFamily="18" charset="0"/>
                                  <a:ea typeface="Cambria Math" panose="02040503050406030204" pitchFamily="18" charset="0"/>
                                </a:rPr>
                              </m:ctrlPr>
                            </m:accPr>
                            <m:e>
                              <m:r>
                                <a:rPr lang="en-US" sz="2400" b="1" i="1" smtClean="0">
                                  <a:solidFill>
                                    <a:srgbClr val="002060"/>
                                  </a:solidFill>
                                  <a:latin typeface="Cambria Math" panose="02040503050406030204" pitchFamily="18" charset="0"/>
                                  <a:ea typeface="Cambria Math" panose="02040503050406030204" pitchFamily="18" charset="0"/>
                                </a:rPr>
                                <m:t>𝑷</m:t>
                              </m:r>
                            </m:e>
                          </m:acc>
                        </m:e>
                        <m:sub>
                          <m:r>
                            <a:rPr lang="en-US" sz="2400" b="1" i="1" smtClean="0">
                              <a:solidFill>
                                <a:srgbClr val="002060"/>
                              </a:solidFill>
                              <a:latin typeface="Cambria Math" panose="02040503050406030204" pitchFamily="18" charset="0"/>
                              <a:ea typeface="Cambria Math" panose="02040503050406030204" pitchFamily="18" charset="0"/>
                            </a:rPr>
                            <m:t>𝒇</m:t>
                          </m:r>
                        </m:sub>
                      </m:sSub>
                      <m:r>
                        <a:rPr lang="en-US" sz="2400" b="1" i="1" smtClean="0">
                          <a:solidFill>
                            <a:srgbClr val="002060"/>
                          </a:solidFill>
                          <a:latin typeface="Cambria Math" panose="02040503050406030204" pitchFamily="18" charset="0"/>
                          <a:ea typeface="Cambria Math" panose="02040503050406030204" pitchFamily="18" charset="0"/>
                        </a:rPr>
                        <m:t>−</m:t>
                      </m:r>
                      <m:sSub>
                        <m:sSubPr>
                          <m:ctrlPr>
                            <a:rPr lang="en-US" sz="2400" b="1" i="1" smtClean="0">
                              <a:solidFill>
                                <a:srgbClr val="002060"/>
                              </a:solidFill>
                              <a:latin typeface="Cambria Math" panose="02040503050406030204" pitchFamily="18" charset="0"/>
                              <a:ea typeface="Cambria Math" panose="02040503050406030204" pitchFamily="18" charset="0"/>
                            </a:rPr>
                          </m:ctrlPr>
                        </m:sSubPr>
                        <m:e>
                          <m:acc>
                            <m:accPr>
                              <m:chr m:val="⃗"/>
                              <m:ctrlPr>
                                <a:rPr lang="en-US" sz="2400" b="1" i="1" smtClean="0">
                                  <a:solidFill>
                                    <a:srgbClr val="002060"/>
                                  </a:solidFill>
                                  <a:latin typeface="Cambria Math" panose="02040503050406030204" pitchFamily="18" charset="0"/>
                                  <a:ea typeface="Cambria Math" panose="02040503050406030204" pitchFamily="18" charset="0"/>
                                </a:rPr>
                              </m:ctrlPr>
                            </m:accPr>
                            <m:e>
                              <m:r>
                                <a:rPr lang="en-US" sz="2400" b="1" i="1" smtClean="0">
                                  <a:solidFill>
                                    <a:srgbClr val="002060"/>
                                  </a:solidFill>
                                  <a:latin typeface="Cambria Math" panose="02040503050406030204" pitchFamily="18" charset="0"/>
                                  <a:ea typeface="Cambria Math" panose="02040503050406030204" pitchFamily="18" charset="0"/>
                                </a:rPr>
                                <m:t>𝑷</m:t>
                              </m:r>
                            </m:e>
                          </m:acc>
                        </m:e>
                        <m:sub>
                          <m:r>
                            <a:rPr lang="en-US" sz="2400" b="1" i="1" smtClean="0">
                              <a:solidFill>
                                <a:srgbClr val="002060"/>
                              </a:solidFill>
                              <a:latin typeface="Cambria Math" panose="02040503050406030204" pitchFamily="18" charset="0"/>
                              <a:ea typeface="Cambria Math" panose="02040503050406030204" pitchFamily="18" charset="0"/>
                            </a:rPr>
                            <m:t>𝒊</m:t>
                          </m:r>
                        </m:sub>
                      </m:sSub>
                      <m:r>
                        <a:rPr lang="en-US" sz="2400" b="1" i="1" smtClean="0">
                          <a:solidFill>
                            <a:srgbClr val="002060"/>
                          </a:solidFill>
                          <a:latin typeface="Cambria Math" panose="02040503050406030204" pitchFamily="18" charset="0"/>
                          <a:ea typeface="Cambria Math" panose="02040503050406030204" pitchFamily="18" charset="0"/>
                        </a:rPr>
                        <m:t>=</m:t>
                      </m:r>
                      <m:acc>
                        <m:accPr>
                          <m:chr m:val="⃗"/>
                          <m:ctrlPr>
                            <a:rPr lang="en-US" sz="2400" b="1" i="1" smtClean="0">
                              <a:solidFill>
                                <a:srgbClr val="002060"/>
                              </a:solidFill>
                              <a:latin typeface="Cambria Math" panose="02040503050406030204" pitchFamily="18" charset="0"/>
                              <a:ea typeface="Cambria Math" panose="02040503050406030204" pitchFamily="18" charset="0"/>
                            </a:rPr>
                          </m:ctrlPr>
                        </m:accPr>
                        <m:e>
                          <m:r>
                            <a:rPr lang="en-US" sz="2400" b="1" i="1" smtClean="0">
                              <a:solidFill>
                                <a:srgbClr val="002060"/>
                              </a:solidFill>
                              <a:latin typeface="Cambria Math" panose="02040503050406030204" pitchFamily="18" charset="0"/>
                              <a:ea typeface="Cambria Math" panose="02040503050406030204" pitchFamily="18" charset="0"/>
                            </a:rPr>
                            <m:t>𝑭</m:t>
                          </m:r>
                        </m:e>
                      </m:acc>
                      <m:r>
                        <a:rPr lang="en-US" sz="2400" b="1" i="1" smtClean="0">
                          <a:solidFill>
                            <a:srgbClr val="002060"/>
                          </a:solidFill>
                          <a:latin typeface="Cambria Math" panose="02040503050406030204" pitchFamily="18" charset="0"/>
                          <a:ea typeface="Cambria Math" panose="02040503050406030204" pitchFamily="18" charset="0"/>
                        </a:rPr>
                        <m:t>∆</m:t>
                      </m:r>
                      <m:r>
                        <a:rPr lang="en-US" sz="2400" b="1" i="1" smtClean="0">
                          <a:solidFill>
                            <a:srgbClr val="002060"/>
                          </a:solidFill>
                          <a:latin typeface="Cambria Math" panose="02040503050406030204" pitchFamily="18" charset="0"/>
                          <a:ea typeface="Cambria Math" panose="02040503050406030204" pitchFamily="18" charset="0"/>
                        </a:rPr>
                        <m:t>𝒕</m:t>
                      </m:r>
                    </m:oMath>
                  </m:oMathPara>
                </a14:m>
                <a:endParaRPr lang="en-US" sz="2400" b="1" dirty="0" smtClean="0">
                  <a:solidFill>
                    <a:srgbClr val="002060"/>
                  </a:solidFill>
                </a:endParaRPr>
              </a:p>
              <a:p>
                <a:r>
                  <a:rPr lang="en-US" sz="2400" dirty="0">
                    <a:solidFill>
                      <a:srgbClr val="000000"/>
                    </a:solidFill>
                    <a:latin typeface="Times New Roman" panose="02020603050405020304" pitchFamily="18" charset="0"/>
                  </a:rPr>
                  <a:t>The impulse of the net force </a:t>
                </a:r>
                <a14:m>
                  <m:oMath xmlns:m="http://schemas.openxmlformats.org/officeDocument/2006/math">
                    <m:acc>
                      <m:accPr>
                        <m:chr m:val="⃗"/>
                        <m:ctrlPr>
                          <a:rPr lang="en-US" sz="2400" i="1">
                            <a:solidFill>
                              <a:prstClr val="black"/>
                            </a:solidFill>
                            <a:latin typeface="Cambria Math" panose="02040503050406030204" pitchFamily="18" charset="0"/>
                            <a:ea typeface="Cambria Math" panose="02040503050406030204" pitchFamily="18" charset="0"/>
                          </a:rPr>
                        </m:ctrlPr>
                      </m:accPr>
                      <m:e>
                        <m:r>
                          <a:rPr lang="en-US" sz="2400" i="1">
                            <a:solidFill>
                              <a:prstClr val="black"/>
                            </a:solidFill>
                            <a:latin typeface="Cambria Math" panose="02040503050406030204" pitchFamily="18" charset="0"/>
                            <a:ea typeface="Cambria Math" panose="02040503050406030204" pitchFamily="18" charset="0"/>
                          </a:rPr>
                          <m:t>𝐹</m:t>
                        </m:r>
                      </m:e>
                    </m:acc>
                  </m:oMath>
                </a14:m>
                <a:r>
                  <a:rPr lang="en-US" sz="2400" dirty="0" smtClean="0">
                    <a:solidFill>
                      <a:srgbClr val="000000"/>
                    </a:solidFill>
                    <a:latin typeface="Times New Roman" panose="02020603050405020304" pitchFamily="18" charset="0"/>
                  </a:rPr>
                  <a:t> acting </a:t>
                </a:r>
                <a:r>
                  <a:rPr lang="en-US" sz="2400" dirty="0">
                    <a:solidFill>
                      <a:srgbClr val="000000"/>
                    </a:solidFill>
                    <a:latin typeface="Times New Roman" panose="02020603050405020304" pitchFamily="18" charset="0"/>
                  </a:rPr>
                  <a:t>on the particle is equal to the change in momentum of the particle. </a:t>
                </a:r>
                <a:endParaRPr lang="en-US" sz="2400" dirty="0" smtClean="0">
                  <a:solidFill>
                    <a:srgbClr val="000000"/>
                  </a:solidFill>
                  <a:latin typeface="Times New Roman" panose="02020603050405020304" pitchFamily="18" charset="0"/>
                </a:endParaRPr>
              </a:p>
              <a:p>
                <a:pPr marL="0" indent="0">
                  <a:buNone/>
                </a:pPr>
                <a:r>
                  <a:rPr lang="en-US" b="1" dirty="0">
                    <a:solidFill>
                      <a:srgbClr val="FF0000"/>
                    </a:solidFill>
                    <a:latin typeface="Times New Roman" panose="02020603050405020304" pitchFamily="18" charset="0"/>
                  </a:rPr>
                  <a:t>Conservation of Linear Momentum </a:t>
                </a:r>
                <a:endParaRPr lang="en-US" b="1" dirty="0" smtClean="0">
                  <a:solidFill>
                    <a:srgbClr val="FF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Let</a:t>
                </a:r>
                <a:r>
                  <a:rPr lang="en-US" dirty="0">
                    <a:solidFill>
                      <a:srgbClr val="000000"/>
                    </a:solidFill>
                    <a:latin typeface="Times New Roman" panose="02020603050405020304" pitchFamily="18" charset="0"/>
                  </a:rPr>
                  <a:t>: </a:t>
                </a:r>
              </a:p>
              <a:p>
                <a:pPr lvl="1"/>
                <a14:m>
                  <m:oMath xmlns:m="http://schemas.openxmlformats.org/officeDocument/2006/math">
                    <m:sSub>
                      <m:sSubPr>
                        <m:ctrlPr>
                          <a:rPr lang="en-US" sz="2000" b="1" i="1" u="none" strike="noStrike" baseline="0" smtClean="0">
                            <a:solidFill>
                              <a:srgbClr val="00B0F0"/>
                            </a:solidFill>
                            <a:latin typeface="Cambria Math" panose="02040503050406030204" pitchFamily="18" charset="0"/>
                          </a:rPr>
                        </m:ctrlPr>
                      </m:sSubPr>
                      <m:e>
                        <m:acc>
                          <m:accPr>
                            <m:chr m:val="⃗"/>
                            <m:ctrlPr>
                              <a:rPr lang="en-US" sz="2000" b="1" i="1" u="none" strike="noStrike" baseline="0" smtClean="0">
                                <a:solidFill>
                                  <a:srgbClr val="00B0F0"/>
                                </a:solidFill>
                                <a:latin typeface="Cambria Math" panose="02040503050406030204" pitchFamily="18" charset="0"/>
                              </a:rPr>
                            </m:ctrlPr>
                          </m:accPr>
                          <m:e>
                            <m:r>
                              <a:rPr lang="en-US" sz="2000" b="1" i="1" u="none" strike="noStrike" baseline="0" smtClean="0">
                                <a:solidFill>
                                  <a:srgbClr val="00B0F0"/>
                                </a:solidFill>
                                <a:latin typeface="Cambria Math" panose="02040503050406030204" pitchFamily="18" charset="0"/>
                              </a:rPr>
                              <m:t>𝑭</m:t>
                            </m:r>
                          </m:e>
                        </m:acc>
                      </m:e>
                      <m:sub>
                        <m:r>
                          <a:rPr lang="en-US" sz="2000" b="1" i="1" u="none" strike="noStrike" baseline="0" smtClean="0">
                            <a:solidFill>
                              <a:srgbClr val="00B0F0"/>
                            </a:solidFill>
                            <a:latin typeface="Cambria Math" panose="02040503050406030204" pitchFamily="18" charset="0"/>
                          </a:rPr>
                          <m:t>𝟐𝟏</m:t>
                        </m:r>
                      </m:sub>
                    </m:sSub>
                  </m:oMath>
                </a14:m>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the force on </a:t>
                </a:r>
                <a14:m>
                  <m:oMath xmlns:m="http://schemas.openxmlformats.org/officeDocument/2006/math">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𝒎</m:t>
                        </m:r>
                      </m:e>
                      <m:sub>
                        <m:r>
                          <a:rPr lang="en-US" sz="2800" b="1" i="1">
                            <a:solidFill>
                              <a:srgbClr val="FF0000"/>
                            </a:solidFill>
                            <a:latin typeface="Cambria Math" panose="02040503050406030204" pitchFamily="18" charset="0"/>
                          </a:rPr>
                          <m:t>𝟏</m:t>
                        </m:r>
                      </m:sub>
                    </m:sSub>
                  </m:oMath>
                </a14:m>
                <a:r>
                  <a:rPr lang="en-US" sz="1600" dirty="0">
                    <a:solidFill>
                      <a:srgbClr val="000000"/>
                    </a:solidFill>
                    <a:latin typeface="Times New Roman" panose="02020603050405020304" pitchFamily="18" charset="0"/>
                  </a:rPr>
                  <a:t> </a:t>
                </a:r>
                <a:r>
                  <a:rPr lang="en-US" sz="2800" dirty="0" smtClean="0">
                    <a:solidFill>
                      <a:srgbClr val="000000"/>
                    </a:solidFill>
                    <a:latin typeface="Times New Roman" panose="02020603050405020304" pitchFamily="18" charset="0"/>
                  </a:rPr>
                  <a:t>from </a:t>
                </a:r>
                <a14:m>
                  <m:oMath xmlns:m="http://schemas.openxmlformats.org/officeDocument/2006/math">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𝒎</m:t>
                        </m:r>
                      </m:e>
                      <m:sub>
                        <m:r>
                          <a:rPr lang="en-US" sz="2800" b="1" i="1">
                            <a:solidFill>
                              <a:srgbClr val="FF0000"/>
                            </a:solidFill>
                            <a:latin typeface="Cambria Math" panose="02040503050406030204" pitchFamily="18" charset="0"/>
                          </a:rPr>
                          <m:t>𝟐</m:t>
                        </m:r>
                      </m:sub>
                    </m:sSub>
                  </m:oMath>
                </a14:m>
                <a:endParaRPr lang="en-US" sz="800" b="0" i="0" u="none" strike="noStrike" baseline="0" dirty="0" smtClean="0">
                  <a:solidFill>
                    <a:srgbClr val="000000"/>
                  </a:solidFill>
                  <a:latin typeface="Times New Roman" panose="02020603050405020304" pitchFamily="18" charset="0"/>
                </a:endParaRPr>
              </a:p>
              <a:p>
                <a:pPr lvl="1"/>
                <a14:m>
                  <m:oMath xmlns:m="http://schemas.openxmlformats.org/officeDocument/2006/math">
                    <m:sSub>
                      <m:sSubPr>
                        <m:ctrlPr>
                          <a:rPr lang="en-US" sz="2000" b="1" i="1" smtClean="0">
                            <a:solidFill>
                              <a:srgbClr val="00B0F0"/>
                            </a:solidFill>
                            <a:latin typeface="Cambria Math" panose="02040503050406030204" pitchFamily="18" charset="0"/>
                          </a:rPr>
                        </m:ctrlPr>
                      </m:sSubPr>
                      <m:e>
                        <m:acc>
                          <m:accPr>
                            <m:chr m:val="⃗"/>
                            <m:ctrlPr>
                              <a:rPr lang="en-US" sz="2000" b="1" i="1">
                                <a:solidFill>
                                  <a:srgbClr val="00B0F0"/>
                                </a:solidFill>
                                <a:latin typeface="Cambria Math" panose="02040503050406030204" pitchFamily="18" charset="0"/>
                              </a:rPr>
                            </m:ctrlPr>
                          </m:accPr>
                          <m:e>
                            <m:r>
                              <a:rPr lang="en-US" sz="2000" b="1" i="1">
                                <a:solidFill>
                                  <a:srgbClr val="00B0F0"/>
                                </a:solidFill>
                                <a:latin typeface="Cambria Math" panose="02040503050406030204" pitchFamily="18" charset="0"/>
                              </a:rPr>
                              <m:t>𝑭</m:t>
                            </m:r>
                          </m:e>
                        </m:acc>
                      </m:e>
                      <m:sub>
                        <m:r>
                          <a:rPr lang="en-US" sz="2000" b="1" i="1" smtClean="0">
                            <a:solidFill>
                              <a:srgbClr val="00B0F0"/>
                            </a:solidFill>
                            <a:latin typeface="Cambria Math" panose="02040503050406030204" pitchFamily="18" charset="0"/>
                          </a:rPr>
                          <m:t>𝟏𝟐</m:t>
                        </m:r>
                      </m:sub>
                    </m:sSub>
                  </m:oMath>
                </a14:m>
                <a:r>
                  <a:rPr lang="en-US" dirty="0">
                    <a:solidFill>
                      <a:srgbClr val="000000"/>
                    </a:solidFill>
                    <a:latin typeface="Times New Roman" panose="02020603050405020304" pitchFamily="18" charset="0"/>
                  </a:rPr>
                  <a:t>= the force on </a:t>
                </a:r>
                <a14:m>
                  <m:oMath xmlns:m="http://schemas.openxmlformats.org/officeDocument/2006/math">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𝒎</m:t>
                        </m:r>
                      </m:e>
                      <m:sub>
                        <m:r>
                          <a:rPr lang="en-US" sz="2800" b="1" i="1" smtClean="0">
                            <a:solidFill>
                              <a:srgbClr val="FF0000"/>
                            </a:solidFill>
                            <a:latin typeface="Cambria Math" panose="02040503050406030204" pitchFamily="18" charset="0"/>
                          </a:rPr>
                          <m:t>𝟐</m:t>
                        </m:r>
                      </m:sub>
                    </m:sSub>
                  </m:oMath>
                </a14:m>
                <a:r>
                  <a:rPr lang="en-US" sz="1600" dirty="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rPr>
                  <a:t>from </a:t>
                </a:r>
                <a14:m>
                  <m:oMath xmlns:m="http://schemas.openxmlformats.org/officeDocument/2006/math">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𝒎</m:t>
                        </m:r>
                      </m:e>
                      <m:sub>
                        <m:r>
                          <a:rPr lang="en-US" sz="2800" b="1" i="1" smtClean="0">
                            <a:solidFill>
                              <a:srgbClr val="FF0000"/>
                            </a:solidFill>
                            <a:latin typeface="Cambria Math" panose="02040503050406030204" pitchFamily="18" charset="0"/>
                          </a:rPr>
                          <m:t>𝟏</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1703" y="404950"/>
                <a:ext cx="11338560" cy="5951400"/>
              </a:xfrm>
              <a:blipFill>
                <a:blip r:embed="rId2"/>
                <a:stretch>
                  <a:fillRect l="-1075" t="-1433" r="-75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74</a:t>
            </a:fld>
            <a:endParaRPr lang="en-US"/>
          </a:p>
        </p:txBody>
      </p:sp>
      <p:pic>
        <p:nvPicPr>
          <p:cNvPr id="7" name="Picture 6"/>
          <p:cNvPicPr>
            <a:picLocks noChangeAspect="1"/>
          </p:cNvPicPr>
          <p:nvPr/>
        </p:nvPicPr>
        <p:blipFill>
          <a:blip r:embed="rId3">
            <a:lum bright="-40000" contrast="40000"/>
          </a:blip>
          <a:stretch>
            <a:fillRect/>
          </a:stretch>
        </p:blipFill>
        <p:spPr>
          <a:xfrm>
            <a:off x="8562702" y="2536168"/>
            <a:ext cx="3200400" cy="289995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731519" y="3178245"/>
                <a:ext cx="7694023" cy="1200329"/>
              </a:xfrm>
              <a:prstGeom prst="rect">
                <a:avLst/>
              </a:prstGeom>
              <a:noFill/>
            </p:spPr>
            <p:txBody>
              <a:bodyPr wrap="square" rtlCol="0">
                <a:spAutoFit/>
              </a:bodyPr>
              <a:lstStyle/>
              <a:p>
                <a:r>
                  <a:rPr lang="en-US" b="1" i="1" dirty="0" smtClean="0">
                    <a:solidFill>
                      <a:srgbClr val="000000"/>
                    </a:solidFill>
                    <a:latin typeface="Times New Roman" panose="02020603050405020304" pitchFamily="18" charset="0"/>
                  </a:rPr>
                  <a:t>Recall </a:t>
                </a:r>
                <a:r>
                  <a:rPr lang="en-US" b="1" i="1" dirty="0">
                    <a:solidFill>
                      <a:srgbClr val="000000"/>
                    </a:solidFill>
                    <a:latin typeface="Times New Roman" panose="02020603050405020304" pitchFamily="18" charset="0"/>
                  </a:rPr>
                  <a:t>Newton‘s third law: </a:t>
                </a:r>
                <a:r>
                  <a:rPr lang="en-US" dirty="0">
                    <a:solidFill>
                      <a:srgbClr val="000000"/>
                    </a:solidFill>
                    <a:latin typeface="Times New Roman" panose="02020603050405020304" pitchFamily="18" charset="0"/>
                  </a:rPr>
                  <a:t>When two objects of masses </a:t>
                </a:r>
                <a14:m>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𝒎</m:t>
                        </m:r>
                      </m:e>
                      <m:sub>
                        <m:r>
                          <a:rPr lang="en-US" b="1" i="1" smtClean="0">
                            <a:solidFill>
                              <a:srgbClr val="FF0000"/>
                            </a:solidFill>
                            <a:latin typeface="Cambria Math" panose="02040503050406030204" pitchFamily="18" charset="0"/>
                          </a:rPr>
                          <m:t>𝟏</m:t>
                        </m:r>
                      </m:sub>
                    </m:sSub>
                  </m:oMath>
                </a14:m>
                <a:r>
                  <a:rPr lang="en-US" sz="1100" b="0" i="0" u="none" strike="noStrike" baseline="0"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and </a:t>
                </a:r>
                <a14:m>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𝒎</m:t>
                        </m:r>
                      </m:e>
                      <m:sub>
                        <m:r>
                          <a:rPr lang="en-US" b="1" i="1" smtClean="0">
                            <a:solidFill>
                              <a:srgbClr val="FF0000"/>
                            </a:solidFill>
                            <a:latin typeface="Cambria Math" panose="02040503050406030204" pitchFamily="18" charset="0"/>
                          </a:rPr>
                          <m:t>𝟐</m:t>
                        </m:r>
                      </m:sub>
                    </m:sSub>
                  </m:oMath>
                </a14:m>
                <a:r>
                  <a:rPr lang="en-US" dirty="0" smtClean="0">
                    <a:solidFill>
                      <a:srgbClr val="000000"/>
                    </a:solidFill>
                    <a:latin typeface="Times New Roman" panose="02020603050405020304" pitchFamily="18" charset="0"/>
                  </a:rPr>
                  <a:t>interact </a:t>
                </a:r>
                <a:r>
                  <a:rPr lang="en-US" dirty="0">
                    <a:solidFill>
                      <a:srgbClr val="000000"/>
                    </a:solidFill>
                    <a:latin typeface="Times New Roman" panose="02020603050405020304" pitchFamily="18" charset="0"/>
                  </a:rPr>
                  <a:t>(meaning that they apply forces on each other), the force that object 2 applies to object 1 is equal in magnitude and opposite in direction to the force that object 1 applies on object 2 </a:t>
                </a:r>
                <a:endParaRPr lang="en-US" dirty="0" smtClean="0">
                  <a:solidFill>
                    <a:srgbClr val="000000"/>
                  </a:solidFill>
                  <a:latin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31519" y="3178245"/>
                <a:ext cx="7694023" cy="1200329"/>
              </a:xfrm>
              <a:prstGeom prst="rect">
                <a:avLst/>
              </a:prstGeom>
              <a:blipFill>
                <a:blip r:embed="rId4"/>
                <a:stretch>
                  <a:fillRect l="-634" t="-253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152606" y="5556271"/>
                <a:ext cx="5917474" cy="679930"/>
              </a:xfrm>
              <a:prstGeom prst="rect">
                <a:avLst/>
              </a:prstGeom>
              <a:noFill/>
            </p:spPr>
            <p:txBody>
              <a:bodyPr wrap="square" rtlCol="0">
                <a:spAutoFit/>
              </a:bodyPr>
              <a:lstStyle/>
              <a:p>
                <a:r>
                  <a:rPr lang="en-US" b="1" i="1" dirty="0" smtClean="0">
                    <a:latin typeface="Times New Roman" panose="02020603050405020304" pitchFamily="18" charset="0"/>
                    <a:cs typeface="Times New Roman" panose="02020603050405020304" pitchFamily="18" charset="0"/>
                  </a:rPr>
                  <a:t>Fig:- Two particles interact with </a:t>
                </a:r>
                <a:r>
                  <a:rPr lang="en-US" b="1" i="1" dirty="0">
                    <a:latin typeface="Times New Roman" panose="02020603050405020304" pitchFamily="18" charset="0"/>
                    <a:cs typeface="Times New Roman" panose="02020603050405020304" pitchFamily="18" charset="0"/>
                  </a:rPr>
                  <a:t>each other. According </a:t>
                </a:r>
                <a:r>
                  <a:rPr lang="en-US" b="1" i="1" dirty="0" smtClean="0">
                    <a:latin typeface="Times New Roman" panose="02020603050405020304" pitchFamily="18" charset="0"/>
                    <a:cs typeface="Times New Roman" panose="02020603050405020304" pitchFamily="18" charset="0"/>
                  </a:rPr>
                  <a:t>to Newton’s </a:t>
                </a:r>
                <a:r>
                  <a:rPr lang="en-US" b="1" i="1" dirty="0">
                    <a:latin typeface="Times New Roman" panose="02020603050405020304" pitchFamily="18" charset="0"/>
                    <a:cs typeface="Times New Roman" panose="02020603050405020304" pitchFamily="18" charset="0"/>
                  </a:rPr>
                  <a:t>third law, we must </a:t>
                </a:r>
                <a:r>
                  <a:rPr lang="en-US" b="1" i="1" dirty="0" smtClean="0">
                    <a:latin typeface="Times New Roman" panose="02020603050405020304" pitchFamily="18" charset="0"/>
                    <a:cs typeface="Times New Roman" panose="02020603050405020304" pitchFamily="18" charset="0"/>
                  </a:rPr>
                  <a:t>have </a:t>
                </a:r>
                <a14:m>
                  <m:oMath xmlns:m="http://schemas.openxmlformats.org/officeDocument/2006/math">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𝑭</m:t>
                            </m:r>
                          </m:e>
                        </m:acc>
                      </m:e>
                      <m:sub>
                        <m:r>
                          <a:rPr lang="en-US" b="1" i="1" smtClean="0">
                            <a:latin typeface="Cambria Math" panose="02040503050406030204" pitchFamily="18" charset="0"/>
                          </a:rPr>
                          <m:t>𝟏𝟐</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𝑭</m:t>
                            </m:r>
                          </m:e>
                        </m:acc>
                      </m:e>
                      <m:sub>
                        <m:r>
                          <a:rPr lang="en-US" b="1" i="1" smtClean="0">
                            <a:latin typeface="Cambria Math" panose="02040503050406030204" pitchFamily="18" charset="0"/>
                          </a:rPr>
                          <m:t>𝟐𝟏</m:t>
                        </m:r>
                      </m:sub>
                    </m:sSub>
                  </m:oMath>
                </a14:m>
                <a:endParaRPr lang="en-US" b="1" i="1" dirty="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152606" y="5556271"/>
                <a:ext cx="5917474" cy="679930"/>
              </a:xfrm>
              <a:prstGeom prst="rect">
                <a:avLst/>
              </a:prstGeom>
              <a:blipFill>
                <a:blip r:embed="rId5"/>
                <a:stretch>
                  <a:fillRect l="-824" t="-4464" b="-13393"/>
                </a:stretch>
              </a:blipFill>
            </p:spPr>
            <p:txBody>
              <a:bodyPr/>
              <a:lstStyle/>
              <a:p>
                <a:r>
                  <a:rPr lang="en-US">
                    <a:noFill/>
                  </a:rPr>
                  <a:t> </a:t>
                </a:r>
              </a:p>
            </p:txBody>
          </p:sp>
        </mc:Fallback>
      </mc:AlternateContent>
    </p:spTree>
    <p:extLst>
      <p:ext uri="{BB962C8B-B14F-4D97-AF65-F5344CB8AC3E}">
        <p14:creationId xmlns:p14="http://schemas.microsoft.com/office/powerpoint/2010/main" val="2277737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3406" y="666206"/>
                <a:ext cx="10230394" cy="5690143"/>
              </a:xfrm>
            </p:spPr>
            <p:txBody>
              <a:bodyPr>
                <a:noAutofit/>
              </a:bodyPr>
              <a:lstStyle/>
              <a:p>
                <a:r>
                  <a:rPr lang="en-US" sz="2400" dirty="0" smtClean="0">
                    <a:solidFill>
                      <a:srgbClr val="000000"/>
                    </a:solidFill>
                    <a:latin typeface="Times New Roman" panose="02020603050405020304" pitchFamily="18" charset="0"/>
                    <a:cs typeface="Times New Roman" panose="02020603050405020304" pitchFamily="18" charset="0"/>
                  </a:rPr>
                  <a:t>Then,  </a:t>
                </a:r>
              </a:p>
              <a:p>
                <a:pPr marL="0" indent="0">
                  <a:buNone/>
                </a:pPr>
                <a14:m>
                  <m:oMathPara xmlns:m="http://schemas.openxmlformats.org/officeDocument/2006/math">
                    <m:oMathParaPr>
                      <m:jc m:val="centerGroup"/>
                    </m:oMathParaPr>
                    <m:oMath xmlns:m="http://schemas.openxmlformats.org/officeDocument/2006/math">
                      <m:sSub>
                        <m:sSubPr>
                          <m:ctrlPr>
                            <a:rPr lang="en-US" sz="2400" b="1" i="1" smtClean="0">
                              <a:solidFill>
                                <a:srgbClr val="00B0F0"/>
                              </a:solidFill>
                              <a:latin typeface="Cambria Math" panose="02040503050406030204" pitchFamily="18" charset="0"/>
                            </a:rPr>
                          </m:ctrlPr>
                        </m:sSubPr>
                        <m:e>
                          <m:acc>
                            <m:accPr>
                              <m:chr m:val="⃗"/>
                              <m:ctrlPr>
                                <a:rPr lang="en-US" sz="2400" b="1" i="1">
                                  <a:solidFill>
                                    <a:srgbClr val="00B0F0"/>
                                  </a:solidFill>
                                  <a:latin typeface="Cambria Math" panose="02040503050406030204" pitchFamily="18" charset="0"/>
                                </a:rPr>
                              </m:ctrlPr>
                            </m:accPr>
                            <m:e>
                              <m:r>
                                <a:rPr lang="en-US" sz="2400" b="1" i="1">
                                  <a:solidFill>
                                    <a:srgbClr val="00B0F0"/>
                                  </a:solidFill>
                                  <a:latin typeface="Cambria Math" panose="02040503050406030204" pitchFamily="18" charset="0"/>
                                </a:rPr>
                                <m:t>𝑭</m:t>
                              </m:r>
                            </m:e>
                          </m:acc>
                        </m:e>
                        <m:sub>
                          <m:r>
                            <a:rPr lang="en-US" sz="2400" b="1" i="1">
                              <a:solidFill>
                                <a:srgbClr val="00B0F0"/>
                              </a:solidFill>
                              <a:latin typeface="Cambria Math" panose="02040503050406030204" pitchFamily="18" charset="0"/>
                            </a:rPr>
                            <m:t>𝟏</m:t>
                          </m:r>
                          <m:r>
                            <a:rPr lang="en-US" sz="2400" b="1" i="1" smtClean="0">
                              <a:solidFill>
                                <a:srgbClr val="00B0F0"/>
                              </a:solidFill>
                              <a:latin typeface="Cambria Math" panose="02040503050406030204" pitchFamily="18" charset="0"/>
                            </a:rPr>
                            <m:t>𝟐</m:t>
                          </m:r>
                        </m:sub>
                      </m:sSub>
                      <m:r>
                        <a:rPr lang="en-US" sz="2400" b="1" i="1" smtClean="0">
                          <a:solidFill>
                            <a:srgbClr val="00B0F0"/>
                          </a:solidFill>
                          <a:latin typeface="Cambria Math" panose="02040503050406030204" pitchFamily="18" charset="0"/>
                        </a:rPr>
                        <m:t>+</m:t>
                      </m:r>
                      <m:sSub>
                        <m:sSubPr>
                          <m:ctrlPr>
                            <a:rPr lang="en-US" sz="2400" b="1" i="1">
                              <a:solidFill>
                                <a:srgbClr val="00B0F0"/>
                              </a:solidFill>
                              <a:latin typeface="Cambria Math" panose="02040503050406030204" pitchFamily="18" charset="0"/>
                            </a:rPr>
                          </m:ctrlPr>
                        </m:sSubPr>
                        <m:e>
                          <m:acc>
                            <m:accPr>
                              <m:chr m:val="⃗"/>
                              <m:ctrlPr>
                                <a:rPr lang="en-US" sz="2400" b="1" i="1">
                                  <a:solidFill>
                                    <a:srgbClr val="00B0F0"/>
                                  </a:solidFill>
                                  <a:latin typeface="Cambria Math" panose="02040503050406030204" pitchFamily="18" charset="0"/>
                                </a:rPr>
                              </m:ctrlPr>
                            </m:accPr>
                            <m:e>
                              <m:r>
                                <a:rPr lang="en-US" sz="2400" b="1" i="1">
                                  <a:solidFill>
                                    <a:srgbClr val="00B0F0"/>
                                  </a:solidFill>
                                  <a:latin typeface="Cambria Math" panose="02040503050406030204" pitchFamily="18" charset="0"/>
                                </a:rPr>
                                <m:t>𝑭</m:t>
                              </m:r>
                            </m:e>
                          </m:acc>
                        </m:e>
                        <m:sub>
                          <m:r>
                            <a:rPr lang="en-US" sz="2400" b="1" i="1">
                              <a:solidFill>
                                <a:srgbClr val="00B0F0"/>
                              </a:solidFill>
                              <a:latin typeface="Cambria Math" panose="02040503050406030204" pitchFamily="18" charset="0"/>
                            </a:rPr>
                            <m:t>𝟐𝟏</m:t>
                          </m:r>
                        </m:sub>
                      </m:sSub>
                      <m:r>
                        <a:rPr lang="en-US" sz="2400" b="1" i="1" smtClean="0">
                          <a:solidFill>
                            <a:srgbClr val="00B0F0"/>
                          </a:solidFill>
                          <a:latin typeface="Cambria Math" panose="02040503050406030204" pitchFamily="18" charset="0"/>
                        </a:rPr>
                        <m:t>=</m:t>
                      </m:r>
                      <m:r>
                        <a:rPr lang="en-US" sz="2400" b="1" i="1" smtClean="0">
                          <a:solidFill>
                            <a:srgbClr val="00B0F0"/>
                          </a:solidFill>
                          <a:latin typeface="Cambria Math" panose="02040503050406030204" pitchFamily="18" charset="0"/>
                        </a:rPr>
                        <m:t>𝟎</m:t>
                      </m:r>
                    </m:oMath>
                  </m:oMathPara>
                </a14:m>
                <a:endParaRPr lang="en-US" sz="2400"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𝑎</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𝑎</m:t>
                              </m:r>
                            </m:e>
                          </m:acc>
                        </m:e>
                        <m:sub>
                          <m:r>
                            <a:rPr lang="en-US" sz="2400" b="0" i="1" smtClean="0">
                              <a:latin typeface="Cambria Math" panose="02040503050406030204" pitchFamily="18" charset="0"/>
                            </a:rPr>
                            <m:t>2</m:t>
                          </m:r>
                        </m:sub>
                      </m:sSub>
                      <m:r>
                        <a:rPr lang="en-US" sz="2400" b="0" i="1" smtClean="0">
                          <a:latin typeface="Cambria Math" panose="02040503050406030204" pitchFamily="18" charset="0"/>
                        </a:rPr>
                        <m:t>=0</m:t>
                      </m:r>
                    </m:oMath>
                  </m:oMathPara>
                </a14:m>
                <a:endParaRPr lang="en-US" sz="2400" b="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Then from the definition of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𝑎</m:t>
                        </m:r>
                      </m:e>
                    </m:acc>
                  </m:oMath>
                </a14:m>
                <a:r>
                  <a:rPr lang="en-US" sz="2400" dirty="0" smtClean="0">
                    <a:latin typeface="Times New Roman" panose="02020603050405020304" pitchFamily="18" charset="0"/>
                    <a:cs typeface="Times New Roman" panose="02020603050405020304" pitchFamily="18" charset="0"/>
                  </a:rPr>
                  <a:t>, we have</a:t>
                </a: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1</m:t>
                              </m:r>
                            </m:sub>
                          </m:sSub>
                        </m:num>
                        <m:den>
                          <m:r>
                            <a:rPr lang="en-US" sz="2400" b="0" i="1" smtClean="0">
                              <a:latin typeface="Cambria Math" panose="02040503050406030204" pitchFamily="18" charset="0"/>
                            </a:rPr>
                            <m:t>𝑑𝑡</m:t>
                          </m:r>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2</m:t>
                          </m:r>
                        </m:sub>
                      </m:sSub>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2</m:t>
                              </m:r>
                            </m:sub>
                          </m:sSub>
                        </m:num>
                        <m:den>
                          <m:r>
                            <a:rPr lang="en-US" sz="2400" b="0" i="1" smtClean="0">
                              <a:latin typeface="Cambria Math" panose="02040503050406030204" pitchFamily="18" charset="0"/>
                            </a:rPr>
                            <m:t>𝑑𝑡</m:t>
                          </m:r>
                        </m:den>
                      </m:f>
                      <m:r>
                        <a:rPr lang="en-US" sz="2400" b="0" i="1" smtClean="0">
                          <a:latin typeface="Cambria Math" panose="02040503050406030204" pitchFamily="18" charset="0"/>
                        </a:rPr>
                        <m:t>=0</m:t>
                      </m:r>
                    </m:oMath>
                  </m:oMathPara>
                </a14:m>
                <a:endParaRPr lang="en-US" sz="2400" b="0"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𝑑</m:t>
                          </m:r>
                        </m:num>
                        <m:den>
                          <m:r>
                            <a:rPr lang="en-US" sz="2400" b="0" i="1" smtClean="0">
                              <a:latin typeface="Cambria Math" panose="02040503050406030204" pitchFamily="18" charset="0"/>
                            </a:rPr>
                            <m:t>𝑑𝑡</m:t>
                          </m:r>
                        </m:den>
                      </m:f>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=0</m:t>
                      </m:r>
                    </m:oMath>
                  </m:oMathPara>
                </a14:m>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Notice that the derivative of the sum </a:t>
                </a:r>
                <a14:m>
                  <m:oMath xmlns:m="http://schemas.openxmlformats.org/officeDocument/2006/math">
                    <m:sSub>
                      <m:sSubPr>
                        <m:ctrlPr>
                          <a:rPr lang="en-US" sz="2400" b="1" i="1">
                            <a:solidFill>
                              <a:prstClr val="black"/>
                            </a:solidFill>
                            <a:latin typeface="Cambria Math" panose="02040503050406030204" pitchFamily="18" charset="0"/>
                          </a:rPr>
                        </m:ctrlPr>
                      </m:sSubPr>
                      <m:e>
                        <m:r>
                          <a:rPr lang="en-US" sz="2400" b="1" i="1">
                            <a:solidFill>
                              <a:prstClr val="black"/>
                            </a:solidFill>
                            <a:latin typeface="Cambria Math" panose="02040503050406030204" pitchFamily="18" charset="0"/>
                          </a:rPr>
                          <m:t>𝒎</m:t>
                        </m:r>
                      </m:e>
                      <m:sub>
                        <m:r>
                          <a:rPr lang="en-US" sz="2400" b="1" i="1">
                            <a:solidFill>
                              <a:prstClr val="black"/>
                            </a:solidFill>
                            <a:latin typeface="Cambria Math" panose="02040503050406030204" pitchFamily="18" charset="0"/>
                          </a:rPr>
                          <m:t>𝟏</m:t>
                        </m:r>
                      </m:sub>
                    </m:sSub>
                    <m:sSub>
                      <m:sSubPr>
                        <m:ctrlPr>
                          <a:rPr lang="en-US" sz="2400" b="1" i="1">
                            <a:solidFill>
                              <a:prstClr val="black"/>
                            </a:solidFill>
                            <a:latin typeface="Cambria Math" panose="02040503050406030204" pitchFamily="18" charset="0"/>
                          </a:rPr>
                        </m:ctrlPr>
                      </m:sSubPr>
                      <m:e>
                        <m:acc>
                          <m:accPr>
                            <m:chr m:val="⃗"/>
                            <m:ctrlPr>
                              <a:rPr lang="en-US" sz="2400" b="1" i="1">
                                <a:solidFill>
                                  <a:prstClr val="black"/>
                                </a:solidFill>
                                <a:latin typeface="Cambria Math" panose="02040503050406030204" pitchFamily="18" charset="0"/>
                              </a:rPr>
                            </m:ctrlPr>
                          </m:accPr>
                          <m:e>
                            <m:r>
                              <a:rPr lang="en-US" sz="2400" b="1" i="1">
                                <a:solidFill>
                                  <a:prstClr val="black"/>
                                </a:solidFill>
                                <a:latin typeface="Cambria Math" panose="02040503050406030204" pitchFamily="18" charset="0"/>
                              </a:rPr>
                              <m:t>𝒗</m:t>
                            </m:r>
                          </m:e>
                        </m:acc>
                      </m:e>
                      <m:sub>
                        <m:r>
                          <a:rPr lang="en-US" sz="2400" b="1" i="1">
                            <a:solidFill>
                              <a:prstClr val="black"/>
                            </a:solidFill>
                            <a:latin typeface="Cambria Math" panose="02040503050406030204" pitchFamily="18" charset="0"/>
                          </a:rPr>
                          <m:t>𝟏</m:t>
                        </m:r>
                      </m:sub>
                    </m:sSub>
                    <m:r>
                      <a:rPr lang="en-US" sz="2400" b="1" i="1">
                        <a:solidFill>
                          <a:prstClr val="black"/>
                        </a:solidFill>
                        <a:latin typeface="Cambria Math" panose="02040503050406030204" pitchFamily="18" charset="0"/>
                      </a:rPr>
                      <m:t>+</m:t>
                    </m:r>
                    <m:sSub>
                      <m:sSubPr>
                        <m:ctrlPr>
                          <a:rPr lang="en-US" sz="2400" b="1" i="1">
                            <a:solidFill>
                              <a:prstClr val="black"/>
                            </a:solidFill>
                            <a:latin typeface="Cambria Math" panose="02040503050406030204" pitchFamily="18" charset="0"/>
                          </a:rPr>
                        </m:ctrlPr>
                      </m:sSubPr>
                      <m:e>
                        <m:r>
                          <a:rPr lang="en-US" sz="2400" b="1" i="1">
                            <a:solidFill>
                              <a:prstClr val="black"/>
                            </a:solidFill>
                            <a:latin typeface="Cambria Math" panose="02040503050406030204" pitchFamily="18" charset="0"/>
                          </a:rPr>
                          <m:t>𝒎</m:t>
                        </m:r>
                      </m:e>
                      <m:sub>
                        <m:r>
                          <a:rPr lang="en-US" sz="2400" b="1" i="1">
                            <a:solidFill>
                              <a:prstClr val="black"/>
                            </a:solidFill>
                            <a:latin typeface="Cambria Math" panose="02040503050406030204" pitchFamily="18" charset="0"/>
                          </a:rPr>
                          <m:t>𝟐</m:t>
                        </m:r>
                      </m:sub>
                    </m:sSub>
                    <m:sSub>
                      <m:sSubPr>
                        <m:ctrlPr>
                          <a:rPr lang="en-US" sz="2400" b="1" i="1">
                            <a:solidFill>
                              <a:prstClr val="black"/>
                            </a:solidFill>
                            <a:latin typeface="Cambria Math" panose="02040503050406030204" pitchFamily="18" charset="0"/>
                          </a:rPr>
                        </m:ctrlPr>
                      </m:sSubPr>
                      <m:e>
                        <m:acc>
                          <m:accPr>
                            <m:chr m:val="⃗"/>
                            <m:ctrlPr>
                              <a:rPr lang="en-US" sz="2400" b="1" i="1">
                                <a:solidFill>
                                  <a:prstClr val="black"/>
                                </a:solidFill>
                                <a:latin typeface="Cambria Math" panose="02040503050406030204" pitchFamily="18" charset="0"/>
                              </a:rPr>
                            </m:ctrlPr>
                          </m:accPr>
                          <m:e>
                            <m:r>
                              <a:rPr lang="en-US" sz="2400" b="1" i="1">
                                <a:solidFill>
                                  <a:prstClr val="black"/>
                                </a:solidFill>
                                <a:latin typeface="Cambria Math" panose="02040503050406030204" pitchFamily="18" charset="0"/>
                              </a:rPr>
                              <m:t>𝒗</m:t>
                            </m:r>
                          </m:e>
                        </m:acc>
                      </m:e>
                      <m:sub>
                        <m:r>
                          <a:rPr lang="en-US" sz="2400" b="1" i="1">
                            <a:solidFill>
                              <a:prstClr val="black"/>
                            </a:solidFill>
                            <a:latin typeface="Cambria Math" panose="02040503050406030204" pitchFamily="18" charset="0"/>
                          </a:rPr>
                          <m:t>𝟐</m:t>
                        </m:r>
                      </m:sub>
                    </m:sSub>
                  </m:oMath>
                </a14:m>
                <a:r>
                  <a:rPr lang="en-US" sz="2400" i="1"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respect to time is </a:t>
                </a:r>
                <a:r>
                  <a:rPr lang="en-US" sz="2400" dirty="0" smtClean="0">
                    <a:latin typeface="Times New Roman" panose="02020603050405020304" pitchFamily="18" charset="0"/>
                    <a:cs typeface="Times New Roman" panose="02020603050405020304" pitchFamily="18" charset="0"/>
                  </a:rPr>
                  <a:t>zero. Consequently</a:t>
                </a:r>
                <a:r>
                  <a:rPr lang="en-US" sz="2400" dirty="0">
                    <a:latin typeface="Times New Roman" panose="02020603050405020304" pitchFamily="18" charset="0"/>
                    <a:cs typeface="Times New Roman" panose="02020603050405020304" pitchFamily="18" charset="0"/>
                  </a:rPr>
                  <a:t>, this sum must be constant</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Then </a:t>
                </a: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𝑓</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𝑓</m:t>
                          </m:r>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𝑖</m:t>
                          </m:r>
                          <m:r>
                            <a:rPr lang="en-US" sz="2400" b="0" i="1" smtClean="0">
                              <a:latin typeface="Cambria Math" panose="02040503050406030204" pitchFamily="18" charset="0"/>
                            </a:rPr>
                            <m:t>2</m:t>
                          </m:r>
                        </m:sub>
                      </m:sSub>
                      <m:r>
                        <a:rPr lang="en-US" sz="2400" b="0" i="1" smtClean="0">
                          <a:latin typeface="Cambria Math" panose="02040503050406030204" pitchFamily="18" charset="0"/>
                        </a:rPr>
                        <m:t>=0</m:t>
                      </m:r>
                    </m:oMath>
                  </m:oMathPara>
                </a14:m>
                <a:endParaRPr lang="en-US" sz="2400" b="0" dirty="0" smtClean="0">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𝑖</m:t>
                          </m:r>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𝑓</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𝑓</m:t>
                          </m:r>
                          <m:r>
                            <a:rPr lang="en-US" sz="2400" b="0" i="1" smtClean="0">
                              <a:latin typeface="Cambria Math" panose="02040503050406030204" pitchFamily="18" charset="0"/>
                            </a:rPr>
                            <m:t>2</m:t>
                          </m:r>
                        </m:sub>
                      </m:sSub>
                    </m:oMath>
                  </m:oMathPara>
                </a14:m>
                <a:endParaRPr lang="en-US" sz="2400" b="0" dirty="0" smtClean="0">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acc>
                            <m:accPr>
                              <m:chr m:val="⃗"/>
                              <m:ctrlPr>
                                <a:rPr lang="en-US" sz="2400" b="1" i="1" smtClean="0">
                                  <a:solidFill>
                                    <a:srgbClr val="FF0000"/>
                                  </a:solidFill>
                                  <a:latin typeface="Cambria Math" panose="02040503050406030204" pitchFamily="18" charset="0"/>
                                </a:rPr>
                              </m:ctrlPr>
                            </m:accPr>
                            <m:e>
                              <m:r>
                                <a:rPr lang="en-US" sz="2400" b="1" i="1" smtClean="0">
                                  <a:solidFill>
                                    <a:srgbClr val="FF0000"/>
                                  </a:solidFill>
                                  <a:latin typeface="Cambria Math" panose="02040503050406030204" pitchFamily="18" charset="0"/>
                                </a:rPr>
                                <m:t>𝑷</m:t>
                              </m:r>
                            </m:e>
                          </m:acc>
                        </m:e>
                        <m:sub>
                          <m:r>
                            <a:rPr lang="en-US" sz="2400" b="1" i="1" smtClean="0">
                              <a:solidFill>
                                <a:srgbClr val="FF0000"/>
                              </a:solidFill>
                              <a:latin typeface="Cambria Math" panose="02040503050406030204" pitchFamily="18" charset="0"/>
                            </a:rPr>
                            <m:t>𝒊</m:t>
                          </m:r>
                          <m:r>
                            <a:rPr lang="en-US" sz="2400" b="1" i="1" smtClean="0">
                              <a:solidFill>
                                <a:srgbClr val="FF0000"/>
                              </a:solidFill>
                              <a:latin typeface="Cambria Math" panose="02040503050406030204" pitchFamily="18" charset="0"/>
                            </a:rPr>
                            <m:t>𝟏</m:t>
                          </m:r>
                        </m:sub>
                      </m:sSub>
                      <m:r>
                        <a:rPr lang="en-US" sz="2400" b="1" i="1" smtClean="0">
                          <a:solidFill>
                            <a:srgbClr val="FF0000"/>
                          </a:solidFill>
                          <a:latin typeface="Cambria Math" panose="02040503050406030204" pitchFamily="18" charset="0"/>
                        </a:rPr>
                        <m:t>+</m:t>
                      </m:r>
                      <m:sSub>
                        <m:sSubPr>
                          <m:ctrlPr>
                            <a:rPr lang="en-US" sz="2400" b="1" i="1" smtClean="0">
                              <a:solidFill>
                                <a:srgbClr val="FF0000"/>
                              </a:solidFill>
                              <a:latin typeface="Cambria Math" panose="02040503050406030204" pitchFamily="18" charset="0"/>
                            </a:rPr>
                          </m:ctrlPr>
                        </m:sSubPr>
                        <m:e>
                          <m:acc>
                            <m:accPr>
                              <m:chr m:val="⃗"/>
                              <m:ctrlPr>
                                <a:rPr lang="en-US" sz="2400" b="1" i="1" smtClean="0">
                                  <a:solidFill>
                                    <a:srgbClr val="FF0000"/>
                                  </a:solidFill>
                                  <a:latin typeface="Cambria Math" panose="02040503050406030204" pitchFamily="18" charset="0"/>
                                </a:rPr>
                              </m:ctrlPr>
                            </m:accPr>
                            <m:e>
                              <m:r>
                                <a:rPr lang="en-US" sz="2400" b="1" i="1" smtClean="0">
                                  <a:solidFill>
                                    <a:srgbClr val="FF0000"/>
                                  </a:solidFill>
                                  <a:latin typeface="Cambria Math" panose="02040503050406030204" pitchFamily="18" charset="0"/>
                                </a:rPr>
                                <m:t>𝑷</m:t>
                              </m:r>
                            </m:e>
                          </m:acc>
                        </m:e>
                        <m:sub>
                          <m:r>
                            <a:rPr lang="en-US" sz="2400" b="1" i="1" smtClean="0">
                              <a:solidFill>
                                <a:srgbClr val="FF0000"/>
                              </a:solidFill>
                              <a:latin typeface="Cambria Math" panose="02040503050406030204" pitchFamily="18" charset="0"/>
                            </a:rPr>
                            <m:t>𝒊</m:t>
                          </m:r>
                          <m:r>
                            <a:rPr lang="en-US" sz="2400" b="1" i="1" smtClean="0">
                              <a:solidFill>
                                <a:srgbClr val="FF0000"/>
                              </a:solidFill>
                              <a:latin typeface="Cambria Math" panose="02040503050406030204" pitchFamily="18" charset="0"/>
                            </a:rPr>
                            <m:t>𝟐</m:t>
                          </m:r>
                        </m:sub>
                      </m:sSub>
                      <m:r>
                        <a:rPr lang="en-US" sz="2400" b="1" i="1" smtClean="0">
                          <a:solidFill>
                            <a:srgbClr val="FF0000"/>
                          </a:solidFill>
                          <a:latin typeface="Cambria Math" panose="02040503050406030204" pitchFamily="18" charset="0"/>
                        </a:rPr>
                        <m:t>=</m:t>
                      </m:r>
                      <m:sSub>
                        <m:sSubPr>
                          <m:ctrlPr>
                            <a:rPr lang="en-US" sz="2400" b="1" i="1" smtClean="0">
                              <a:solidFill>
                                <a:srgbClr val="FF0000"/>
                              </a:solidFill>
                              <a:latin typeface="Cambria Math" panose="02040503050406030204" pitchFamily="18" charset="0"/>
                            </a:rPr>
                          </m:ctrlPr>
                        </m:sSubPr>
                        <m:e>
                          <m:acc>
                            <m:accPr>
                              <m:chr m:val="⃗"/>
                              <m:ctrlPr>
                                <a:rPr lang="en-US" sz="2400" b="1" i="1" smtClean="0">
                                  <a:solidFill>
                                    <a:srgbClr val="FF0000"/>
                                  </a:solidFill>
                                  <a:latin typeface="Cambria Math" panose="02040503050406030204" pitchFamily="18" charset="0"/>
                                </a:rPr>
                              </m:ctrlPr>
                            </m:accPr>
                            <m:e>
                              <m:r>
                                <a:rPr lang="en-US" sz="2400" b="1" i="1" smtClean="0">
                                  <a:solidFill>
                                    <a:srgbClr val="FF0000"/>
                                  </a:solidFill>
                                  <a:latin typeface="Cambria Math" panose="02040503050406030204" pitchFamily="18" charset="0"/>
                                </a:rPr>
                                <m:t>𝑷</m:t>
                              </m:r>
                            </m:e>
                          </m:acc>
                        </m:e>
                        <m:sub>
                          <m:r>
                            <a:rPr lang="en-US" sz="2400" b="1" i="1" smtClean="0">
                              <a:solidFill>
                                <a:srgbClr val="FF0000"/>
                              </a:solidFill>
                              <a:latin typeface="Cambria Math" panose="02040503050406030204" pitchFamily="18" charset="0"/>
                            </a:rPr>
                            <m:t>𝒇</m:t>
                          </m:r>
                          <m:r>
                            <a:rPr lang="en-US" sz="2400" b="1" i="1" smtClean="0">
                              <a:solidFill>
                                <a:srgbClr val="FF0000"/>
                              </a:solidFill>
                              <a:latin typeface="Cambria Math" panose="02040503050406030204" pitchFamily="18" charset="0"/>
                            </a:rPr>
                            <m:t>𝟏</m:t>
                          </m:r>
                        </m:sub>
                      </m:sSub>
                      <m:r>
                        <a:rPr lang="en-US" sz="2400" b="1" i="1" smtClean="0">
                          <a:solidFill>
                            <a:srgbClr val="FF0000"/>
                          </a:solidFill>
                          <a:latin typeface="Cambria Math" panose="02040503050406030204" pitchFamily="18" charset="0"/>
                        </a:rPr>
                        <m:t>+</m:t>
                      </m:r>
                      <m:sSub>
                        <m:sSubPr>
                          <m:ctrlPr>
                            <a:rPr lang="en-US" sz="2400" b="1" i="1" smtClean="0">
                              <a:solidFill>
                                <a:srgbClr val="FF0000"/>
                              </a:solidFill>
                              <a:latin typeface="Cambria Math" panose="02040503050406030204" pitchFamily="18" charset="0"/>
                            </a:rPr>
                          </m:ctrlPr>
                        </m:sSubPr>
                        <m:e>
                          <m:acc>
                            <m:accPr>
                              <m:chr m:val="⃗"/>
                              <m:ctrlPr>
                                <a:rPr lang="en-US" sz="2400" b="1" i="1" smtClean="0">
                                  <a:solidFill>
                                    <a:srgbClr val="FF0000"/>
                                  </a:solidFill>
                                  <a:latin typeface="Cambria Math" panose="02040503050406030204" pitchFamily="18" charset="0"/>
                                </a:rPr>
                              </m:ctrlPr>
                            </m:accPr>
                            <m:e>
                              <m:r>
                                <a:rPr lang="en-US" sz="2400" b="1" i="1" smtClean="0">
                                  <a:solidFill>
                                    <a:srgbClr val="FF0000"/>
                                  </a:solidFill>
                                  <a:latin typeface="Cambria Math" panose="02040503050406030204" pitchFamily="18" charset="0"/>
                                </a:rPr>
                                <m:t>𝑷</m:t>
                              </m:r>
                            </m:e>
                          </m:acc>
                        </m:e>
                        <m:sub>
                          <m:r>
                            <a:rPr lang="en-US" sz="2400" b="1" i="1" smtClean="0">
                              <a:solidFill>
                                <a:srgbClr val="FF0000"/>
                              </a:solidFill>
                              <a:latin typeface="Cambria Math" panose="02040503050406030204" pitchFamily="18" charset="0"/>
                            </a:rPr>
                            <m:t>𝒇</m:t>
                          </m:r>
                          <m:r>
                            <a:rPr lang="en-US" sz="2400" b="1" i="1" smtClean="0">
                              <a:solidFill>
                                <a:srgbClr val="FF0000"/>
                              </a:solidFill>
                              <a:latin typeface="Cambria Math" panose="02040503050406030204" pitchFamily="18" charset="0"/>
                            </a:rPr>
                            <m:t>𝟐</m:t>
                          </m:r>
                        </m:sub>
                      </m:sSub>
                    </m:oMath>
                  </m:oMathPara>
                </a14:m>
                <a:endParaRPr lang="en-US" sz="2400" b="1" dirty="0" smtClean="0">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e>
                        <m:sub>
                          <m:r>
                            <a:rPr lang="en-US" sz="2400" b="0" i="1" smtClean="0">
                              <a:latin typeface="Cambria Math" panose="02040503050406030204" pitchFamily="18" charset="0"/>
                            </a:rPr>
                            <m:t>𝑡𝑜𝑡</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𝑐𝑜𝑛𝑠𝑡𝑎𝑛𝑡</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e>
                        <m:sub>
                          <m:r>
                            <a:rPr lang="en-US" sz="2400" b="0" i="1" smtClean="0">
                              <a:latin typeface="Cambria Math" panose="02040503050406030204" pitchFamily="18" charset="0"/>
                            </a:rPr>
                            <m:t>𝑓</m:t>
                          </m:r>
                        </m:sub>
                      </m:sSub>
                    </m:oMath>
                  </m:oMathPara>
                </a14:m>
                <a:endParaRPr lang="en-US" sz="2400" b="0" dirty="0" smtClean="0">
                  <a:latin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3406" y="666206"/>
                <a:ext cx="10230394" cy="5690143"/>
              </a:xfrm>
              <a:blipFill>
                <a:blip r:embed="rId2"/>
                <a:stretch>
                  <a:fillRect l="-893" t="-149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75</a:t>
            </a:fld>
            <a:endParaRPr lang="en-US"/>
          </a:p>
        </p:txBody>
      </p:sp>
    </p:spTree>
    <p:extLst>
      <p:ext uri="{BB962C8B-B14F-4D97-AF65-F5344CB8AC3E}">
        <p14:creationId xmlns:p14="http://schemas.microsoft.com/office/powerpoint/2010/main" val="24679274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1344"/>
          </a:xfrm>
        </p:spPr>
        <p:txBody>
          <a:bodyPr/>
          <a:lstStyle/>
          <a:p>
            <a:pPr algn="ctr"/>
            <a:r>
              <a:rPr lang="en-US" dirty="0" smtClean="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36470"/>
                <a:ext cx="10515600" cy="5040493"/>
              </a:xfrm>
            </p:spPr>
            <p:txBody>
              <a:bodyPr/>
              <a:lstStyle/>
              <a:p>
                <a:pPr lvl="0"/>
                <a:endParaRPr lang="en-US" sz="2400" dirty="0" smtClean="0">
                  <a:solidFill>
                    <a:srgbClr val="000000"/>
                  </a:solidFill>
                  <a:latin typeface="Times New Roman" panose="02020603050405020304" pitchFamily="18" charset="0"/>
                </a:endParaRPr>
              </a:p>
              <a:p>
                <a:pPr lvl="0"/>
                <a:r>
                  <a:rPr lang="en-US" sz="2400" dirty="0" smtClean="0">
                    <a:solidFill>
                      <a:srgbClr val="000000"/>
                    </a:solidFill>
                    <a:latin typeface="Times New Roman" panose="02020603050405020304" pitchFamily="18" charset="0"/>
                  </a:rPr>
                  <a:t>Where </a:t>
                </a:r>
                <a14:m>
                  <m:oMath xmlns:m="http://schemas.openxmlformats.org/officeDocument/2006/math">
                    <m:sSub>
                      <m:sSubPr>
                        <m:ctrlPr>
                          <a:rPr lang="en-US" sz="2400" i="1">
                            <a:solidFill>
                              <a:prstClr val="black"/>
                            </a:solidFill>
                            <a:latin typeface="Cambria Math" panose="02040503050406030204" pitchFamily="18" charset="0"/>
                          </a:rPr>
                        </m:ctrlPr>
                      </m:sSub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panose="02040503050406030204" pitchFamily="18" charset="0"/>
                              </a:rPr>
                              <m:t>𝑃</m:t>
                            </m:r>
                          </m:e>
                        </m:acc>
                      </m:e>
                      <m:sub>
                        <m:r>
                          <a:rPr lang="en-US" sz="2400" i="1">
                            <a:solidFill>
                              <a:prstClr val="black"/>
                            </a:solidFill>
                            <a:latin typeface="Cambria Math" panose="02040503050406030204" pitchFamily="18" charset="0"/>
                          </a:rPr>
                          <m:t>𝑖</m:t>
                        </m:r>
                        <m:r>
                          <a:rPr lang="en-US" sz="2400" i="1">
                            <a:solidFill>
                              <a:prstClr val="black"/>
                            </a:solidFill>
                            <a:latin typeface="Cambria Math" panose="02040503050406030204" pitchFamily="18" charset="0"/>
                          </a:rPr>
                          <m:t>1</m:t>
                        </m:r>
                      </m:sub>
                    </m:sSub>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𝑎𝑛𝑑</m:t>
                    </m:r>
                    <m:r>
                      <a:rPr lang="en-US" sz="2400" i="1">
                        <a:solidFill>
                          <a:prstClr val="black"/>
                        </a:solidFill>
                        <a:latin typeface="Cambria Math" panose="02040503050406030204" pitchFamily="18" charset="0"/>
                      </a:rPr>
                      <m:t> </m:t>
                    </m:r>
                    <m:sSub>
                      <m:sSubPr>
                        <m:ctrlPr>
                          <a:rPr lang="en-US" sz="2400" i="1">
                            <a:solidFill>
                              <a:prstClr val="black"/>
                            </a:solidFill>
                            <a:latin typeface="Cambria Math" panose="02040503050406030204" pitchFamily="18" charset="0"/>
                          </a:rPr>
                        </m:ctrlPr>
                      </m:sSub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panose="02040503050406030204" pitchFamily="18" charset="0"/>
                              </a:rPr>
                              <m:t>𝑃</m:t>
                            </m:r>
                          </m:e>
                        </m:acc>
                      </m:e>
                      <m:sub>
                        <m:r>
                          <a:rPr lang="en-US" sz="2400" i="1">
                            <a:solidFill>
                              <a:prstClr val="black"/>
                            </a:solidFill>
                            <a:latin typeface="Cambria Math" panose="02040503050406030204" pitchFamily="18" charset="0"/>
                          </a:rPr>
                          <m:t>𝑖</m:t>
                        </m:r>
                        <m:r>
                          <a:rPr lang="en-US" sz="2400" i="1">
                            <a:solidFill>
                              <a:prstClr val="black"/>
                            </a:solidFill>
                            <a:latin typeface="Cambria Math" panose="02040503050406030204" pitchFamily="18" charset="0"/>
                          </a:rPr>
                          <m:t>2</m:t>
                        </m:r>
                      </m:sub>
                    </m:sSub>
                  </m:oMath>
                </a14:m>
                <a:r>
                  <a:rPr lang="en-US" sz="2400" dirty="0">
                    <a:solidFill>
                      <a:srgbClr val="000000"/>
                    </a:solidFill>
                    <a:latin typeface="Times New Roman" panose="02020603050405020304" pitchFamily="18" charset="0"/>
                  </a:rPr>
                  <a:t> are the initial values and </a:t>
                </a:r>
                <a14:m>
                  <m:oMath xmlns:m="http://schemas.openxmlformats.org/officeDocument/2006/math">
                    <m:sSub>
                      <m:sSubPr>
                        <m:ctrlPr>
                          <a:rPr lang="en-US" sz="2400" i="1">
                            <a:solidFill>
                              <a:prstClr val="black"/>
                            </a:solidFill>
                            <a:latin typeface="Cambria Math" panose="02040503050406030204" pitchFamily="18" charset="0"/>
                          </a:rPr>
                        </m:ctrlPr>
                      </m:sSub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panose="02040503050406030204" pitchFamily="18" charset="0"/>
                              </a:rPr>
                              <m:t>𝑃</m:t>
                            </m:r>
                          </m:e>
                        </m:acc>
                      </m:e>
                      <m:sub>
                        <m:r>
                          <a:rPr lang="en-US" sz="2400" i="1">
                            <a:solidFill>
                              <a:prstClr val="black"/>
                            </a:solidFill>
                            <a:latin typeface="Cambria Math" panose="02040503050406030204" pitchFamily="18" charset="0"/>
                          </a:rPr>
                          <m:t>𝑓</m:t>
                        </m:r>
                        <m:r>
                          <a:rPr lang="en-US" sz="2400" i="1">
                            <a:solidFill>
                              <a:prstClr val="black"/>
                            </a:solidFill>
                            <a:latin typeface="Cambria Math" panose="02040503050406030204" pitchFamily="18" charset="0"/>
                          </a:rPr>
                          <m:t>1</m:t>
                        </m:r>
                      </m:sub>
                    </m:sSub>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𝑎𝑛𝑑</m:t>
                    </m:r>
                    <m:r>
                      <a:rPr lang="en-US" sz="2400" i="1">
                        <a:solidFill>
                          <a:prstClr val="black"/>
                        </a:solidFill>
                        <a:latin typeface="Cambria Math" panose="02040503050406030204" pitchFamily="18" charset="0"/>
                      </a:rPr>
                      <m:t>  </m:t>
                    </m:r>
                    <m:sSub>
                      <m:sSubPr>
                        <m:ctrlPr>
                          <a:rPr lang="en-US" sz="2400" i="1">
                            <a:solidFill>
                              <a:prstClr val="black"/>
                            </a:solidFill>
                            <a:latin typeface="Cambria Math" panose="02040503050406030204" pitchFamily="18" charset="0"/>
                          </a:rPr>
                        </m:ctrlPr>
                      </m:sSub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panose="02040503050406030204" pitchFamily="18" charset="0"/>
                              </a:rPr>
                              <m:t>𝑃</m:t>
                            </m:r>
                          </m:e>
                        </m:acc>
                      </m:e>
                      <m:sub>
                        <m:r>
                          <a:rPr lang="en-US" sz="2400" i="1">
                            <a:solidFill>
                              <a:prstClr val="black"/>
                            </a:solidFill>
                            <a:latin typeface="Cambria Math" panose="02040503050406030204" pitchFamily="18" charset="0"/>
                          </a:rPr>
                          <m:t>𝑓</m:t>
                        </m:r>
                        <m:r>
                          <a:rPr lang="en-US" sz="2400" i="1">
                            <a:solidFill>
                              <a:prstClr val="black"/>
                            </a:solidFill>
                            <a:latin typeface="Cambria Math" panose="02040503050406030204" pitchFamily="18" charset="0"/>
                          </a:rPr>
                          <m:t>2</m:t>
                        </m:r>
                      </m:sub>
                    </m:sSub>
                  </m:oMath>
                </a14:m>
                <a:r>
                  <a:rPr lang="en-US" sz="2400" dirty="0">
                    <a:solidFill>
                      <a:srgbClr val="000000"/>
                    </a:solidFill>
                    <a:latin typeface="Times New Roman" panose="02020603050405020304" pitchFamily="18" charset="0"/>
                  </a:rPr>
                  <a:t>the final values of the momenta for the two particles for the time interval during which the particles interact. </a:t>
                </a:r>
              </a:p>
              <a:p>
                <a:pPr lvl="0"/>
                <a:r>
                  <a:rPr lang="en-US" sz="2400" dirty="0">
                    <a:solidFill>
                      <a:srgbClr val="000000"/>
                    </a:solidFill>
                    <a:latin typeface="Times New Roman" panose="02020603050405020304" pitchFamily="18" charset="0"/>
                  </a:rPr>
                  <a:t>This result, known as the law of conservation of linear momentum, can be extended to any number of particles in an </a:t>
                </a:r>
                <a:r>
                  <a:rPr lang="en-US" sz="2400" b="1" i="1" dirty="0">
                    <a:solidFill>
                      <a:srgbClr val="FF0000"/>
                    </a:solidFill>
                    <a:latin typeface="Times New Roman" panose="02020603050405020304" pitchFamily="18" charset="0"/>
                  </a:rPr>
                  <a:t>isolated system</a:t>
                </a:r>
                <a:r>
                  <a:rPr lang="en-US" sz="2400" dirty="0">
                    <a:solidFill>
                      <a:srgbClr val="000000"/>
                    </a:solidFill>
                    <a:latin typeface="Times New Roman" panose="02020603050405020304" pitchFamily="18" charset="0"/>
                  </a:rPr>
                  <a:t>. </a:t>
                </a:r>
                <a:endParaRPr lang="en-US" sz="2400" dirty="0" smtClean="0">
                  <a:solidFill>
                    <a:srgbClr val="000000"/>
                  </a:solidFill>
                  <a:latin typeface="Times New Roman" panose="02020603050405020304" pitchFamily="18" charset="0"/>
                </a:endParaRPr>
              </a:p>
              <a:p>
                <a:pPr marL="0" lvl="0" indent="0">
                  <a:buNone/>
                </a:pPr>
                <a:endParaRPr lang="en-US" sz="2400" dirty="0">
                  <a:solidFill>
                    <a:srgbClr val="000000"/>
                  </a:solidFill>
                  <a:latin typeface="Times New Roman" panose="02020603050405020304" pitchFamily="18" charset="0"/>
                </a:endParaRPr>
              </a:p>
              <a:p>
                <a:pPr lvl="0"/>
                <a:r>
                  <a:rPr lang="en-US" sz="2400" dirty="0">
                    <a:solidFill>
                      <a:srgbClr val="000000"/>
                    </a:solidFill>
                    <a:latin typeface="Times New Roman" panose="02020603050405020304" pitchFamily="18" charset="0"/>
                  </a:rPr>
                  <a:t>We can state it as follows: </a:t>
                </a:r>
              </a:p>
              <a:p>
                <a:pPr marL="0" lvl="0" indent="0" algn="ctr">
                  <a:buNone/>
                </a:pPr>
                <a:r>
                  <a:rPr lang="en-US" sz="2400" b="1" i="1" dirty="0">
                    <a:solidFill>
                      <a:srgbClr val="000000"/>
                    </a:solidFill>
                    <a:latin typeface="Times New Roman" panose="02020603050405020304" pitchFamily="18" charset="0"/>
                  </a:rPr>
                  <a:t>Whenever two or more particles in an isolated system interact, the total momentum of the system remains constant”. </a:t>
                </a:r>
                <a:endParaRPr lang="en-US" sz="2400" b="1" i="1" dirty="0">
                  <a:solidFill>
                    <a:prstClr val="black"/>
                  </a:solidFill>
                  <a:latin typeface="Times New Roman" panose="02020603050405020304" pitchFamily="18" charset="0"/>
                  <a:cs typeface="Times New Roman" panose="020206030504050203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36470"/>
                <a:ext cx="10515600" cy="5040493"/>
              </a:xfrm>
              <a:blipFill>
                <a:blip r:embed="rId2"/>
                <a:stretch>
                  <a:fillRect l="-81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a:xfrm>
            <a:off x="2392679" y="6356350"/>
            <a:ext cx="3968932" cy="365125"/>
          </a:xfrm>
        </p:spPr>
        <p:style>
          <a:lnRef idx="1">
            <a:schemeClr val="accent4"/>
          </a:lnRef>
          <a:fillRef idx="2">
            <a:schemeClr val="accent4"/>
          </a:fillRef>
          <a:effectRef idx="1">
            <a:schemeClr val="accent4"/>
          </a:effectRef>
          <a:fontRef idx="minor">
            <a:schemeClr val="dk1"/>
          </a:fontRef>
        </p:style>
        <p:txBody>
          <a:bodyPr/>
          <a:lstStyle/>
          <a:p>
            <a:r>
              <a:rPr lang="en-US" dirty="0" smtClean="0"/>
              <a:t>Lecturer Note General </a:t>
            </a:r>
            <a:r>
              <a:rPr lang="en-US" dirty="0" err="1" smtClean="0"/>
              <a:t>phy</a:t>
            </a:r>
            <a:r>
              <a:rPr lang="en-US" dirty="0" smtClean="0"/>
              <a:t>.(phys1011) slide by </a:t>
            </a:r>
            <a:r>
              <a:rPr lang="en-US" dirty="0" err="1" smtClean="0"/>
              <a:t>Mrs.Jifar</a:t>
            </a:r>
            <a:endParaRPr lang="en-US" dirty="0"/>
          </a:p>
        </p:txBody>
      </p:sp>
      <p:sp>
        <p:nvSpPr>
          <p:cNvPr id="6" name="Slide Number Placeholder 5"/>
          <p:cNvSpPr>
            <a:spLocks noGrp="1"/>
          </p:cNvSpPr>
          <p:nvPr>
            <p:ph type="sldNum" sz="quarter" idx="12"/>
          </p:nvPr>
        </p:nvSpPr>
        <p:spPr/>
        <p:txBody>
          <a:bodyPr/>
          <a:lstStyle/>
          <a:p>
            <a:fld id="{6E646E9D-FDE0-4923-A883-46AC221E7923}" type="slidenum">
              <a:rPr lang="en-US" smtClean="0"/>
              <a:t>76</a:t>
            </a:fld>
            <a:endParaRPr lang="en-US"/>
          </a:p>
        </p:txBody>
      </p:sp>
    </p:spTree>
    <p:extLst>
      <p:ext uri="{BB962C8B-B14F-4D97-AF65-F5344CB8AC3E}">
        <p14:creationId xmlns:p14="http://schemas.microsoft.com/office/powerpoint/2010/main" val="34196269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Example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6571" y="914400"/>
                <a:ext cx="11300461" cy="5441950"/>
              </a:xfrm>
            </p:spPr>
            <p:txBody>
              <a:bodyPr>
                <a:normAutofit fontScale="92500" lnSpcReduction="10000"/>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Solution </a:t>
                </a:r>
              </a:p>
              <a:p>
                <a:r>
                  <a:rPr lang="en-US" sz="2400" dirty="0" smtClean="0">
                    <a:latin typeface="Times New Roman" panose="02020603050405020304" pitchFamily="18" charset="0"/>
                    <a:cs typeface="Times New Roman" panose="02020603050405020304" pitchFamily="18" charset="0"/>
                  </a:rPr>
                  <a:t>We choose </a:t>
                </a:r>
                <a:r>
                  <a:rPr lang="en-US" sz="2400" dirty="0">
                    <a:latin typeface="Times New Roman" panose="02020603050405020304" pitchFamily="18" charset="0"/>
                    <a:cs typeface="Times New Roman" panose="02020603050405020304" pitchFamily="18" charset="0"/>
                  </a:rPr>
                  <a:t>the direction of firing of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arrow as the positive </a:t>
                </a:r>
                <a:r>
                  <a:rPr lang="en-US" sz="2400" i="1" dirty="0">
                    <a:latin typeface="Times New Roman" panose="02020603050405020304" pitchFamily="18" charset="0"/>
                    <a:cs typeface="Times New Roman" panose="02020603050405020304" pitchFamily="18" charset="0"/>
                  </a:rPr>
                  <a:t>x </a:t>
                </a:r>
                <a:r>
                  <a:rPr lang="en-US" sz="2400" dirty="0">
                    <a:latin typeface="Times New Roman" panose="02020603050405020304" pitchFamily="18" charset="0"/>
                    <a:cs typeface="Times New Roman" panose="02020603050405020304" pitchFamily="18" charset="0"/>
                  </a:rPr>
                  <a:t>direction.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Identifying </a:t>
                </a:r>
                <a:r>
                  <a:rPr lang="en-US" sz="2400" dirty="0">
                    <a:latin typeface="Times New Roman" panose="02020603050405020304" pitchFamily="18" charset="0"/>
                    <a:cs typeface="Times New Roman" panose="02020603050405020304" pitchFamily="18" charset="0"/>
                  </a:rPr>
                  <a:t>the archer as particle 1 </a:t>
                </a:r>
                <a:r>
                  <a:rPr lang="en-US" sz="2400" dirty="0" smtClean="0">
                    <a:latin typeface="Times New Roman" panose="02020603050405020304" pitchFamily="18" charset="0"/>
                    <a:cs typeface="Times New Roman" panose="02020603050405020304" pitchFamily="18" charset="0"/>
                  </a:rPr>
                  <a:t>and</a:t>
                </a: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arrow as </a:t>
                </a:r>
                <a:r>
                  <a:rPr lang="en-US" sz="2400" dirty="0">
                    <a:latin typeface="Times New Roman" panose="02020603050405020304" pitchFamily="18" charset="0"/>
                    <a:cs typeface="Times New Roman" panose="02020603050405020304" pitchFamily="18" charset="0"/>
                  </a:rPr>
                  <a:t>particle 2, we have </a:t>
                </a: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𝑚</m:t>
                          </m:r>
                        </m:e>
                        <m:sub>
                          <m:r>
                            <a:rPr lang="en-US" sz="2400" b="0" i="1" smtClean="0">
                              <a:latin typeface="Cambria Math" panose="02040503050406030204" pitchFamily="18" charset="0"/>
                              <a:cs typeface="Times New Roman" panose="02020603050405020304" pitchFamily="18" charset="0"/>
                            </a:rPr>
                            <m:t>1</m:t>
                          </m:r>
                        </m:sub>
                      </m:sSub>
                      <m:r>
                        <a:rPr lang="en-US" sz="2400" b="0" i="1" smtClean="0">
                          <a:latin typeface="Cambria Math" panose="02040503050406030204" pitchFamily="18" charset="0"/>
                          <a:cs typeface="Times New Roman" panose="02020603050405020304" pitchFamily="18" charset="0"/>
                        </a:rPr>
                        <m:t>=60</m:t>
                      </m:r>
                      <m:r>
                        <a:rPr lang="en-US" sz="2400" b="0" i="1" smtClean="0">
                          <a:latin typeface="Cambria Math" panose="02040503050406030204" pitchFamily="18" charset="0"/>
                          <a:cs typeface="Times New Roman" panose="02020603050405020304" pitchFamily="18" charset="0"/>
                        </a:rPr>
                        <m:t>𝐾𝑔</m:t>
                      </m:r>
                      <m:r>
                        <a:rPr lang="en-US" sz="2400" b="0" i="1" smtClean="0">
                          <a:latin typeface="Cambria Math" panose="02040503050406030204" pitchFamily="18" charset="0"/>
                          <a:cs typeface="Times New Roman" panose="02020603050405020304" pitchFamily="18" charset="0"/>
                        </a:rPr>
                        <m:t>, </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𝑚</m:t>
                          </m:r>
                        </m:e>
                        <m:sub>
                          <m:r>
                            <a:rPr lang="en-US" sz="2400" b="0" i="1" smtClean="0">
                              <a:latin typeface="Cambria Math" panose="02040503050406030204" pitchFamily="18" charset="0"/>
                              <a:cs typeface="Times New Roman" panose="02020603050405020304" pitchFamily="18" charset="0"/>
                            </a:rPr>
                            <m:t>2</m:t>
                          </m:r>
                        </m:sub>
                      </m:sSub>
                      <m:r>
                        <a:rPr lang="en-US" sz="2400" b="0" i="1" smtClean="0">
                          <a:latin typeface="Cambria Math" panose="02040503050406030204" pitchFamily="18" charset="0"/>
                          <a:cs typeface="Times New Roman" panose="02020603050405020304" pitchFamily="18" charset="0"/>
                        </a:rPr>
                        <m:t>=0.03</m:t>
                      </m:r>
                      <m:r>
                        <a:rPr lang="en-US" sz="2400" b="0" i="1" smtClean="0">
                          <a:latin typeface="Cambria Math" panose="02040503050406030204" pitchFamily="18" charset="0"/>
                          <a:cs typeface="Times New Roman" panose="02020603050405020304" pitchFamily="18" charset="0"/>
                        </a:rPr>
                        <m:t>𝐾𝑔</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𝑎𝑛𝑑</m:t>
                      </m:r>
                      <m:r>
                        <a:rPr lang="en-US" sz="2400" b="0" i="1" smtClean="0">
                          <a:latin typeface="Cambria Math" panose="02040503050406030204" pitchFamily="18" charset="0"/>
                          <a:cs typeface="Times New Roman" panose="02020603050405020304" pitchFamily="18" charset="0"/>
                        </a:rPr>
                        <m:t>  </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2</m:t>
                          </m:r>
                          <m:r>
                            <a:rPr lang="en-US" sz="2400" b="0" i="1" smtClean="0">
                              <a:latin typeface="Cambria Math" panose="02040503050406030204" pitchFamily="18" charset="0"/>
                            </a:rPr>
                            <m:t>𝑓</m:t>
                          </m:r>
                        </m:sub>
                      </m:sSub>
                      <m:r>
                        <a:rPr lang="en-US" sz="2400" b="0" i="1" smtClean="0">
                          <a:latin typeface="Cambria Math" panose="02040503050406030204" pitchFamily="18" charset="0"/>
                        </a:rPr>
                        <m:t>=85</m:t>
                      </m:r>
                      <m:acc>
                        <m:accPr>
                          <m:chr m:val="̂"/>
                          <m:ctrlPr>
                            <a:rPr lang="en-US" sz="2400" b="0" i="1" smtClean="0">
                              <a:latin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𝑖</m:t>
                          </m:r>
                        </m:e>
                      </m:acc>
                      <m:r>
                        <a:rPr lang="en-US" sz="2400" b="0" i="1" smtClean="0">
                          <a:latin typeface="Cambria Math" panose="02040503050406030204" pitchFamily="18" charset="0"/>
                        </a:rPr>
                        <m:t>𝑚</m:t>
                      </m:r>
                      <m:r>
                        <a:rPr lang="en-US" sz="2400" b="0" i="1" smtClean="0">
                          <a:latin typeface="Cambria Math" panose="02040503050406030204" pitchFamily="18" charset="0"/>
                        </a:rPr>
                        <m:t>/</m:t>
                      </m:r>
                      <m:r>
                        <a:rPr lang="en-US" sz="2400" b="0" i="1" smtClean="0">
                          <a:latin typeface="Cambria Math" panose="02040503050406030204" pitchFamily="18" charset="0"/>
                        </a:rPr>
                        <m:t>𝑠</m:t>
                      </m:r>
                    </m:oMath>
                  </m:oMathPara>
                </a14:m>
                <a:endParaRPr lang="en-US" sz="2400" dirty="0" smtClean="0">
                  <a:latin typeface="Times New Roman" panose="02020603050405020304" pitchFamily="18" charset="0"/>
                  <a:cs typeface="Times New Roman" panose="02020603050405020304" pitchFamily="18" charset="0"/>
                </a:endParaRPr>
              </a:p>
              <a:p>
                <a:r>
                  <a:rPr lang="en-US" sz="2400" b="0" i="0" u="none" strike="noStrike" baseline="0" dirty="0" smtClean="0">
                    <a:latin typeface="Times New Roman" panose="02020603050405020304" pitchFamily="18" charset="0"/>
                    <a:cs typeface="Times New Roman" panose="02020603050405020304" pitchFamily="18" charset="0"/>
                  </a:rPr>
                  <a:t>Using the isolated system (momentum) model,</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m:t>
                      </m:r>
                      <m:acc>
                        <m:accPr>
                          <m:chr m:val="⃗"/>
                          <m:ctrlPr>
                            <a:rPr lang="en-US" sz="2400" b="0" i="1" smtClean="0">
                              <a:latin typeface="Cambria Math" panose="02040503050406030204" pitchFamily="18"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𝑃</m:t>
                          </m:r>
                        </m:e>
                      </m:acc>
                      <m:r>
                        <a:rPr lang="en-US" sz="2400" b="0" i="1" smtClean="0">
                          <a:latin typeface="Cambria Math" panose="02040503050406030204" pitchFamily="18" charset="0"/>
                          <a:ea typeface="Cambria Math" panose="02040503050406030204" pitchFamily="18" charset="0"/>
                        </a:rPr>
                        <m:t>=0→</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e>
                        <m:sub>
                          <m:r>
                            <a:rPr lang="en-US" sz="2400" b="0" i="1" smtClean="0">
                              <a:latin typeface="Cambria Math" panose="02040503050406030204" pitchFamily="18" charset="0"/>
                            </a:rPr>
                            <m:t>𝑓</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e>
                        <m:sub>
                          <m:r>
                            <a:rPr lang="en-US" sz="2400" b="0" i="1" smtClean="0">
                              <a:latin typeface="Cambria Math" panose="02040503050406030204" pitchFamily="18" charset="0"/>
                            </a:rPr>
                            <m:t>𝑓</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e>
                        <m:sub>
                          <m:r>
                            <a:rPr lang="en-US" sz="2400" b="0" i="1" smtClean="0">
                              <a:latin typeface="Cambria Math" panose="02040503050406030204" pitchFamily="18" charset="0"/>
                            </a:rPr>
                            <m:t>𝑖</m:t>
                          </m:r>
                        </m:sub>
                      </m:sSub>
                    </m:oMath>
                  </m:oMathPara>
                </a14:m>
                <a:endParaRPr lang="en-US" sz="2400"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𝑓</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𝑓</m:t>
                          </m:r>
                          <m:r>
                            <a:rPr lang="en-US" sz="2400" b="0" i="1" smtClean="0">
                              <a:latin typeface="Cambria Math" panose="02040503050406030204" pitchFamily="18" charset="0"/>
                            </a:rPr>
                            <m:t>2</m:t>
                          </m:r>
                        </m:sub>
                      </m:sSub>
                      <m:r>
                        <a:rPr lang="en-US" sz="2400" b="0" i="1" smtClean="0">
                          <a:latin typeface="Cambria Math" panose="02040503050406030204" pitchFamily="18" charset="0"/>
                        </a:rPr>
                        <m:t>=0</m:t>
                      </m:r>
                    </m:oMath>
                  </m:oMathPara>
                </a14:m>
                <a:endParaRPr lang="en-US" sz="2400" dirty="0" smtClean="0">
                  <a:latin typeface="Times New Roman" panose="02020603050405020304" pitchFamily="18" charset="0"/>
                  <a:cs typeface="Times New Roman" panose="02020603050405020304" pitchFamily="18" charset="0"/>
                </a:endParaRPr>
              </a:p>
              <a:p>
                <a:r>
                  <a:rPr lang="en-US" sz="2400" b="0" i="0" u="none" strike="noStrike" baseline="0" dirty="0" smtClean="0">
                    <a:latin typeface="NewBaskervilleStd-Roman"/>
                  </a:rPr>
                  <a:t>Solve this equation for </a:t>
                </a:r>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𝑓</m:t>
                        </m:r>
                        <m:r>
                          <a:rPr lang="en-US" sz="2400" b="0" i="1" smtClean="0">
                            <a:latin typeface="Cambria Math" panose="02040503050406030204" pitchFamily="18" charset="0"/>
                          </a:rPr>
                          <m:t>1</m:t>
                        </m:r>
                      </m:sub>
                    </m:sSub>
                  </m:oMath>
                </a14:m>
                <a:r>
                  <a:rPr lang="en-US" sz="2400" b="0" i="0" u="none" strike="noStrike" baseline="0" dirty="0" smtClean="0">
                    <a:latin typeface="NewBaskervilleStd-Roman"/>
                  </a:rPr>
                  <a:t> and substitute</a:t>
                </a:r>
                <a:r>
                  <a:rPr lang="en-US" sz="2400" b="0" i="0" u="none" strike="noStrike" dirty="0" smtClean="0">
                    <a:latin typeface="NewBaskervilleStd-Roman"/>
                  </a:rPr>
                  <a:t> </a:t>
                </a:r>
                <a:r>
                  <a:rPr lang="en-US" sz="2400" b="0" i="0" u="none" strike="noStrike" baseline="0" dirty="0" smtClean="0">
                    <a:latin typeface="NewBaskervilleStd-Roman"/>
                  </a:rPr>
                  <a:t>numerical values:</a:t>
                </a:r>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prstClr val="black"/>
                              </a:solidFill>
                              <a:latin typeface="Cambria Math" panose="02040503050406030204" pitchFamily="18" charset="0"/>
                            </a:rPr>
                          </m:ctrlPr>
                        </m:sSub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panose="02040503050406030204" pitchFamily="18" charset="0"/>
                                </a:rPr>
                                <m:t>𝑣</m:t>
                              </m:r>
                            </m:e>
                          </m:acc>
                        </m:e>
                        <m:sub>
                          <m:r>
                            <a:rPr lang="en-US" sz="2400" i="1">
                              <a:solidFill>
                                <a:prstClr val="black"/>
                              </a:solidFill>
                              <a:latin typeface="Cambria Math" panose="02040503050406030204" pitchFamily="18" charset="0"/>
                            </a:rPr>
                            <m:t>𝑓</m:t>
                          </m:r>
                          <m:r>
                            <a:rPr lang="en-US" sz="2400" i="1">
                              <a:solidFill>
                                <a:prstClr val="black"/>
                              </a:solidFill>
                              <a:latin typeface="Cambria Math" panose="02040503050406030204" pitchFamily="18" charset="0"/>
                            </a:rPr>
                            <m:t>1</m:t>
                          </m:r>
                        </m:sub>
                      </m:sSub>
                      <m:r>
                        <a:rPr lang="en-US" sz="2400" b="0" i="1" smtClean="0">
                          <a:solidFill>
                            <a:prstClr val="black"/>
                          </a:solidFill>
                          <a:latin typeface="Cambria Math" panose="02040503050406030204" pitchFamily="18" charset="0"/>
                        </a:rPr>
                        <m:t>=−</m:t>
                      </m:r>
                      <m:f>
                        <m:fPr>
                          <m:ctrlPr>
                            <a:rPr lang="en-US" sz="2400" b="0" i="1" smtClean="0">
                              <a:solidFill>
                                <a:prstClr val="black"/>
                              </a:solidFill>
                              <a:latin typeface="Cambria Math" panose="02040503050406030204" pitchFamily="18" charset="0"/>
                            </a:rPr>
                          </m:ctrlPr>
                        </m:fPr>
                        <m:num>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𝑚</m:t>
                              </m:r>
                            </m:e>
                            <m:sub>
                              <m:r>
                                <a:rPr lang="en-US" sz="2400" i="1">
                                  <a:solidFill>
                                    <a:prstClr val="black"/>
                                  </a:solidFill>
                                  <a:latin typeface="Cambria Math" panose="02040503050406030204" pitchFamily="18" charset="0"/>
                                </a:rPr>
                                <m:t>2</m:t>
                              </m:r>
                            </m:sub>
                          </m:sSub>
                        </m:num>
                        <m:den>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𝑚</m:t>
                              </m:r>
                            </m:e>
                            <m:sub>
                              <m:r>
                                <a:rPr lang="en-US" sz="2400" b="0" i="1" smtClean="0">
                                  <a:solidFill>
                                    <a:prstClr val="black"/>
                                  </a:solidFill>
                                  <a:latin typeface="Cambria Math" panose="02040503050406030204" pitchFamily="18" charset="0"/>
                                </a:rPr>
                                <m:t>1</m:t>
                              </m:r>
                            </m:sub>
                          </m:sSub>
                        </m:den>
                      </m:f>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e>
                        <m:sub>
                          <m:r>
                            <a:rPr lang="en-US" sz="2400" b="0" i="1" smtClean="0">
                              <a:latin typeface="Cambria Math" panose="02040503050406030204" pitchFamily="18" charset="0"/>
                            </a:rPr>
                            <m:t>2</m:t>
                          </m:r>
                          <m:r>
                            <a:rPr lang="en-US" sz="2400" b="0" i="1" smtClean="0">
                              <a:latin typeface="Cambria Math" panose="02040503050406030204" pitchFamily="18" charset="0"/>
                            </a:rPr>
                            <m:t>𝑓</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i="1">
                                  <a:solidFill>
                                    <a:prstClr val="black"/>
                                  </a:solidFill>
                                  <a:latin typeface="Cambria Math" panose="02040503050406030204" pitchFamily="18" charset="0"/>
                                  <a:cs typeface="Times New Roman" panose="02020603050405020304" pitchFamily="18" charset="0"/>
                                </a:rPr>
                                <m:t>0.03</m:t>
                              </m:r>
                              <m:r>
                                <a:rPr lang="en-US" sz="2400" i="1">
                                  <a:solidFill>
                                    <a:prstClr val="black"/>
                                  </a:solidFill>
                                  <a:latin typeface="Cambria Math" panose="02040503050406030204" pitchFamily="18" charset="0"/>
                                  <a:cs typeface="Times New Roman" panose="02020603050405020304" pitchFamily="18" charset="0"/>
                                </a:rPr>
                                <m:t>𝐾𝑔</m:t>
                              </m:r>
                            </m:num>
                            <m:den>
                              <m:r>
                                <a:rPr lang="en-US" sz="2400" i="1">
                                  <a:solidFill>
                                    <a:prstClr val="black"/>
                                  </a:solidFill>
                                  <a:latin typeface="Cambria Math" panose="02040503050406030204" pitchFamily="18" charset="0"/>
                                  <a:cs typeface="Times New Roman" panose="02020603050405020304" pitchFamily="18" charset="0"/>
                                </a:rPr>
                                <m:t>60</m:t>
                              </m:r>
                              <m:r>
                                <a:rPr lang="en-US" sz="2400" i="1">
                                  <a:solidFill>
                                    <a:prstClr val="black"/>
                                  </a:solidFill>
                                  <a:latin typeface="Cambria Math" panose="02040503050406030204" pitchFamily="18" charset="0"/>
                                  <a:cs typeface="Times New Roman" panose="02020603050405020304" pitchFamily="18" charset="0"/>
                                </a:rPr>
                                <m:t>𝐾𝑔</m:t>
                              </m:r>
                            </m:den>
                          </m:f>
                        </m:e>
                      </m:d>
                      <m:d>
                        <m:dPr>
                          <m:ctrlPr>
                            <a:rPr lang="en-US" sz="2400" b="0" i="1" smtClean="0">
                              <a:latin typeface="Cambria Math" panose="02040503050406030204" pitchFamily="18" charset="0"/>
                            </a:rPr>
                          </m:ctrlPr>
                        </m:dPr>
                        <m:e>
                          <m:f>
                            <m:fPr>
                              <m:ctrlPr>
                                <a:rPr lang="en-US" sz="2400" b="0" i="1" smtClean="0">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85</m:t>
                              </m:r>
                              <m:acc>
                                <m:accPr>
                                  <m:chr m:val="̂"/>
                                  <m:ctrlPr>
                                    <a:rPr lang="en-US" sz="2400" i="1">
                                      <a:solidFill>
                                        <a:prstClr val="black"/>
                                      </a:solidFill>
                                      <a:latin typeface="Cambria Math" panose="02040503050406030204" pitchFamily="18" charset="0"/>
                                      <a:cs typeface="Times New Roman" panose="02020603050405020304" pitchFamily="18" charset="0"/>
                                    </a:rPr>
                                  </m:ctrlPr>
                                </m:accPr>
                                <m:e>
                                  <m:r>
                                    <a:rPr lang="en-US" sz="2400" i="1">
                                      <a:solidFill>
                                        <a:prstClr val="black"/>
                                      </a:solidFill>
                                      <a:latin typeface="Cambria Math" panose="02040503050406030204" pitchFamily="18" charset="0"/>
                                      <a:cs typeface="Times New Roman" panose="02020603050405020304" pitchFamily="18" charset="0"/>
                                    </a:rPr>
                                    <m:t>𝑖</m:t>
                                  </m:r>
                                </m:e>
                              </m:acc>
                              <m:r>
                                <a:rPr lang="en-US" sz="2400" i="1">
                                  <a:solidFill>
                                    <a:prstClr val="black"/>
                                  </a:solidFill>
                                  <a:latin typeface="Cambria Math" panose="02040503050406030204" pitchFamily="18" charset="0"/>
                                </a:rPr>
                                <m:t>𝑚</m:t>
                              </m:r>
                            </m:num>
                            <m:den>
                              <m:r>
                                <a:rPr lang="en-US" sz="2400" i="1">
                                  <a:solidFill>
                                    <a:prstClr val="black"/>
                                  </a:solidFill>
                                  <a:latin typeface="Cambria Math" panose="02040503050406030204" pitchFamily="18" charset="0"/>
                                </a:rPr>
                                <m:t>𝑠</m:t>
                              </m:r>
                            </m:den>
                          </m:f>
                        </m:e>
                      </m:d>
                      <m:r>
                        <a:rPr lang="en-US" sz="2400" b="0" i="1" smtClean="0">
                          <a:latin typeface="Cambria Math" panose="02040503050406030204" pitchFamily="18" charset="0"/>
                        </a:rPr>
                        <m:t>=−</m:t>
                      </m:r>
                      <m:r>
                        <a:rPr lang="en-US" sz="2400" b="0" i="1" smtClean="0">
                          <a:solidFill>
                            <a:srgbClr val="FF0000"/>
                          </a:solidFill>
                          <a:latin typeface="Cambria Math" panose="02040503050406030204" pitchFamily="18" charset="0"/>
                        </a:rPr>
                        <m:t>0.042</m:t>
                      </m:r>
                      <m:acc>
                        <m:accPr>
                          <m:chr m:val="̂"/>
                          <m:ctrlPr>
                            <a:rPr lang="en-US" sz="2400" b="0" i="1" smtClean="0">
                              <a:solidFill>
                                <a:srgbClr val="FF0000"/>
                              </a:solidFill>
                              <a:latin typeface="Cambria Math" panose="02040503050406030204" pitchFamily="18" charset="0"/>
                              <a:cs typeface="Times New Roman" panose="02020603050405020304" pitchFamily="18" charset="0"/>
                            </a:rPr>
                          </m:ctrlPr>
                        </m:accPr>
                        <m:e>
                          <m:r>
                            <a:rPr lang="en-US" sz="2400" b="0" i="1" smtClean="0">
                              <a:solidFill>
                                <a:srgbClr val="FF0000"/>
                              </a:solidFill>
                              <a:latin typeface="Cambria Math" panose="02040503050406030204" pitchFamily="18" charset="0"/>
                              <a:cs typeface="Times New Roman" panose="02020603050405020304" pitchFamily="18" charset="0"/>
                            </a:rPr>
                            <m:t>𝑖</m:t>
                          </m:r>
                        </m:e>
                      </m:acc>
                      <m:r>
                        <a:rPr lang="en-US" sz="2400" b="0" i="1" smtClean="0">
                          <a:solidFill>
                            <a:srgbClr val="FF0000"/>
                          </a:solidFill>
                          <a:latin typeface="Cambria Math" panose="02040503050406030204" pitchFamily="18" charset="0"/>
                        </a:rPr>
                        <m:t>𝑚</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𝑠</m:t>
                      </m:r>
                    </m:oMath>
                  </m:oMathPara>
                </a14:m>
                <a:endParaRPr lang="en-US" sz="2400" dirty="0" smtClean="0">
                  <a:solidFill>
                    <a:srgbClr val="FF0000"/>
                  </a:solidFill>
                  <a:latin typeface="Times New Roman" panose="02020603050405020304" pitchFamily="18" charset="0"/>
                  <a:cs typeface="Times New Roman" panose="02020603050405020304" pitchFamily="18" charset="0"/>
                </a:endParaRPr>
              </a:p>
              <a:p>
                <a:pPr marL="0" lv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6571" y="914400"/>
                <a:ext cx="11300461" cy="5441950"/>
              </a:xfrm>
              <a:blipFill>
                <a:blip r:embed="rId2"/>
                <a:stretch>
                  <a:fillRect l="-97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77</a:t>
            </a:fld>
            <a:endParaRPr lang="en-US"/>
          </a:p>
        </p:txBody>
      </p:sp>
      <p:sp>
        <p:nvSpPr>
          <p:cNvPr id="7" name="TextBox 6"/>
          <p:cNvSpPr txBox="1"/>
          <p:nvPr/>
        </p:nvSpPr>
        <p:spPr>
          <a:xfrm>
            <a:off x="1097279" y="914400"/>
            <a:ext cx="6675121" cy="923330"/>
          </a:xfrm>
          <a:prstGeom prst="rect">
            <a:avLst/>
          </a:prstGeom>
          <a:noFill/>
        </p:spPr>
        <p:txBody>
          <a:bodyPr wrap="square" rtlCol="0">
            <a:spAutoFit/>
          </a:bodyPr>
          <a:lstStyle/>
          <a:p>
            <a:pPr marL="342900" indent="-342900">
              <a:buFont typeface="+mj-lt"/>
              <a:buAutoNum type="arabicPeriod"/>
            </a:pPr>
            <a:r>
              <a:rPr lang="en-US" dirty="0" smtClean="0">
                <a:latin typeface="Times New Roman" panose="02020603050405020304" pitchFamily="18" charset="0"/>
                <a:cs typeface="Times New Roman" panose="02020603050405020304" pitchFamily="18" charset="0"/>
              </a:rPr>
              <a:t>A 60-kg archer stands at rest on frictionless ice and fires a 0.030-kg arrow horizontally at 85 m/s (Fig.below). With what velocity does the archer move across the ice after firing the arrow?</a:t>
            </a:r>
          </a:p>
        </p:txBody>
      </p:sp>
      <p:pic>
        <p:nvPicPr>
          <p:cNvPr id="9" name="Picture 8"/>
          <p:cNvPicPr>
            <a:picLocks noChangeAspect="1"/>
          </p:cNvPicPr>
          <p:nvPr/>
        </p:nvPicPr>
        <p:blipFill>
          <a:blip r:embed="rId3"/>
          <a:stretch>
            <a:fillRect/>
          </a:stretch>
        </p:blipFill>
        <p:spPr>
          <a:xfrm>
            <a:off x="8908870" y="914400"/>
            <a:ext cx="2991394" cy="4493623"/>
          </a:xfrm>
          <a:prstGeom prst="rect">
            <a:avLst/>
          </a:prstGeom>
        </p:spPr>
      </p:pic>
    </p:spTree>
    <p:extLst>
      <p:ext uri="{BB962C8B-B14F-4D97-AF65-F5344CB8AC3E}">
        <p14:creationId xmlns:p14="http://schemas.microsoft.com/office/powerpoint/2010/main" val="5332755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560"/>
            <a:ext cx="10515600" cy="719092"/>
          </a:xfrm>
        </p:spPr>
        <p:txBody>
          <a:bodyPr/>
          <a:lstStyle/>
          <a:p>
            <a:pPr algn="ctr"/>
            <a:r>
              <a:rPr lang="en-US" b="1" dirty="0">
                <a:solidFill>
                  <a:srgbClr val="000000"/>
                </a:solidFill>
                <a:latin typeface="Times New Roman" panose="02020603050405020304" pitchFamily="18" charset="0"/>
              </a:rPr>
              <a:t>2.3.4. Collisions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8641" y="1097280"/>
                <a:ext cx="11286308" cy="5259070"/>
              </a:xfrm>
            </p:spPr>
            <p:txBody>
              <a:bodyPr>
                <a:normAutofit fontScale="77500" lnSpcReduction="20000"/>
              </a:bodyPr>
              <a:lstStyle/>
              <a:p>
                <a:r>
                  <a:rPr lang="en-US" sz="3600" b="1" dirty="0" smtClean="0">
                    <a:solidFill>
                      <a:srgbClr val="0070C0"/>
                    </a:solidFill>
                    <a:latin typeface="Times New Roman" panose="02020603050405020304" pitchFamily="18" charset="0"/>
                  </a:rPr>
                  <a:t>Consider </a:t>
                </a:r>
              </a:p>
              <a:p>
                <a:pPr lvl="1"/>
                <a:r>
                  <a:rPr lang="en-US" sz="2600" i="1" dirty="0" smtClean="0">
                    <a:solidFill>
                      <a:srgbClr val="000000"/>
                    </a:solidFill>
                    <a:latin typeface="Times New Roman" panose="02020603050405020304" pitchFamily="18" charset="0"/>
                  </a:rPr>
                  <a:t>The </a:t>
                </a:r>
                <a:r>
                  <a:rPr lang="en-US" sz="2600" b="1" i="1" dirty="0" smtClean="0">
                    <a:solidFill>
                      <a:srgbClr val="000000"/>
                    </a:solidFill>
                    <a:latin typeface="Times New Roman" panose="02020603050405020304" pitchFamily="18" charset="0"/>
                  </a:rPr>
                  <a:t>collision between two particles of masses </a:t>
                </a:r>
                <a14:m>
                  <m:oMath xmlns:m="http://schemas.openxmlformats.org/officeDocument/2006/math">
                    <m:sSub>
                      <m:sSubPr>
                        <m:ctrlPr>
                          <a:rPr lang="en-US" sz="2600" b="1" i="1" dirty="0" smtClean="0">
                            <a:solidFill>
                              <a:srgbClr val="FF0000"/>
                            </a:solidFill>
                            <a:latin typeface="Cambria Math" panose="02040503050406030204" pitchFamily="18" charset="0"/>
                          </a:rPr>
                        </m:ctrlPr>
                      </m:sSubPr>
                      <m:e>
                        <m:r>
                          <a:rPr lang="en-US" sz="2600" b="1" i="1" dirty="0" smtClean="0">
                            <a:solidFill>
                              <a:srgbClr val="FF0000"/>
                            </a:solidFill>
                            <a:latin typeface="Cambria Math" panose="02040503050406030204" pitchFamily="18" charset="0"/>
                          </a:rPr>
                          <m:t>𝒎</m:t>
                        </m:r>
                      </m:e>
                      <m:sub>
                        <m:r>
                          <a:rPr lang="en-US" sz="2600" b="1" i="1" dirty="0" smtClean="0">
                            <a:solidFill>
                              <a:srgbClr val="FF0000"/>
                            </a:solidFill>
                            <a:latin typeface="Cambria Math" panose="02040503050406030204" pitchFamily="18" charset="0"/>
                          </a:rPr>
                          <m:t>𝟏</m:t>
                        </m:r>
                      </m:sub>
                    </m:sSub>
                  </m:oMath>
                </a14:m>
                <a:r>
                  <a:rPr lang="en-US" sz="1300" b="0" i="1" u="none" strike="noStrike" baseline="0" dirty="0" smtClean="0">
                    <a:solidFill>
                      <a:srgbClr val="000000"/>
                    </a:solidFill>
                    <a:latin typeface="Times New Roman" panose="02020603050405020304" pitchFamily="18" charset="0"/>
                  </a:rPr>
                  <a:t> </a:t>
                </a:r>
                <a:r>
                  <a:rPr lang="en-US" sz="2600" i="1" dirty="0">
                    <a:solidFill>
                      <a:srgbClr val="000000"/>
                    </a:solidFill>
                    <a:latin typeface="Times New Roman" panose="02020603050405020304" pitchFamily="18" charset="0"/>
                  </a:rPr>
                  <a:t>and </a:t>
                </a:r>
                <a14:m>
                  <m:oMath xmlns:m="http://schemas.openxmlformats.org/officeDocument/2006/math">
                    <m:sSub>
                      <m:sSubPr>
                        <m:ctrlPr>
                          <a:rPr lang="en-US" sz="2600" b="1" i="1" dirty="0" smtClean="0">
                            <a:solidFill>
                              <a:srgbClr val="FF0000"/>
                            </a:solidFill>
                            <a:latin typeface="Cambria Math" panose="02040503050406030204" pitchFamily="18" charset="0"/>
                          </a:rPr>
                        </m:ctrlPr>
                      </m:sSubPr>
                      <m:e>
                        <m:r>
                          <a:rPr lang="en-US" sz="2600" b="1" i="1" dirty="0" smtClean="0">
                            <a:solidFill>
                              <a:srgbClr val="FF0000"/>
                            </a:solidFill>
                            <a:latin typeface="Cambria Math" panose="02040503050406030204" pitchFamily="18" charset="0"/>
                          </a:rPr>
                          <m:t>𝒎</m:t>
                        </m:r>
                      </m:e>
                      <m:sub>
                        <m:r>
                          <a:rPr lang="en-US" sz="2600" b="1" i="1" dirty="0" smtClean="0">
                            <a:solidFill>
                              <a:srgbClr val="FF0000"/>
                            </a:solidFill>
                            <a:latin typeface="Cambria Math" panose="02040503050406030204" pitchFamily="18" charset="0"/>
                          </a:rPr>
                          <m:t>𝟐</m:t>
                        </m:r>
                      </m:sub>
                    </m:sSub>
                  </m:oMath>
                </a14:m>
                <a:r>
                  <a:rPr lang="en-US" sz="1300" b="0" i="1" u="none" strike="noStrike" baseline="0" dirty="0" smtClean="0">
                    <a:solidFill>
                      <a:srgbClr val="000000"/>
                    </a:solidFill>
                    <a:latin typeface="Times New Roman" panose="02020603050405020304" pitchFamily="18" charset="0"/>
                  </a:rPr>
                  <a:t> </a:t>
                </a:r>
                <a:r>
                  <a:rPr lang="en-US" sz="2600" i="1" dirty="0">
                    <a:solidFill>
                      <a:srgbClr val="000000"/>
                    </a:solidFill>
                    <a:latin typeface="Times New Roman" panose="02020603050405020304" pitchFamily="18" charset="0"/>
                  </a:rPr>
                  <a:t>shown in the figure below. </a:t>
                </a:r>
                <a:endParaRPr lang="en-US" sz="2600" i="1"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If </a:t>
                </a:r>
                <a:r>
                  <a:rPr lang="en-US" b="1" i="1" dirty="0">
                    <a:solidFill>
                      <a:srgbClr val="000000"/>
                    </a:solidFill>
                    <a:latin typeface="Times New Roman" panose="02020603050405020304" pitchFamily="18" charset="0"/>
                  </a:rPr>
                  <a:t>the two particles form an isolated system</a:t>
                </a:r>
                <a:r>
                  <a:rPr lang="en-US" dirty="0">
                    <a:solidFill>
                      <a:srgbClr val="000000"/>
                    </a:solidFill>
                    <a:latin typeface="Times New Roman" panose="02020603050405020304" pitchFamily="18" charset="0"/>
                  </a:rPr>
                  <a:t>, the momentum of the system must be conserved. </a:t>
                </a:r>
                <a:endParaRPr lang="en-US" dirty="0" smtClean="0">
                  <a:solidFill>
                    <a:srgbClr val="000000"/>
                  </a:solidFill>
                  <a:latin typeface="Times New Roman" panose="02020603050405020304" pitchFamily="18" charset="0"/>
                </a:endParaRPr>
              </a:p>
              <a:p>
                <a:pPr marL="0" indent="0" algn="ctr">
                  <a:buNone/>
                </a:pPr>
                <a:r>
                  <a:rPr lang="en-US" i="1" dirty="0" smtClean="0">
                    <a:solidFill>
                      <a:srgbClr val="FF0000"/>
                    </a:solidFill>
                    <a:latin typeface="Times New Roman" panose="02020603050405020304" pitchFamily="18" charset="0"/>
                  </a:rPr>
                  <a:t>Therefore</a:t>
                </a:r>
                <a:r>
                  <a:rPr lang="en-US" i="1" dirty="0">
                    <a:solidFill>
                      <a:srgbClr val="FF0000"/>
                    </a:solidFill>
                    <a:latin typeface="Times New Roman" panose="02020603050405020304" pitchFamily="18" charset="0"/>
                  </a:rPr>
                  <a:t>, the total momentum of an isolated system </a:t>
                </a:r>
                <a:r>
                  <a:rPr lang="en-US" i="1" dirty="0" smtClean="0">
                    <a:solidFill>
                      <a:srgbClr val="FF0000"/>
                    </a:solidFill>
                    <a:latin typeface="Times New Roman" panose="02020603050405020304" pitchFamily="18" charset="0"/>
                  </a:rPr>
                  <a:t>before </a:t>
                </a:r>
                <a:r>
                  <a:rPr lang="en-US" i="1" dirty="0">
                    <a:solidFill>
                      <a:srgbClr val="FF0000"/>
                    </a:solidFill>
                    <a:latin typeface="Times New Roman" panose="02020603050405020304" pitchFamily="18" charset="0"/>
                  </a:rPr>
                  <a:t>a collision equals the total momentum of the system </a:t>
                </a:r>
                <a:r>
                  <a:rPr lang="en-US" i="1" dirty="0" smtClean="0">
                    <a:solidFill>
                      <a:srgbClr val="FF0000"/>
                    </a:solidFill>
                    <a:latin typeface="Times New Roman" panose="02020603050405020304" pitchFamily="18" charset="0"/>
                  </a:rPr>
                  <a:t>after </a:t>
                </a:r>
                <a:r>
                  <a:rPr lang="en-US" i="1" dirty="0">
                    <a:solidFill>
                      <a:srgbClr val="FF0000"/>
                    </a:solidFill>
                    <a:latin typeface="Times New Roman" panose="02020603050405020304" pitchFamily="18" charset="0"/>
                  </a:rPr>
                  <a:t>the collision. </a:t>
                </a:r>
                <a:endParaRPr lang="en-US" i="1" dirty="0" smtClean="0">
                  <a:solidFill>
                    <a:srgbClr val="FF0000"/>
                  </a:solidFill>
                  <a:latin typeface="Times New Roman" panose="02020603050405020304" pitchFamily="18" charset="0"/>
                </a:endParaRPr>
              </a:p>
              <a:p>
                <a:r>
                  <a:rPr lang="en-US" dirty="0" smtClean="0">
                    <a:solidFill>
                      <a:srgbClr val="000000"/>
                    </a:solidFill>
                    <a:latin typeface="Times New Roman" panose="02020603050405020304" pitchFamily="18" charset="0"/>
                  </a:rPr>
                  <a:t>But</a:t>
                </a:r>
                <a:r>
                  <a:rPr lang="en-US" dirty="0">
                    <a:solidFill>
                      <a:srgbClr val="000000"/>
                    </a:solidFill>
                    <a:latin typeface="Times New Roman" panose="02020603050405020304" pitchFamily="18" charset="0"/>
                  </a:rPr>
                  <a:t>, the total </a:t>
                </a:r>
                <a:r>
                  <a:rPr lang="en-US" b="1" i="1" dirty="0" smtClean="0">
                    <a:solidFill>
                      <a:srgbClr val="000000"/>
                    </a:solidFill>
                    <a:latin typeface="Times New Roman" panose="02020603050405020304" pitchFamily="18" charset="0"/>
                  </a:rPr>
                  <a:t>K.E </a:t>
                </a:r>
                <a:r>
                  <a:rPr lang="en-US" dirty="0" smtClean="0">
                    <a:solidFill>
                      <a:srgbClr val="000000"/>
                    </a:solidFill>
                    <a:latin typeface="Times New Roman" panose="02020603050405020304" pitchFamily="18" charset="0"/>
                  </a:rPr>
                  <a:t>of </a:t>
                </a:r>
                <a:r>
                  <a:rPr lang="en-US" dirty="0">
                    <a:solidFill>
                      <a:srgbClr val="000000"/>
                    </a:solidFill>
                    <a:latin typeface="Times New Roman" panose="02020603050405020304" pitchFamily="18" charset="0"/>
                  </a:rPr>
                  <a:t>the system of particles may or may not be conserved, depending on the type of collision. </a:t>
                </a: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Based on Conservation </a:t>
                </a:r>
                <a:r>
                  <a:rPr lang="en-US" b="1" i="1" dirty="0" smtClean="0">
                    <a:solidFill>
                      <a:srgbClr val="000000"/>
                    </a:solidFill>
                    <a:latin typeface="Times New Roman" panose="02020603050405020304" pitchFamily="18" charset="0"/>
                  </a:rPr>
                  <a:t>kinetic </a:t>
                </a:r>
                <a:r>
                  <a:rPr lang="en-US" b="1" i="1" dirty="0">
                    <a:solidFill>
                      <a:srgbClr val="000000"/>
                    </a:solidFill>
                    <a:latin typeface="Times New Roman" panose="02020603050405020304" pitchFamily="18" charset="0"/>
                  </a:rPr>
                  <a:t>energy </a:t>
                </a:r>
                <a:r>
                  <a:rPr lang="en-US" dirty="0" smtClean="0">
                    <a:solidFill>
                      <a:srgbClr val="000000"/>
                    </a:solidFill>
                    <a:latin typeface="Times New Roman" panose="02020603050405020304" pitchFamily="18" charset="0"/>
                  </a:rPr>
                  <a:t>collisions classify as </a:t>
                </a:r>
              </a:p>
              <a:p>
                <a:pPr lvl="2"/>
                <a:r>
                  <a:rPr lang="en-US" sz="2800" b="1" i="1" dirty="0" smtClean="0">
                    <a:solidFill>
                      <a:srgbClr val="FF0000"/>
                    </a:solidFill>
                    <a:latin typeface="Times New Roman" panose="02020603050405020304" pitchFamily="18" charset="0"/>
                  </a:rPr>
                  <a:t>elastic </a:t>
                </a:r>
                <a:r>
                  <a:rPr lang="en-US" sz="2800" b="1" dirty="0" smtClean="0">
                    <a:solidFill>
                      <a:srgbClr val="FF0000"/>
                    </a:solidFill>
                    <a:latin typeface="Times New Roman" panose="02020603050405020304" pitchFamily="18" charset="0"/>
                  </a:rPr>
                  <a:t>and </a:t>
                </a:r>
              </a:p>
              <a:p>
                <a:pPr lvl="2"/>
                <a:r>
                  <a:rPr lang="en-US" sz="2800" b="1" i="1" dirty="0" smtClean="0">
                    <a:solidFill>
                      <a:srgbClr val="FF0000"/>
                    </a:solidFill>
                    <a:latin typeface="Times New Roman" panose="02020603050405020304" pitchFamily="18" charset="0"/>
                  </a:rPr>
                  <a:t>inelastic</a:t>
                </a:r>
                <a:r>
                  <a:rPr lang="en-US" sz="2800" b="1" dirty="0">
                    <a:solidFill>
                      <a:srgbClr val="FF0000"/>
                    </a:solidFill>
                    <a:latin typeface="Times New Roman" panose="02020603050405020304" pitchFamily="18" charset="0"/>
                  </a:rPr>
                  <a:t>. </a:t>
                </a:r>
                <a:endParaRPr lang="en-US" sz="2800" b="1" dirty="0" smtClean="0">
                  <a:solidFill>
                    <a:srgbClr val="FF0000"/>
                  </a:solidFill>
                  <a:latin typeface="Times New Roman" panose="02020603050405020304" pitchFamily="18" charset="0"/>
                </a:endParaRPr>
              </a:p>
              <a:p>
                <a:pPr marL="514350" indent="-514350">
                  <a:buAutoNum type="alphaUcPeriod"/>
                </a:pPr>
                <a:r>
                  <a:rPr lang="en-US" b="1" i="1" dirty="0" smtClean="0">
                    <a:solidFill>
                      <a:srgbClr val="000000"/>
                    </a:solidFill>
                    <a:latin typeface="Times New Roman" panose="02020603050405020304" pitchFamily="18" charset="0"/>
                  </a:rPr>
                  <a:t>Elastic </a:t>
                </a:r>
                <a:r>
                  <a:rPr lang="en-US" b="1" i="1" dirty="0">
                    <a:solidFill>
                      <a:srgbClr val="000000"/>
                    </a:solidFill>
                    <a:latin typeface="Times New Roman" panose="02020603050405020304" pitchFamily="18" charset="0"/>
                  </a:rPr>
                  <a:t>collision</a:t>
                </a:r>
                <a:r>
                  <a:rPr lang="en-US" i="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 An elastic collision between two objects is one in which the total kinetic energy as well as total momentum of the system is conserved. </a:t>
                </a:r>
                <a:endParaRPr lang="en-US" dirty="0" smtClean="0">
                  <a:solidFill>
                    <a:srgbClr val="000000"/>
                  </a:solidFill>
                  <a:latin typeface="Times New Roman" panose="02020603050405020304" pitchFamily="18" charset="0"/>
                </a:endParaRPr>
              </a:p>
              <a:p>
                <a:pPr marL="0" indent="0" algn="ctr">
                  <a:buNone/>
                </a:pPr>
                <a14:m>
                  <m:oMath xmlns:m="http://schemas.openxmlformats.org/officeDocument/2006/math">
                    <m:d>
                      <m:dPr>
                        <m:begChr m:val=""/>
                        <m:endChr m:val="}"/>
                        <m:ctrlPr>
                          <a:rPr lang="en-US" i="1" smtClean="0">
                            <a:solidFill>
                              <a:srgbClr val="000000"/>
                            </a:solidFill>
                            <a:latin typeface="Cambria Math" panose="02040503050406030204" pitchFamily="18" charset="0"/>
                          </a:rPr>
                        </m:ctrlPr>
                      </m:dPr>
                      <m:e>
                        <m:eqArr>
                          <m:eqArrPr>
                            <m:ctrlPr>
                              <a:rPr lang="en-US" b="0" i="1" smtClean="0">
                                <a:solidFill>
                                  <a:srgbClr val="000000"/>
                                </a:solidFill>
                                <a:latin typeface="Cambria Math" panose="02040503050406030204" pitchFamily="18" charset="0"/>
                              </a:rPr>
                            </m:ctrlPr>
                          </m:eqArrPr>
                          <m:e>
                            <m:r>
                              <a:rPr lang="en-US" b="0" i="1" smtClean="0">
                                <a:solidFill>
                                  <a:srgbClr val="000000"/>
                                </a:solidFill>
                                <a:latin typeface="Cambria Math" panose="02040503050406030204" pitchFamily="18" charset="0"/>
                              </a:rPr>
                              <m:t>𝐾</m:t>
                            </m:r>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𝐸</m:t>
                                </m:r>
                              </m:e>
                              <m:sub>
                                <m:r>
                                  <a:rPr lang="en-US" b="0" i="1" smtClean="0">
                                    <a:solidFill>
                                      <a:srgbClr val="000000"/>
                                    </a:solidFill>
                                    <a:latin typeface="Cambria Math" panose="02040503050406030204" pitchFamily="18" charset="0"/>
                                  </a:rPr>
                                  <m:t>𝑡𝑜𝑡</m:t>
                                </m:r>
                              </m:sub>
                            </m:sSub>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𝐶𝑜𝑛𝑠𝑒𝑟𝑣𝑒𝑑</m:t>
                            </m:r>
                            <m:r>
                              <m:rPr>
                                <m:nor/>
                              </m:rPr>
                              <a:rPr lang="en-US" dirty="0" smtClean="0">
                                <a:solidFill>
                                  <a:srgbClr val="000000"/>
                                </a:solidFill>
                                <a:latin typeface="Times New Roman" panose="02020603050405020304" pitchFamily="18" charset="0"/>
                              </a:rPr>
                              <m:t> </m:t>
                            </m:r>
                          </m:e>
                          <m:e>
                            <m:sSub>
                              <m:sSubPr>
                                <m:ctrlPr>
                                  <a:rPr lang="en-US" b="0" i="1" smtClean="0">
                                    <a:solidFill>
                                      <a:srgbClr val="000000"/>
                                    </a:solidFill>
                                    <a:latin typeface="Cambria Math" panose="02040503050406030204" pitchFamily="18" charset="0"/>
                                  </a:rPr>
                                </m:ctrlPr>
                              </m:sSubPr>
                              <m:e>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𝑃</m:t>
                                    </m:r>
                                  </m:e>
                                </m:acc>
                              </m:e>
                              <m:sub>
                                <m:r>
                                  <a:rPr lang="en-US" b="0" i="1" smtClean="0">
                                    <a:solidFill>
                                      <a:srgbClr val="000000"/>
                                    </a:solidFill>
                                    <a:latin typeface="Cambria Math" panose="02040503050406030204" pitchFamily="18" charset="0"/>
                                  </a:rPr>
                                  <m:t>𝑡𝑜𝑡</m:t>
                                </m:r>
                              </m:sub>
                            </m:sSub>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𝐶𝑜𝑛𝑠𝑒𝑟𝑣𝑒𝑑</m:t>
                            </m:r>
                            <m:r>
                              <m:rPr>
                                <m:nor/>
                              </m:rPr>
                              <a:rPr lang="en-US" dirty="0" smtClean="0">
                                <a:solidFill>
                                  <a:srgbClr val="000000"/>
                                </a:solidFill>
                                <a:latin typeface="Times New Roman" panose="02020603050405020304" pitchFamily="18" charset="0"/>
                              </a:rPr>
                              <m:t> </m:t>
                            </m:r>
                          </m:e>
                        </m:eqArr>
                      </m:e>
                    </m:d>
                    <m:r>
                      <a:rPr lang="en-US" b="0" i="1" smtClean="0">
                        <a:solidFill>
                          <a:srgbClr val="000000"/>
                        </a:solidFill>
                        <a:latin typeface="Cambria Math" panose="02040503050406030204" pitchFamily="18" charset="0"/>
                      </a:rPr>
                      <m:t> </m:t>
                    </m:r>
                    <m:r>
                      <a:rPr lang="en-US" b="1" i="1" smtClean="0">
                        <a:solidFill>
                          <a:srgbClr val="FF0000"/>
                        </a:solidFill>
                        <a:latin typeface="Cambria Math" panose="02040503050406030204" pitchFamily="18" charset="0"/>
                      </a:rPr>
                      <m:t>𝑬𝒍𝒂𝒔𝒕𝒊𝒄</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𝒄𝒐𝒍𝒍𝒊𝒔𝒊𝒐𝒏</m:t>
                    </m:r>
                    <m:r>
                      <a:rPr lang="en-US" b="1" i="1" smtClean="0">
                        <a:solidFill>
                          <a:srgbClr val="FF0000"/>
                        </a:solidFill>
                        <a:latin typeface="Cambria Math" panose="02040503050406030204" pitchFamily="18" charset="0"/>
                      </a:rPr>
                      <m:t> </m:t>
                    </m:r>
                  </m:oMath>
                </a14:m>
                <a:r>
                  <a:rPr lang="en-US" b="1" i="1" dirty="0" smtClean="0">
                    <a:solidFill>
                      <a:srgbClr val="FF0000"/>
                    </a:solidFill>
                    <a:latin typeface="Times New Roman" panose="02020603050405020304" pitchFamily="18" charset="0"/>
                  </a:rPr>
                  <a:t>  </a:t>
                </a:r>
                <a:endParaRPr lang="en-US" b="1" i="1" dirty="0" smtClean="0">
                  <a:solidFill>
                    <a:srgbClr val="000000"/>
                  </a:solidFill>
                  <a:latin typeface="Times New Roman" panose="02020603050405020304" pitchFamily="18" charset="0"/>
                </a:endParaRPr>
              </a:p>
              <a:p>
                <a:pPr marL="0" indent="0">
                  <a:buNone/>
                </a:pPr>
                <a:r>
                  <a:rPr lang="en-US" sz="3400" b="1" i="1" dirty="0" smtClean="0">
                    <a:solidFill>
                      <a:srgbClr val="00B0F0"/>
                    </a:solidFill>
                    <a:latin typeface="Times New Roman" panose="02020603050405020304" pitchFamily="18" charset="0"/>
                  </a:rPr>
                  <a:t>Perfectly </a:t>
                </a:r>
                <a:r>
                  <a:rPr lang="en-US" sz="3400" b="1" dirty="0">
                    <a:solidFill>
                      <a:srgbClr val="00B0F0"/>
                    </a:solidFill>
                    <a:latin typeface="Times New Roman" panose="02020603050405020304" pitchFamily="18" charset="0"/>
                  </a:rPr>
                  <a:t>elastic</a:t>
                </a:r>
                <a:r>
                  <a:rPr lang="en-US" sz="2600" dirty="0">
                    <a:solidFill>
                      <a:srgbClr val="00B0F0"/>
                    </a:solidFill>
                    <a:latin typeface="Times New Roman" panose="02020603050405020304" pitchFamily="18" charset="0"/>
                  </a:rPr>
                  <a:t> </a:t>
                </a:r>
                <a:r>
                  <a:rPr lang="en-US" dirty="0">
                    <a:solidFill>
                      <a:srgbClr val="000000"/>
                    </a:solidFill>
                    <a:latin typeface="Times New Roman" panose="02020603050405020304" pitchFamily="18" charset="0"/>
                  </a:rPr>
                  <a:t>collisions </a:t>
                </a:r>
                <a:r>
                  <a:rPr lang="en-US" b="1" i="1" dirty="0">
                    <a:solidFill>
                      <a:srgbClr val="000000"/>
                    </a:solidFill>
                    <a:latin typeface="Times New Roman" panose="02020603050405020304" pitchFamily="18" charset="0"/>
                  </a:rPr>
                  <a:t>occur between atomic and subatomic particles</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8641" y="1097280"/>
                <a:ext cx="11286308" cy="5259070"/>
              </a:xfrm>
              <a:blipFill>
                <a:blip r:embed="rId2"/>
                <a:stretch>
                  <a:fillRect l="-972" t="-3360" r="-91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78</a:t>
            </a:fld>
            <a:endParaRPr lang="en-US"/>
          </a:p>
        </p:txBody>
      </p:sp>
    </p:spTree>
    <p:extLst>
      <p:ext uri="{BB962C8B-B14F-4D97-AF65-F5344CB8AC3E}">
        <p14:creationId xmlns:p14="http://schemas.microsoft.com/office/powerpoint/2010/main" val="30323354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37"/>
            <a:ext cx="10515600" cy="470897"/>
          </a:xfrm>
        </p:spPr>
        <p:txBody>
          <a:bodyPr>
            <a:normAutofit fontScale="90000"/>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18902"/>
                <a:ext cx="10515600" cy="5337447"/>
              </a:xfrm>
            </p:spPr>
            <p:txBody>
              <a:bodyPr/>
              <a:lstStyle/>
              <a:p>
                <a:r>
                  <a:rPr lang="en-US" sz="2000" b="1" dirty="0" smtClean="0">
                    <a:solidFill>
                      <a:srgbClr val="000000"/>
                    </a:solidFill>
                    <a:latin typeface="Times New Roman" panose="02020603050405020304" pitchFamily="18" charset="0"/>
                  </a:rPr>
                  <a:t>Consider </a:t>
                </a:r>
              </a:p>
              <a:p>
                <a:pPr lvl="1"/>
                <a:r>
                  <a:rPr lang="en-US" sz="2000" dirty="0" smtClean="0">
                    <a:solidFill>
                      <a:srgbClr val="000000"/>
                    </a:solidFill>
                    <a:latin typeface="Times New Roman" panose="02020603050405020304" pitchFamily="18" charset="0"/>
                  </a:rPr>
                  <a:t>two </a:t>
                </a:r>
                <a:r>
                  <a:rPr lang="en-US" sz="2000" dirty="0">
                    <a:solidFill>
                      <a:srgbClr val="000000"/>
                    </a:solidFill>
                    <a:latin typeface="Times New Roman" panose="02020603050405020304" pitchFamily="18" charset="0"/>
                  </a:rPr>
                  <a:t>particles of masses </a:t>
                </a:r>
                <a14:m>
                  <m:oMath xmlns:m="http://schemas.openxmlformats.org/officeDocument/2006/math">
                    <m:sSub>
                      <m:sSubPr>
                        <m:ctrlPr>
                          <a:rPr lang="en-US" sz="2000" b="1" i="1" dirty="0">
                            <a:solidFill>
                              <a:srgbClr val="FF0000"/>
                            </a:solidFill>
                            <a:latin typeface="Cambria Math" panose="02040503050406030204" pitchFamily="18" charset="0"/>
                          </a:rPr>
                        </m:ctrlPr>
                      </m:sSubPr>
                      <m:e>
                        <m:r>
                          <a:rPr lang="en-US" sz="2000" b="1" i="1" dirty="0">
                            <a:solidFill>
                              <a:srgbClr val="FF0000"/>
                            </a:solidFill>
                            <a:latin typeface="Cambria Math" panose="02040503050406030204" pitchFamily="18" charset="0"/>
                          </a:rPr>
                          <m:t>𝒎</m:t>
                        </m:r>
                      </m:e>
                      <m:sub>
                        <m:r>
                          <a:rPr lang="en-US" sz="2000" b="1" i="1" dirty="0">
                            <a:solidFill>
                              <a:srgbClr val="FF0000"/>
                            </a:solidFill>
                            <a:latin typeface="Cambria Math" panose="02040503050406030204" pitchFamily="18" charset="0"/>
                          </a:rPr>
                          <m:t>𝟏</m:t>
                        </m:r>
                      </m:sub>
                    </m:sSub>
                  </m:oMath>
                </a14:m>
                <a:r>
                  <a:rPr lang="en-US" sz="2000" i="1" dirty="0">
                    <a:solidFill>
                      <a:srgbClr val="000000"/>
                    </a:solidFill>
                    <a:latin typeface="Times New Roman" panose="02020603050405020304" pitchFamily="18" charset="0"/>
                  </a:rPr>
                  <a:t> and </a:t>
                </a:r>
                <a14:m>
                  <m:oMath xmlns:m="http://schemas.openxmlformats.org/officeDocument/2006/math">
                    <m:sSub>
                      <m:sSubPr>
                        <m:ctrlPr>
                          <a:rPr lang="en-US" sz="2000" b="1" i="1" dirty="0">
                            <a:solidFill>
                              <a:srgbClr val="FF0000"/>
                            </a:solidFill>
                            <a:latin typeface="Cambria Math" panose="02040503050406030204" pitchFamily="18" charset="0"/>
                          </a:rPr>
                        </m:ctrlPr>
                      </m:sSubPr>
                      <m:e>
                        <m:r>
                          <a:rPr lang="en-US" sz="2000" b="1" i="1" dirty="0">
                            <a:solidFill>
                              <a:srgbClr val="FF0000"/>
                            </a:solidFill>
                            <a:latin typeface="Cambria Math" panose="02040503050406030204" pitchFamily="18" charset="0"/>
                          </a:rPr>
                          <m:t>𝒎</m:t>
                        </m:r>
                      </m:e>
                      <m:sub>
                        <m:r>
                          <a:rPr lang="en-US" sz="2000" b="1" i="1" dirty="0">
                            <a:solidFill>
                              <a:srgbClr val="FF0000"/>
                            </a:solidFill>
                            <a:latin typeface="Cambria Math" panose="02040503050406030204" pitchFamily="18" charset="0"/>
                          </a:rPr>
                          <m:t>𝟐</m:t>
                        </m:r>
                      </m:sub>
                    </m:sSub>
                  </m:oMath>
                </a14:m>
                <a:r>
                  <a:rPr lang="en-US" sz="2000" dirty="0">
                    <a:solidFill>
                      <a:srgbClr val="000000"/>
                    </a:solidFill>
                    <a:latin typeface="Times New Roman" panose="02020603050405020304" pitchFamily="18" charset="0"/>
                  </a:rPr>
                  <a:t>moving with initial velocities </a:t>
                </a:r>
                <a14:m>
                  <m:oMath xmlns:m="http://schemas.openxmlformats.org/officeDocument/2006/math">
                    <m:sSub>
                      <m:sSubPr>
                        <m:ctrlPr>
                          <a:rPr lang="en-US" sz="2000" b="1" i="1" dirty="0">
                            <a:solidFill>
                              <a:srgbClr val="FF0000"/>
                            </a:solidFill>
                            <a:latin typeface="Cambria Math" panose="02040503050406030204" pitchFamily="18" charset="0"/>
                          </a:rPr>
                        </m:ctrlPr>
                      </m:sSubPr>
                      <m:e>
                        <m:r>
                          <a:rPr lang="en-US" sz="2000" b="1" i="1" dirty="0">
                            <a:solidFill>
                              <a:srgbClr val="FF0000"/>
                            </a:solidFill>
                            <a:latin typeface="Cambria Math" panose="02040503050406030204" pitchFamily="18" charset="0"/>
                          </a:rPr>
                          <m:t>𝒗</m:t>
                        </m:r>
                      </m:e>
                      <m:sub>
                        <m:r>
                          <a:rPr lang="en-US" sz="2000" b="1" i="1" dirty="0">
                            <a:solidFill>
                              <a:srgbClr val="FF0000"/>
                            </a:solidFill>
                            <a:latin typeface="Cambria Math" panose="02040503050406030204" pitchFamily="18" charset="0"/>
                          </a:rPr>
                          <m:t>𝟏</m:t>
                        </m:r>
                        <m:r>
                          <a:rPr lang="en-US" sz="2000" b="1" i="1" dirty="0">
                            <a:solidFill>
                              <a:srgbClr val="FF0000"/>
                            </a:solidFill>
                            <a:latin typeface="Cambria Math" panose="02040503050406030204" pitchFamily="18" charset="0"/>
                          </a:rPr>
                          <m:t>𝒊</m:t>
                        </m:r>
                      </m:sub>
                    </m:sSub>
                  </m:oMath>
                </a14:m>
                <a:r>
                  <a:rPr lang="en-US" sz="2000" i="1" dirty="0">
                    <a:solidFill>
                      <a:srgbClr val="000000"/>
                    </a:solidFill>
                    <a:latin typeface="Times New Roman" panose="02020603050405020304" pitchFamily="18" charset="0"/>
                  </a:rPr>
                  <a:t> and </a:t>
                </a:r>
                <a14:m>
                  <m:oMath xmlns:m="http://schemas.openxmlformats.org/officeDocument/2006/math">
                    <m:sSub>
                      <m:sSubPr>
                        <m:ctrlPr>
                          <a:rPr lang="en-US" sz="2000" b="1" i="1" dirty="0">
                            <a:solidFill>
                              <a:srgbClr val="FF0000"/>
                            </a:solidFill>
                            <a:latin typeface="Cambria Math" panose="02040503050406030204" pitchFamily="18" charset="0"/>
                          </a:rPr>
                        </m:ctrlPr>
                      </m:sSubPr>
                      <m:e>
                        <m:r>
                          <a:rPr lang="en-US" sz="2000" b="1" i="1" dirty="0">
                            <a:solidFill>
                              <a:srgbClr val="FF0000"/>
                            </a:solidFill>
                            <a:latin typeface="Cambria Math" panose="02040503050406030204" pitchFamily="18" charset="0"/>
                          </a:rPr>
                          <m:t>𝒗</m:t>
                        </m:r>
                      </m:e>
                      <m:sub>
                        <m:r>
                          <a:rPr lang="en-US" sz="2000" b="1" i="1" dirty="0">
                            <a:solidFill>
                              <a:srgbClr val="FF0000"/>
                            </a:solidFill>
                            <a:latin typeface="Cambria Math" panose="02040503050406030204" pitchFamily="18" charset="0"/>
                          </a:rPr>
                          <m:t>𝟐</m:t>
                        </m:r>
                        <m:r>
                          <a:rPr lang="en-US" sz="2000" b="1" i="1" dirty="0">
                            <a:solidFill>
                              <a:srgbClr val="FF0000"/>
                            </a:solidFill>
                            <a:latin typeface="Cambria Math" panose="02040503050406030204" pitchFamily="18" charset="0"/>
                          </a:rPr>
                          <m:t>𝒊</m:t>
                        </m:r>
                      </m:sub>
                    </m:sSub>
                  </m:oMath>
                </a14:m>
                <a:r>
                  <a:rPr lang="en-US" sz="2000" dirty="0">
                    <a:solidFill>
                      <a:srgbClr val="000000"/>
                    </a:solidFill>
                    <a:latin typeface="Times New Roman" panose="02020603050405020304" pitchFamily="18" charset="0"/>
                  </a:rPr>
                  <a:t> along the same straight line, as shown in the figure below. </a:t>
                </a:r>
                <a:endParaRPr lang="en-US" sz="2000" dirty="0" smtClean="0">
                  <a:solidFill>
                    <a:srgbClr val="000000"/>
                  </a:solidFill>
                  <a:latin typeface="Times New Roman" panose="02020603050405020304" pitchFamily="18" charset="0"/>
                </a:endParaRPr>
              </a:p>
              <a:p>
                <a:pPr lvl="1"/>
                <a:r>
                  <a:rPr lang="en-US" sz="2000" dirty="0" smtClean="0">
                    <a:solidFill>
                      <a:srgbClr val="000000"/>
                    </a:solidFill>
                    <a:latin typeface="Times New Roman" panose="02020603050405020304" pitchFamily="18" charset="0"/>
                  </a:rPr>
                  <a:t>The </a:t>
                </a:r>
                <a:r>
                  <a:rPr lang="en-US" sz="2000" dirty="0">
                    <a:solidFill>
                      <a:srgbClr val="000000"/>
                    </a:solidFill>
                    <a:latin typeface="Times New Roman" panose="02020603050405020304" pitchFamily="18" charset="0"/>
                  </a:rPr>
                  <a:t>two particles collide head-on and then leave the collision site with different velocities, </a:t>
                </a:r>
                <a14:m>
                  <m:oMath xmlns:m="http://schemas.openxmlformats.org/officeDocument/2006/math">
                    <m:sSub>
                      <m:sSubPr>
                        <m:ctrlPr>
                          <a:rPr lang="en-US" sz="2000" b="1" i="1" dirty="0">
                            <a:solidFill>
                              <a:srgbClr val="FF0000"/>
                            </a:solidFill>
                            <a:latin typeface="Cambria Math" panose="02040503050406030204" pitchFamily="18" charset="0"/>
                          </a:rPr>
                        </m:ctrlPr>
                      </m:sSubPr>
                      <m:e>
                        <m:r>
                          <a:rPr lang="en-US" sz="2000" b="1" i="1" dirty="0">
                            <a:solidFill>
                              <a:srgbClr val="FF0000"/>
                            </a:solidFill>
                            <a:latin typeface="Cambria Math" panose="02040503050406030204" pitchFamily="18" charset="0"/>
                          </a:rPr>
                          <m:t>𝒗</m:t>
                        </m:r>
                      </m:e>
                      <m:sub>
                        <m:r>
                          <a:rPr lang="en-US" sz="2000" b="1" i="1" dirty="0">
                            <a:solidFill>
                              <a:srgbClr val="FF0000"/>
                            </a:solidFill>
                            <a:latin typeface="Cambria Math" panose="02040503050406030204" pitchFamily="18" charset="0"/>
                          </a:rPr>
                          <m:t>𝟏</m:t>
                        </m:r>
                        <m:r>
                          <a:rPr lang="en-US" sz="2000" b="1" i="1" dirty="0" smtClean="0">
                            <a:solidFill>
                              <a:srgbClr val="FF0000"/>
                            </a:solidFill>
                            <a:latin typeface="Cambria Math" panose="02040503050406030204" pitchFamily="18" charset="0"/>
                          </a:rPr>
                          <m:t>𝒇</m:t>
                        </m:r>
                      </m:sub>
                    </m:sSub>
                  </m:oMath>
                </a14:m>
                <a:r>
                  <a:rPr lang="en-US" sz="2000" i="1" dirty="0">
                    <a:solidFill>
                      <a:srgbClr val="000000"/>
                    </a:solidFill>
                    <a:latin typeface="Times New Roman" panose="02020603050405020304" pitchFamily="18" charset="0"/>
                  </a:rPr>
                  <a:t> and </a:t>
                </a:r>
                <a14:m>
                  <m:oMath xmlns:m="http://schemas.openxmlformats.org/officeDocument/2006/math">
                    <m:sSub>
                      <m:sSubPr>
                        <m:ctrlPr>
                          <a:rPr lang="en-US" sz="2000" b="1" i="1" dirty="0" smtClean="0">
                            <a:solidFill>
                              <a:srgbClr val="FF0000"/>
                            </a:solidFill>
                            <a:latin typeface="Cambria Math" panose="02040503050406030204" pitchFamily="18" charset="0"/>
                          </a:rPr>
                        </m:ctrlPr>
                      </m:sSubPr>
                      <m:e>
                        <m:r>
                          <a:rPr lang="en-US" sz="2000" b="1" i="1" dirty="0">
                            <a:solidFill>
                              <a:srgbClr val="FF0000"/>
                            </a:solidFill>
                            <a:latin typeface="Cambria Math" panose="02040503050406030204" pitchFamily="18" charset="0"/>
                          </a:rPr>
                          <m:t>𝒗</m:t>
                        </m:r>
                      </m:e>
                      <m:sub>
                        <m:r>
                          <a:rPr lang="en-US" sz="2000" b="1" i="1" dirty="0">
                            <a:solidFill>
                              <a:srgbClr val="FF0000"/>
                            </a:solidFill>
                            <a:latin typeface="Cambria Math" panose="02040503050406030204" pitchFamily="18" charset="0"/>
                          </a:rPr>
                          <m:t>𝟐</m:t>
                        </m:r>
                        <m:r>
                          <a:rPr lang="en-US" sz="2000" b="1" i="1" dirty="0" smtClean="0">
                            <a:solidFill>
                              <a:srgbClr val="FF0000"/>
                            </a:solidFill>
                            <a:latin typeface="Cambria Math" panose="02040503050406030204" pitchFamily="18" charset="0"/>
                          </a:rPr>
                          <m:t>𝒇</m:t>
                        </m:r>
                      </m:sub>
                    </m:sSub>
                  </m:oMath>
                </a14:m>
                <a:r>
                  <a:rPr lang="en-US" sz="2000" i="1" dirty="0" smtClean="0">
                    <a:solidFill>
                      <a:srgbClr val="000000"/>
                    </a:solidFill>
                    <a:latin typeface="Times New Roman" panose="02020603050405020304" pitchFamily="18" charset="0"/>
                  </a:rPr>
                  <a:t>.</a:t>
                </a:r>
              </a:p>
              <a:p>
                <a:pPr lvl="1"/>
                <a:r>
                  <a:rPr lang="en-US" sz="2000" i="1" dirty="0" smtClean="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If the collision is elastic, both the </a:t>
                </a:r>
                <a:r>
                  <a:rPr lang="en-US" sz="2000" b="0" i="0" u="none" strike="noStrike" baseline="0" dirty="0" smtClean="0">
                    <a:latin typeface="Times New Roman" panose="02020603050405020304" pitchFamily="18" charset="0"/>
                  </a:rPr>
                  <a:t>momentum and kinetic energy of the system are conserved. Therefore, considering velocities</a:t>
                </a:r>
                <a:r>
                  <a:rPr lang="en-US" sz="2000" b="0" i="0" u="none" strike="noStrike" dirty="0" smtClean="0">
                    <a:latin typeface="Times New Roman" panose="02020603050405020304" pitchFamily="18" charset="0"/>
                  </a:rPr>
                  <a:t> </a:t>
                </a:r>
                <a:r>
                  <a:rPr lang="en-US" sz="2000" b="0" i="0" u="none" strike="noStrike" baseline="0" dirty="0" smtClean="0">
                    <a:latin typeface="Times New Roman" panose="02020603050405020304" pitchFamily="18" charset="0"/>
                  </a:rPr>
                  <a:t>along the horizontal direction we have:</a:t>
                </a:r>
              </a:p>
              <a:p>
                <a:pPr marL="0" indent="0" algn="ctr">
                  <a:lnSpc>
                    <a:spcPct val="100000"/>
                  </a:lnSpc>
                  <a:buNone/>
                </a:pPr>
                <a14:m>
                  <m:oMath xmlns:m="http://schemas.openxmlformats.org/officeDocument/2006/math">
                    <m:sSub>
                      <m:sSubPr>
                        <m:ctrlPr>
                          <a:rPr lang="en-US" sz="1800" b="1" i="1" smtClean="0">
                            <a:solidFill>
                              <a:srgbClr val="FF0000"/>
                            </a:solidFill>
                            <a:latin typeface="Cambria Math" panose="02040503050406030204" pitchFamily="18" charset="0"/>
                          </a:rPr>
                        </m:ctrlPr>
                      </m:sSubPr>
                      <m:e>
                        <m:r>
                          <a:rPr lang="en-US" sz="1800" b="1" i="1" smtClean="0">
                            <a:solidFill>
                              <a:srgbClr val="FF0000"/>
                            </a:solidFill>
                            <a:latin typeface="Cambria Math" panose="02040503050406030204" pitchFamily="18" charset="0"/>
                          </a:rPr>
                          <m:t>𝒎</m:t>
                        </m:r>
                      </m:e>
                      <m:sub>
                        <m:r>
                          <a:rPr lang="en-US" sz="1800" b="1" i="1" smtClean="0">
                            <a:solidFill>
                              <a:srgbClr val="FF0000"/>
                            </a:solidFill>
                            <a:latin typeface="Cambria Math" panose="02040503050406030204" pitchFamily="18" charset="0"/>
                          </a:rPr>
                          <m:t>𝟏</m:t>
                        </m:r>
                      </m:sub>
                    </m:sSub>
                    <m:sSub>
                      <m:sSubPr>
                        <m:ctrlPr>
                          <a:rPr lang="en-US" sz="1800" b="1" i="1" dirty="0" smtClean="0">
                            <a:solidFill>
                              <a:srgbClr val="FF0000"/>
                            </a:solidFill>
                            <a:latin typeface="Cambria Math" panose="02040503050406030204" pitchFamily="18" charset="0"/>
                          </a:rPr>
                        </m:ctrlPr>
                      </m:sSubPr>
                      <m:e>
                        <m:r>
                          <a:rPr lang="en-US" sz="1800" b="1" i="1" dirty="0">
                            <a:solidFill>
                              <a:srgbClr val="FF0000"/>
                            </a:solidFill>
                            <a:latin typeface="Cambria Math" panose="02040503050406030204" pitchFamily="18" charset="0"/>
                          </a:rPr>
                          <m:t>𝒗</m:t>
                        </m:r>
                      </m:e>
                      <m:sub>
                        <m:r>
                          <a:rPr lang="en-US" sz="1800" b="1" i="1" dirty="0">
                            <a:solidFill>
                              <a:srgbClr val="FF0000"/>
                            </a:solidFill>
                            <a:latin typeface="Cambria Math" panose="02040503050406030204" pitchFamily="18" charset="0"/>
                          </a:rPr>
                          <m:t>𝟏</m:t>
                        </m:r>
                        <m:r>
                          <a:rPr lang="en-US" sz="1800" b="1" i="1" dirty="0">
                            <a:solidFill>
                              <a:srgbClr val="FF0000"/>
                            </a:solidFill>
                            <a:latin typeface="Cambria Math" panose="02040503050406030204" pitchFamily="18" charset="0"/>
                          </a:rPr>
                          <m:t>𝒊</m:t>
                        </m:r>
                      </m:sub>
                    </m:sSub>
                    <m:r>
                      <a:rPr lang="en-US" sz="1800" b="1" i="1" dirty="0" smtClean="0">
                        <a:solidFill>
                          <a:srgbClr val="FF0000"/>
                        </a:solidFill>
                        <a:latin typeface="Cambria Math" panose="02040503050406030204" pitchFamily="18" charset="0"/>
                      </a:rPr>
                      <m:t>+</m:t>
                    </m:r>
                    <m:sSub>
                      <m:sSubPr>
                        <m:ctrlPr>
                          <a:rPr lang="en-US" sz="1800" b="1" i="1">
                            <a:solidFill>
                              <a:srgbClr val="FF0000"/>
                            </a:solidFill>
                            <a:latin typeface="Cambria Math" panose="02040503050406030204" pitchFamily="18" charset="0"/>
                          </a:rPr>
                        </m:ctrlPr>
                      </m:sSubPr>
                      <m:e>
                        <m:r>
                          <a:rPr lang="en-US" sz="1800" b="1" i="1">
                            <a:solidFill>
                              <a:srgbClr val="FF0000"/>
                            </a:solidFill>
                            <a:latin typeface="Cambria Math" panose="02040503050406030204" pitchFamily="18" charset="0"/>
                          </a:rPr>
                          <m:t>𝒎</m:t>
                        </m:r>
                      </m:e>
                      <m:sub>
                        <m:r>
                          <a:rPr lang="en-US" sz="1800" b="1" i="1" smtClean="0">
                            <a:solidFill>
                              <a:srgbClr val="FF0000"/>
                            </a:solidFill>
                            <a:latin typeface="Cambria Math" panose="02040503050406030204" pitchFamily="18" charset="0"/>
                          </a:rPr>
                          <m:t>𝟐</m:t>
                        </m:r>
                      </m:sub>
                    </m:sSub>
                    <m:sSub>
                      <m:sSubPr>
                        <m:ctrlPr>
                          <a:rPr lang="en-US" sz="1800" b="1" i="1" dirty="0" smtClean="0">
                            <a:solidFill>
                              <a:srgbClr val="FF0000"/>
                            </a:solidFill>
                            <a:latin typeface="Cambria Math" panose="02040503050406030204" pitchFamily="18" charset="0"/>
                          </a:rPr>
                        </m:ctrlPr>
                      </m:sSubPr>
                      <m:e>
                        <m:r>
                          <a:rPr lang="en-US" sz="1800" b="1" i="1" dirty="0">
                            <a:solidFill>
                              <a:srgbClr val="FF0000"/>
                            </a:solidFill>
                            <a:latin typeface="Cambria Math" panose="02040503050406030204" pitchFamily="18" charset="0"/>
                          </a:rPr>
                          <m:t>𝒗</m:t>
                        </m:r>
                      </m:e>
                      <m:sub>
                        <m:r>
                          <a:rPr lang="en-US" sz="1800" b="1" i="1" dirty="0" smtClean="0">
                            <a:solidFill>
                              <a:srgbClr val="FF0000"/>
                            </a:solidFill>
                            <a:latin typeface="Cambria Math" panose="02040503050406030204" pitchFamily="18" charset="0"/>
                          </a:rPr>
                          <m:t>𝟐</m:t>
                        </m:r>
                        <m:r>
                          <a:rPr lang="en-US" sz="1800" b="1" i="1" dirty="0">
                            <a:solidFill>
                              <a:srgbClr val="FF0000"/>
                            </a:solidFill>
                            <a:latin typeface="Cambria Math" panose="02040503050406030204" pitchFamily="18" charset="0"/>
                          </a:rPr>
                          <m:t>𝒊</m:t>
                        </m:r>
                      </m:sub>
                    </m:sSub>
                    <m:r>
                      <a:rPr lang="en-US" sz="1800" b="1" i="1" dirty="0" smtClean="0">
                        <a:solidFill>
                          <a:srgbClr val="FF0000"/>
                        </a:solidFill>
                        <a:latin typeface="Cambria Math" panose="02040503050406030204" pitchFamily="18" charset="0"/>
                      </a:rPr>
                      <m:t>=</m:t>
                    </m:r>
                    <m:sSub>
                      <m:sSubPr>
                        <m:ctrlPr>
                          <a:rPr lang="en-US" sz="1800" b="1" i="1">
                            <a:solidFill>
                              <a:srgbClr val="FF0000"/>
                            </a:solidFill>
                            <a:latin typeface="Cambria Math" panose="02040503050406030204" pitchFamily="18" charset="0"/>
                          </a:rPr>
                        </m:ctrlPr>
                      </m:sSubPr>
                      <m:e>
                        <m:r>
                          <a:rPr lang="en-US" sz="1800" b="1" i="1">
                            <a:solidFill>
                              <a:srgbClr val="FF0000"/>
                            </a:solidFill>
                            <a:latin typeface="Cambria Math" panose="02040503050406030204" pitchFamily="18" charset="0"/>
                          </a:rPr>
                          <m:t>𝒎</m:t>
                        </m:r>
                      </m:e>
                      <m:sub>
                        <m:r>
                          <a:rPr lang="en-US" sz="1800" b="1" i="1">
                            <a:solidFill>
                              <a:srgbClr val="FF0000"/>
                            </a:solidFill>
                            <a:latin typeface="Cambria Math" panose="02040503050406030204" pitchFamily="18" charset="0"/>
                          </a:rPr>
                          <m:t>𝟏</m:t>
                        </m:r>
                      </m:sub>
                    </m:sSub>
                    <m:sSub>
                      <m:sSubPr>
                        <m:ctrlPr>
                          <a:rPr lang="en-US" sz="1800" b="1" i="1" dirty="0" smtClean="0">
                            <a:solidFill>
                              <a:srgbClr val="FF0000"/>
                            </a:solidFill>
                            <a:latin typeface="Cambria Math" panose="02040503050406030204" pitchFamily="18" charset="0"/>
                          </a:rPr>
                        </m:ctrlPr>
                      </m:sSubPr>
                      <m:e>
                        <m:r>
                          <a:rPr lang="en-US" sz="1800" b="1" i="1" dirty="0">
                            <a:solidFill>
                              <a:srgbClr val="FF0000"/>
                            </a:solidFill>
                            <a:latin typeface="Cambria Math" panose="02040503050406030204" pitchFamily="18" charset="0"/>
                          </a:rPr>
                          <m:t>𝒗</m:t>
                        </m:r>
                      </m:e>
                      <m:sub>
                        <m:r>
                          <a:rPr lang="en-US" sz="1800" b="1" i="1" dirty="0">
                            <a:solidFill>
                              <a:srgbClr val="FF0000"/>
                            </a:solidFill>
                            <a:latin typeface="Cambria Math" panose="02040503050406030204" pitchFamily="18" charset="0"/>
                          </a:rPr>
                          <m:t>𝟏</m:t>
                        </m:r>
                        <m:r>
                          <a:rPr lang="en-US" sz="1800" b="1" i="1" dirty="0" smtClean="0">
                            <a:solidFill>
                              <a:srgbClr val="FF0000"/>
                            </a:solidFill>
                            <a:latin typeface="Cambria Math" panose="02040503050406030204" pitchFamily="18" charset="0"/>
                          </a:rPr>
                          <m:t>𝒇</m:t>
                        </m:r>
                      </m:sub>
                    </m:sSub>
                    <m:r>
                      <a:rPr lang="en-US" sz="1800" b="1" i="1" dirty="0" smtClean="0">
                        <a:solidFill>
                          <a:srgbClr val="FF0000"/>
                        </a:solidFill>
                        <a:latin typeface="Cambria Math" panose="02040503050406030204" pitchFamily="18" charset="0"/>
                      </a:rPr>
                      <m:t>+</m:t>
                    </m:r>
                    <m:sSub>
                      <m:sSubPr>
                        <m:ctrlPr>
                          <a:rPr lang="en-US" sz="1800" b="1" i="1">
                            <a:solidFill>
                              <a:srgbClr val="FF0000"/>
                            </a:solidFill>
                            <a:latin typeface="Cambria Math" panose="02040503050406030204" pitchFamily="18" charset="0"/>
                          </a:rPr>
                        </m:ctrlPr>
                      </m:sSubPr>
                      <m:e>
                        <m:r>
                          <a:rPr lang="en-US" sz="1800" b="1" i="1">
                            <a:solidFill>
                              <a:srgbClr val="FF0000"/>
                            </a:solidFill>
                            <a:latin typeface="Cambria Math" panose="02040503050406030204" pitchFamily="18" charset="0"/>
                          </a:rPr>
                          <m:t>𝒎</m:t>
                        </m:r>
                      </m:e>
                      <m:sub>
                        <m:r>
                          <a:rPr lang="en-US" sz="1800" b="1" i="1">
                            <a:solidFill>
                              <a:srgbClr val="FF0000"/>
                            </a:solidFill>
                            <a:latin typeface="Cambria Math" panose="02040503050406030204" pitchFamily="18" charset="0"/>
                          </a:rPr>
                          <m:t>𝟐</m:t>
                        </m:r>
                      </m:sub>
                    </m:sSub>
                    <m:sSub>
                      <m:sSubPr>
                        <m:ctrlPr>
                          <a:rPr lang="en-US" sz="1800" b="1" i="1" dirty="0" smtClean="0">
                            <a:solidFill>
                              <a:srgbClr val="FF0000"/>
                            </a:solidFill>
                            <a:latin typeface="Cambria Math" panose="02040503050406030204" pitchFamily="18" charset="0"/>
                          </a:rPr>
                        </m:ctrlPr>
                      </m:sSubPr>
                      <m:e>
                        <m:r>
                          <a:rPr lang="en-US" sz="1800" b="1" i="1" dirty="0">
                            <a:solidFill>
                              <a:srgbClr val="FF0000"/>
                            </a:solidFill>
                            <a:latin typeface="Cambria Math" panose="02040503050406030204" pitchFamily="18" charset="0"/>
                          </a:rPr>
                          <m:t>𝒗</m:t>
                        </m:r>
                      </m:e>
                      <m:sub>
                        <m:r>
                          <a:rPr lang="en-US" sz="1800" b="1" i="1" dirty="0" smtClean="0">
                            <a:solidFill>
                              <a:srgbClr val="FF0000"/>
                            </a:solidFill>
                            <a:latin typeface="Cambria Math" panose="02040503050406030204" pitchFamily="18" charset="0"/>
                          </a:rPr>
                          <m:t>𝟐</m:t>
                        </m:r>
                        <m:r>
                          <a:rPr lang="en-US" sz="1800" b="1" i="1" dirty="0" smtClean="0">
                            <a:solidFill>
                              <a:srgbClr val="FF0000"/>
                            </a:solidFill>
                            <a:latin typeface="Cambria Math" panose="02040503050406030204" pitchFamily="18" charset="0"/>
                          </a:rPr>
                          <m:t>𝒇</m:t>
                        </m:r>
                      </m:sub>
                    </m:sSub>
                  </m:oMath>
                </a14:m>
                <a:r>
                  <a:rPr lang="en-US" sz="1800" b="1" dirty="0" smtClean="0">
                    <a:solidFill>
                      <a:prstClr val="black"/>
                    </a:solidFill>
                  </a:rPr>
                  <a:t>……………………………1</a:t>
                </a:r>
              </a:p>
              <a:p>
                <a:pPr marL="0" indent="0" algn="ctr">
                  <a:lnSpc>
                    <a:spcPct val="100000"/>
                  </a:lnSpc>
                  <a:buNone/>
                </a:pPr>
                <a14:m>
                  <m:oMath xmlns:m="http://schemas.openxmlformats.org/officeDocument/2006/math">
                    <m:f>
                      <m:fPr>
                        <m:ctrlPr>
                          <a:rPr lang="en-US" sz="1800" b="1" i="1" smtClean="0">
                            <a:solidFill>
                              <a:srgbClr val="0070C0"/>
                            </a:solidFill>
                            <a:latin typeface="Cambria Math" panose="02040503050406030204" pitchFamily="18" charset="0"/>
                          </a:rPr>
                        </m:ctrlPr>
                      </m:fPr>
                      <m:num>
                        <m:r>
                          <a:rPr lang="en-US" sz="1800" b="1" i="1" smtClean="0">
                            <a:solidFill>
                              <a:srgbClr val="0070C0"/>
                            </a:solidFill>
                            <a:latin typeface="Cambria Math" panose="02040503050406030204" pitchFamily="18" charset="0"/>
                          </a:rPr>
                          <m:t>𝟏</m:t>
                        </m:r>
                      </m:num>
                      <m:den>
                        <m:r>
                          <a:rPr lang="en-US" sz="1800" b="1" i="1" smtClean="0">
                            <a:solidFill>
                              <a:srgbClr val="0070C0"/>
                            </a:solidFill>
                            <a:latin typeface="Cambria Math" panose="02040503050406030204" pitchFamily="18" charset="0"/>
                          </a:rPr>
                          <m:t>𝟐</m:t>
                        </m:r>
                      </m:den>
                    </m:f>
                    <m:sSub>
                      <m:sSubPr>
                        <m:ctrlPr>
                          <a:rPr lang="en-US" sz="1800" b="1" i="1">
                            <a:solidFill>
                              <a:srgbClr val="0070C0"/>
                            </a:solidFill>
                            <a:latin typeface="Cambria Math" panose="02040503050406030204" pitchFamily="18" charset="0"/>
                          </a:rPr>
                        </m:ctrlPr>
                      </m:sSubPr>
                      <m:e>
                        <m:r>
                          <a:rPr lang="en-US" sz="1800" b="1" i="1">
                            <a:solidFill>
                              <a:srgbClr val="0070C0"/>
                            </a:solidFill>
                            <a:latin typeface="Cambria Math" panose="02040503050406030204" pitchFamily="18" charset="0"/>
                          </a:rPr>
                          <m:t>𝒎</m:t>
                        </m:r>
                      </m:e>
                      <m:sub>
                        <m:r>
                          <a:rPr lang="en-US" sz="1800" b="1" i="1">
                            <a:solidFill>
                              <a:srgbClr val="0070C0"/>
                            </a:solidFill>
                            <a:latin typeface="Cambria Math" panose="02040503050406030204" pitchFamily="18" charset="0"/>
                          </a:rPr>
                          <m:t>𝟏</m:t>
                        </m:r>
                      </m:sub>
                    </m:sSub>
                    <m:sSubSup>
                      <m:sSubSupPr>
                        <m:ctrlPr>
                          <a:rPr lang="en-US" sz="1800" b="1" i="1" dirty="0" smtClean="0">
                            <a:solidFill>
                              <a:srgbClr val="0070C0"/>
                            </a:solidFill>
                            <a:latin typeface="Cambria Math" panose="02040503050406030204" pitchFamily="18" charset="0"/>
                          </a:rPr>
                        </m:ctrlPr>
                      </m:sSubSupPr>
                      <m:e>
                        <m:r>
                          <a:rPr lang="en-US" sz="1800" b="1" i="1" dirty="0" smtClean="0">
                            <a:solidFill>
                              <a:srgbClr val="0070C0"/>
                            </a:solidFill>
                            <a:latin typeface="Cambria Math" panose="02040503050406030204" pitchFamily="18" charset="0"/>
                          </a:rPr>
                          <m:t>𝒗</m:t>
                        </m:r>
                      </m:e>
                      <m:sub>
                        <m:r>
                          <a:rPr lang="en-US" sz="1800" b="1" i="1" dirty="0" smtClean="0">
                            <a:solidFill>
                              <a:srgbClr val="0070C0"/>
                            </a:solidFill>
                            <a:latin typeface="Cambria Math" panose="02040503050406030204" pitchFamily="18" charset="0"/>
                          </a:rPr>
                          <m:t>𝟏</m:t>
                        </m:r>
                        <m:r>
                          <a:rPr lang="en-US" sz="1800" b="1" i="1" dirty="0" smtClean="0">
                            <a:solidFill>
                              <a:srgbClr val="0070C0"/>
                            </a:solidFill>
                            <a:latin typeface="Cambria Math" panose="02040503050406030204" pitchFamily="18" charset="0"/>
                          </a:rPr>
                          <m:t>𝒊</m:t>
                        </m:r>
                      </m:sub>
                      <m:sup>
                        <m:r>
                          <a:rPr lang="en-US" sz="1800" b="1" i="1" dirty="0" smtClean="0">
                            <a:solidFill>
                              <a:srgbClr val="0070C0"/>
                            </a:solidFill>
                            <a:latin typeface="Cambria Math" panose="02040503050406030204" pitchFamily="18" charset="0"/>
                          </a:rPr>
                          <m:t>𝟐</m:t>
                        </m:r>
                      </m:sup>
                    </m:sSubSup>
                    <m:r>
                      <a:rPr lang="en-US" sz="1800" b="1" i="1" smtClean="0">
                        <a:solidFill>
                          <a:srgbClr val="0070C0"/>
                        </a:solidFill>
                        <a:latin typeface="Cambria Math" panose="02040503050406030204" pitchFamily="18" charset="0"/>
                      </a:rPr>
                      <m:t>+</m:t>
                    </m:r>
                    <m:f>
                      <m:fPr>
                        <m:ctrlPr>
                          <a:rPr lang="en-US" sz="1800" b="1" i="1" smtClean="0">
                            <a:solidFill>
                              <a:srgbClr val="0070C0"/>
                            </a:solidFill>
                            <a:latin typeface="Cambria Math" panose="02040503050406030204" pitchFamily="18" charset="0"/>
                          </a:rPr>
                        </m:ctrlPr>
                      </m:fPr>
                      <m:num>
                        <m:r>
                          <a:rPr lang="en-US" sz="1800" b="1" i="1" smtClean="0">
                            <a:solidFill>
                              <a:srgbClr val="0070C0"/>
                            </a:solidFill>
                            <a:latin typeface="Cambria Math" panose="02040503050406030204" pitchFamily="18" charset="0"/>
                          </a:rPr>
                          <m:t>𝟏</m:t>
                        </m:r>
                      </m:num>
                      <m:den>
                        <m:r>
                          <a:rPr lang="en-US" sz="1800" b="1" i="1" smtClean="0">
                            <a:solidFill>
                              <a:srgbClr val="0070C0"/>
                            </a:solidFill>
                            <a:latin typeface="Cambria Math" panose="02040503050406030204" pitchFamily="18" charset="0"/>
                          </a:rPr>
                          <m:t>𝟐</m:t>
                        </m:r>
                      </m:den>
                    </m:f>
                    <m:sSub>
                      <m:sSubPr>
                        <m:ctrlPr>
                          <a:rPr lang="en-US" sz="1800" b="1" i="1">
                            <a:solidFill>
                              <a:srgbClr val="0070C0"/>
                            </a:solidFill>
                            <a:latin typeface="Cambria Math" panose="02040503050406030204" pitchFamily="18" charset="0"/>
                          </a:rPr>
                        </m:ctrlPr>
                      </m:sSubPr>
                      <m:e>
                        <m:r>
                          <a:rPr lang="en-US" sz="1800" b="1" i="1">
                            <a:solidFill>
                              <a:srgbClr val="0070C0"/>
                            </a:solidFill>
                            <a:latin typeface="Cambria Math" panose="02040503050406030204" pitchFamily="18" charset="0"/>
                          </a:rPr>
                          <m:t>𝒎</m:t>
                        </m:r>
                      </m:e>
                      <m:sub>
                        <m:r>
                          <a:rPr lang="en-US" sz="1800" b="1" i="1" smtClean="0">
                            <a:solidFill>
                              <a:srgbClr val="0070C0"/>
                            </a:solidFill>
                            <a:latin typeface="Cambria Math" panose="02040503050406030204" pitchFamily="18" charset="0"/>
                          </a:rPr>
                          <m:t>𝟐</m:t>
                        </m:r>
                      </m:sub>
                    </m:sSub>
                    <m:sSubSup>
                      <m:sSubSupPr>
                        <m:ctrlPr>
                          <a:rPr lang="en-US" sz="1800" b="1" i="1" dirty="0" smtClean="0">
                            <a:solidFill>
                              <a:srgbClr val="0070C0"/>
                            </a:solidFill>
                            <a:latin typeface="Cambria Math" panose="02040503050406030204" pitchFamily="18" charset="0"/>
                          </a:rPr>
                        </m:ctrlPr>
                      </m:sSubSupPr>
                      <m:e>
                        <m:r>
                          <a:rPr lang="en-US" sz="1800" b="1" i="1" dirty="0" smtClean="0">
                            <a:solidFill>
                              <a:srgbClr val="0070C0"/>
                            </a:solidFill>
                            <a:latin typeface="Cambria Math" panose="02040503050406030204" pitchFamily="18" charset="0"/>
                          </a:rPr>
                          <m:t>𝒗</m:t>
                        </m:r>
                      </m:e>
                      <m:sub>
                        <m:r>
                          <a:rPr lang="en-US" sz="1800" b="1" i="1" dirty="0" smtClean="0">
                            <a:solidFill>
                              <a:srgbClr val="0070C0"/>
                            </a:solidFill>
                            <a:latin typeface="Cambria Math" panose="02040503050406030204" pitchFamily="18" charset="0"/>
                          </a:rPr>
                          <m:t>𝟐</m:t>
                        </m:r>
                        <m:r>
                          <a:rPr lang="en-US" sz="1800" b="1" i="1" dirty="0" smtClean="0">
                            <a:solidFill>
                              <a:srgbClr val="0070C0"/>
                            </a:solidFill>
                            <a:latin typeface="Cambria Math" panose="02040503050406030204" pitchFamily="18" charset="0"/>
                          </a:rPr>
                          <m:t>𝒊</m:t>
                        </m:r>
                      </m:sub>
                      <m:sup>
                        <m:r>
                          <a:rPr lang="en-US" sz="1800" b="1" i="1" dirty="0" smtClean="0">
                            <a:solidFill>
                              <a:srgbClr val="0070C0"/>
                            </a:solidFill>
                            <a:latin typeface="Cambria Math" panose="02040503050406030204" pitchFamily="18" charset="0"/>
                          </a:rPr>
                          <m:t>𝟐</m:t>
                        </m:r>
                      </m:sup>
                    </m:sSubSup>
                    <m:r>
                      <a:rPr lang="en-US" sz="1800" b="1" i="1" smtClean="0">
                        <a:solidFill>
                          <a:srgbClr val="0070C0"/>
                        </a:solidFill>
                        <a:latin typeface="Cambria Math" panose="02040503050406030204" pitchFamily="18" charset="0"/>
                      </a:rPr>
                      <m:t>=</m:t>
                    </m:r>
                    <m:f>
                      <m:fPr>
                        <m:ctrlPr>
                          <a:rPr lang="en-US"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rPr>
                          <m:t>𝟏</m:t>
                        </m:r>
                      </m:num>
                      <m:den>
                        <m:r>
                          <a:rPr lang="en-US" sz="1800" b="1" i="1">
                            <a:solidFill>
                              <a:srgbClr val="0070C0"/>
                            </a:solidFill>
                            <a:latin typeface="Cambria Math" panose="02040503050406030204" pitchFamily="18" charset="0"/>
                          </a:rPr>
                          <m:t>𝟐</m:t>
                        </m:r>
                      </m:den>
                    </m:f>
                    <m:sSub>
                      <m:sSubPr>
                        <m:ctrlPr>
                          <a:rPr lang="en-US" sz="1800" b="1" i="1">
                            <a:solidFill>
                              <a:srgbClr val="0070C0"/>
                            </a:solidFill>
                            <a:latin typeface="Cambria Math" panose="02040503050406030204" pitchFamily="18" charset="0"/>
                          </a:rPr>
                        </m:ctrlPr>
                      </m:sSubPr>
                      <m:e>
                        <m:r>
                          <a:rPr lang="en-US" sz="1800" b="1" i="1">
                            <a:solidFill>
                              <a:srgbClr val="0070C0"/>
                            </a:solidFill>
                            <a:latin typeface="Cambria Math" panose="02040503050406030204" pitchFamily="18" charset="0"/>
                          </a:rPr>
                          <m:t>𝒎</m:t>
                        </m:r>
                      </m:e>
                      <m:sub>
                        <m:r>
                          <a:rPr lang="en-US" sz="1800" b="1" i="1">
                            <a:solidFill>
                              <a:srgbClr val="0070C0"/>
                            </a:solidFill>
                            <a:latin typeface="Cambria Math" panose="02040503050406030204" pitchFamily="18" charset="0"/>
                          </a:rPr>
                          <m:t>𝟏</m:t>
                        </m:r>
                      </m:sub>
                    </m:sSub>
                    <m:sSubSup>
                      <m:sSubSupPr>
                        <m:ctrlPr>
                          <a:rPr lang="en-US" sz="1800" b="1" i="1" dirty="0">
                            <a:solidFill>
                              <a:srgbClr val="0070C0"/>
                            </a:solidFill>
                            <a:latin typeface="Cambria Math" panose="02040503050406030204" pitchFamily="18" charset="0"/>
                          </a:rPr>
                        </m:ctrlPr>
                      </m:sSubSupPr>
                      <m:e>
                        <m:r>
                          <a:rPr lang="en-US" sz="1800" b="1" i="1" dirty="0">
                            <a:solidFill>
                              <a:srgbClr val="0070C0"/>
                            </a:solidFill>
                            <a:latin typeface="Cambria Math" panose="02040503050406030204" pitchFamily="18" charset="0"/>
                          </a:rPr>
                          <m:t>𝒗</m:t>
                        </m:r>
                      </m:e>
                      <m:sub>
                        <m:r>
                          <a:rPr lang="en-US" sz="1800" b="1" i="1" dirty="0">
                            <a:solidFill>
                              <a:srgbClr val="0070C0"/>
                            </a:solidFill>
                            <a:latin typeface="Cambria Math" panose="02040503050406030204" pitchFamily="18" charset="0"/>
                          </a:rPr>
                          <m:t>𝟏</m:t>
                        </m:r>
                        <m:r>
                          <a:rPr lang="en-US" sz="1800" b="1" i="1" dirty="0" smtClean="0">
                            <a:solidFill>
                              <a:srgbClr val="0070C0"/>
                            </a:solidFill>
                            <a:latin typeface="Cambria Math" panose="02040503050406030204" pitchFamily="18" charset="0"/>
                          </a:rPr>
                          <m:t>𝒇</m:t>
                        </m:r>
                      </m:sub>
                      <m:sup>
                        <m:r>
                          <a:rPr lang="en-US" sz="1800" b="1" i="1" dirty="0">
                            <a:solidFill>
                              <a:srgbClr val="0070C0"/>
                            </a:solidFill>
                            <a:latin typeface="Cambria Math" panose="02040503050406030204" pitchFamily="18" charset="0"/>
                          </a:rPr>
                          <m:t>𝟐</m:t>
                        </m:r>
                      </m:sup>
                    </m:sSubSup>
                    <m:r>
                      <a:rPr lang="en-US" sz="1800" b="1" i="1">
                        <a:solidFill>
                          <a:srgbClr val="0070C0"/>
                        </a:solidFill>
                        <a:latin typeface="Cambria Math" panose="02040503050406030204" pitchFamily="18" charset="0"/>
                      </a:rPr>
                      <m:t>+</m:t>
                    </m:r>
                    <m:f>
                      <m:fPr>
                        <m:ctrlPr>
                          <a:rPr lang="en-US"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rPr>
                          <m:t>𝟏</m:t>
                        </m:r>
                      </m:num>
                      <m:den>
                        <m:r>
                          <a:rPr lang="en-US" sz="1800" b="1" i="1">
                            <a:solidFill>
                              <a:srgbClr val="0070C0"/>
                            </a:solidFill>
                            <a:latin typeface="Cambria Math" panose="02040503050406030204" pitchFamily="18" charset="0"/>
                          </a:rPr>
                          <m:t>𝟐</m:t>
                        </m:r>
                      </m:den>
                    </m:f>
                    <m:sSub>
                      <m:sSubPr>
                        <m:ctrlPr>
                          <a:rPr lang="en-US" sz="1800" b="1" i="1">
                            <a:solidFill>
                              <a:srgbClr val="0070C0"/>
                            </a:solidFill>
                            <a:latin typeface="Cambria Math" panose="02040503050406030204" pitchFamily="18" charset="0"/>
                          </a:rPr>
                        </m:ctrlPr>
                      </m:sSubPr>
                      <m:e>
                        <m:r>
                          <a:rPr lang="en-US" sz="1800" b="1" i="1">
                            <a:solidFill>
                              <a:srgbClr val="0070C0"/>
                            </a:solidFill>
                            <a:latin typeface="Cambria Math" panose="02040503050406030204" pitchFamily="18" charset="0"/>
                          </a:rPr>
                          <m:t>𝒎</m:t>
                        </m:r>
                      </m:e>
                      <m:sub>
                        <m:r>
                          <a:rPr lang="en-US" sz="1800" b="1" i="1">
                            <a:solidFill>
                              <a:srgbClr val="0070C0"/>
                            </a:solidFill>
                            <a:latin typeface="Cambria Math" panose="02040503050406030204" pitchFamily="18" charset="0"/>
                          </a:rPr>
                          <m:t>𝟐</m:t>
                        </m:r>
                      </m:sub>
                    </m:sSub>
                    <m:sSubSup>
                      <m:sSubSupPr>
                        <m:ctrlPr>
                          <a:rPr lang="en-US" sz="1800" b="1" i="1" dirty="0">
                            <a:solidFill>
                              <a:srgbClr val="0070C0"/>
                            </a:solidFill>
                            <a:latin typeface="Cambria Math" panose="02040503050406030204" pitchFamily="18" charset="0"/>
                          </a:rPr>
                        </m:ctrlPr>
                      </m:sSubSupPr>
                      <m:e>
                        <m:r>
                          <a:rPr lang="en-US" sz="1800" b="1" i="1" dirty="0">
                            <a:solidFill>
                              <a:srgbClr val="0070C0"/>
                            </a:solidFill>
                            <a:latin typeface="Cambria Math" panose="02040503050406030204" pitchFamily="18" charset="0"/>
                          </a:rPr>
                          <m:t>𝒗</m:t>
                        </m:r>
                      </m:e>
                      <m:sub>
                        <m:r>
                          <a:rPr lang="en-US" sz="1800" b="1" i="1" dirty="0">
                            <a:solidFill>
                              <a:srgbClr val="0070C0"/>
                            </a:solidFill>
                            <a:latin typeface="Cambria Math" panose="02040503050406030204" pitchFamily="18" charset="0"/>
                          </a:rPr>
                          <m:t>𝟐</m:t>
                        </m:r>
                        <m:r>
                          <a:rPr lang="en-US" sz="1800" b="1" i="1" dirty="0" smtClean="0">
                            <a:solidFill>
                              <a:srgbClr val="0070C0"/>
                            </a:solidFill>
                            <a:latin typeface="Cambria Math" panose="02040503050406030204" pitchFamily="18" charset="0"/>
                          </a:rPr>
                          <m:t>𝒇</m:t>
                        </m:r>
                      </m:sub>
                      <m:sup>
                        <m:r>
                          <a:rPr lang="en-US" sz="1800" b="1" i="1" dirty="0">
                            <a:solidFill>
                              <a:srgbClr val="0070C0"/>
                            </a:solidFill>
                            <a:latin typeface="Cambria Math" panose="02040503050406030204" pitchFamily="18" charset="0"/>
                          </a:rPr>
                          <m:t>𝟐</m:t>
                        </m:r>
                      </m:sup>
                    </m:sSubSup>
                  </m:oMath>
                </a14:m>
                <a:r>
                  <a:rPr lang="en-US" sz="1800" b="1" dirty="0" smtClean="0">
                    <a:solidFill>
                      <a:prstClr val="black"/>
                    </a:solidFill>
                  </a:rPr>
                  <a:t>…………………………2</a:t>
                </a:r>
                <a:endParaRPr lang="en-US" sz="1800" b="1" dirty="0">
                  <a:solidFill>
                    <a:prstClr val="black"/>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18902"/>
                <a:ext cx="10515600" cy="5337447"/>
              </a:xfrm>
              <a:blipFill>
                <a:blip r:embed="rId2"/>
                <a:stretch>
                  <a:fillRect l="-522" t="-1142" r="-5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79</a:t>
            </a:fld>
            <a:endParaRPr lang="en-US"/>
          </a:p>
        </p:txBody>
      </p:sp>
      <p:sp>
        <p:nvSpPr>
          <p:cNvPr id="7" name="TextBox 6"/>
          <p:cNvSpPr txBox="1"/>
          <p:nvPr/>
        </p:nvSpPr>
        <p:spPr>
          <a:xfrm>
            <a:off x="3580312" y="4413454"/>
            <a:ext cx="7458891"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Because all velocities in the figure are either to the left or the </a:t>
            </a:r>
            <a:r>
              <a:rPr lang="en-US" sz="2400" dirty="0" smtClean="0">
                <a:latin typeface="Times New Roman" panose="02020603050405020304" pitchFamily="18" charset="0"/>
                <a:cs typeface="Times New Roman" panose="02020603050405020304" pitchFamily="18" charset="0"/>
              </a:rPr>
              <a:t>right, they </a:t>
            </a:r>
            <a:r>
              <a:rPr lang="en-US" sz="2400" dirty="0">
                <a:latin typeface="Times New Roman" panose="02020603050405020304" pitchFamily="18" charset="0"/>
                <a:cs typeface="Times New Roman" panose="02020603050405020304" pitchFamily="18" charset="0"/>
              </a:rPr>
              <a:t>can be represented by the corresponding speeds along </a:t>
            </a:r>
            <a:r>
              <a:rPr lang="en-US" sz="2400" dirty="0" smtClean="0">
                <a:latin typeface="Times New Roman" panose="02020603050405020304" pitchFamily="18" charset="0"/>
                <a:cs typeface="Times New Roman" panose="02020603050405020304" pitchFamily="18" charset="0"/>
              </a:rPr>
              <a:t>with algebraic signs indicating </a:t>
            </a:r>
            <a:r>
              <a:rPr lang="en-US" sz="2400" dirty="0">
                <a:latin typeface="Times New Roman" panose="02020603050405020304" pitchFamily="18" charset="0"/>
                <a:cs typeface="Times New Roman" panose="02020603050405020304" pitchFamily="18" charset="0"/>
              </a:rPr>
              <a:t>direction. We shall indicate </a:t>
            </a:r>
            <a:r>
              <a:rPr lang="en-US" sz="2400" i="1" dirty="0">
                <a:latin typeface="Times New Roman" panose="02020603050405020304" pitchFamily="18" charset="0"/>
                <a:cs typeface="Times New Roman" panose="02020603050405020304" pitchFamily="18" charset="0"/>
              </a:rPr>
              <a:t>v </a:t>
            </a:r>
            <a:r>
              <a:rPr lang="en-US" sz="2400" dirty="0">
                <a:latin typeface="Times New Roman" panose="02020603050405020304" pitchFamily="18" charset="0"/>
                <a:cs typeface="Times New Roman" panose="02020603050405020304" pitchFamily="18" charset="0"/>
              </a:rPr>
              <a:t>as positive </a:t>
            </a:r>
            <a:r>
              <a:rPr lang="en-US" sz="2400" dirty="0" smtClean="0">
                <a:latin typeface="Times New Roman" panose="02020603050405020304" pitchFamily="18" charset="0"/>
                <a:cs typeface="Times New Roman" panose="02020603050405020304" pitchFamily="18" charset="0"/>
              </a:rPr>
              <a:t>if a </a:t>
            </a:r>
            <a:r>
              <a:rPr lang="en-US" sz="2400" dirty="0">
                <a:latin typeface="Times New Roman" panose="02020603050405020304" pitchFamily="18" charset="0"/>
                <a:cs typeface="Times New Roman" panose="02020603050405020304" pitchFamily="18" charset="0"/>
              </a:rPr>
              <a:t>particle moves to the right and negative if it </a:t>
            </a:r>
            <a:r>
              <a:rPr lang="en-US" sz="2400" dirty="0" smtClean="0">
                <a:latin typeface="Times New Roman" panose="02020603050405020304" pitchFamily="18" charset="0"/>
                <a:cs typeface="Times New Roman" panose="02020603050405020304" pitchFamily="18" charset="0"/>
              </a:rPr>
              <a:t>moves to </a:t>
            </a:r>
            <a:r>
              <a:rPr lang="en-US" sz="2400" dirty="0">
                <a:latin typeface="Times New Roman" panose="02020603050405020304" pitchFamily="18" charset="0"/>
                <a:cs typeface="Times New Roman" panose="02020603050405020304" pitchFamily="18" charset="0"/>
              </a:rPr>
              <a:t>the left.</a:t>
            </a:r>
          </a:p>
        </p:txBody>
      </p:sp>
      <p:pic>
        <p:nvPicPr>
          <p:cNvPr id="8" name="Picture 7"/>
          <p:cNvPicPr>
            <a:picLocks noChangeAspect="1"/>
          </p:cNvPicPr>
          <p:nvPr/>
        </p:nvPicPr>
        <p:blipFill>
          <a:blip r:embed="rId3">
            <a:lum bright="-40000" contrast="40000"/>
          </a:blip>
          <a:stretch>
            <a:fillRect/>
          </a:stretch>
        </p:blipFill>
        <p:spPr>
          <a:xfrm>
            <a:off x="235133" y="3687625"/>
            <a:ext cx="2638696" cy="2545177"/>
          </a:xfrm>
          <a:prstGeom prst="rect">
            <a:avLst/>
          </a:prstGeom>
        </p:spPr>
      </p:pic>
    </p:spTree>
    <p:extLst>
      <p:ext uri="{BB962C8B-B14F-4D97-AF65-F5344CB8AC3E}">
        <p14:creationId xmlns:p14="http://schemas.microsoft.com/office/powerpoint/2010/main" val="4128555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885"/>
            <a:ext cx="10515600" cy="666207"/>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dirty="0" smtClean="0"/>
              <a:t>2.2. </a:t>
            </a:r>
            <a:r>
              <a:rPr lang="en-US" b="1" dirty="0"/>
              <a:t>Particle Dynamics and Planetary Motion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54035"/>
                <a:ext cx="10709366" cy="5102315"/>
              </a:xfrm>
              <a:prstGeom prst="roundRect">
                <a:avLst>
                  <a:gd name="adj" fmla="val 12266"/>
                </a:avLst>
              </a:prstGeom>
            </p:spPr>
            <p:style>
              <a:lnRef idx="2">
                <a:schemeClr val="accent2"/>
              </a:lnRef>
              <a:fillRef idx="1">
                <a:schemeClr val="lt1"/>
              </a:fillRef>
              <a:effectRef idx="0">
                <a:schemeClr val="accent2"/>
              </a:effectRef>
              <a:fontRef idx="minor">
                <a:schemeClr val="dk1"/>
              </a:fontRef>
            </p:style>
            <p:txBody>
              <a:bodyPr>
                <a:noAutofit/>
              </a:bodyPr>
              <a:lstStyle/>
              <a:p>
                <a:r>
                  <a:rPr lang="en-US" sz="2000" dirty="0" smtClean="0">
                    <a:latin typeface="Cambria" panose="02040503050406030204" pitchFamily="18" charset="0"/>
                  </a:rPr>
                  <a:t>In the previous section, </a:t>
                </a:r>
              </a:p>
              <a:p>
                <a:pPr lvl="1"/>
                <a:r>
                  <a:rPr lang="en-US" sz="1800" dirty="0">
                    <a:latin typeface="Cambria" panose="02040503050406030204" pitchFamily="18" charset="0"/>
                  </a:rPr>
                  <a:t>W</a:t>
                </a:r>
                <a:r>
                  <a:rPr lang="en-US" sz="1800" dirty="0" smtClean="0">
                    <a:latin typeface="Cambria" panose="02040503050406030204" pitchFamily="18" charset="0"/>
                  </a:rPr>
                  <a:t>e </a:t>
                </a:r>
                <a:r>
                  <a:rPr lang="en-US" sz="1800" dirty="0">
                    <a:latin typeface="Cambria" panose="02040503050406030204" pitchFamily="18" charset="0"/>
                  </a:rPr>
                  <a:t>have described motion in terms of </a:t>
                </a:r>
                <a:endParaRPr lang="en-US" sz="1800" dirty="0" smtClean="0">
                  <a:latin typeface="Cambria" panose="02040503050406030204" pitchFamily="18" charset="0"/>
                </a:endParaRPr>
              </a:p>
              <a:p>
                <a:pPr lvl="3"/>
                <a:r>
                  <a:rPr lang="en-US" sz="1400" dirty="0" smtClean="0">
                    <a:latin typeface="Cambria" panose="02040503050406030204" pitchFamily="18" charset="0"/>
                  </a:rPr>
                  <a:t>displacement</a:t>
                </a:r>
                <a:r>
                  <a:rPr lang="en-US" sz="1400" dirty="0">
                    <a:latin typeface="Cambria" panose="02040503050406030204" pitchFamily="18" charset="0"/>
                  </a:rPr>
                  <a:t>, </a:t>
                </a:r>
                <a:endParaRPr lang="en-US" sz="1400" dirty="0" smtClean="0">
                  <a:latin typeface="Cambria" panose="02040503050406030204" pitchFamily="18" charset="0"/>
                </a:endParaRPr>
              </a:p>
              <a:p>
                <a:pPr lvl="3"/>
                <a:r>
                  <a:rPr lang="en-US" sz="1400" dirty="0" smtClean="0">
                    <a:latin typeface="Cambria" panose="02040503050406030204" pitchFamily="18" charset="0"/>
                  </a:rPr>
                  <a:t>velocity</a:t>
                </a:r>
                <a:r>
                  <a:rPr lang="en-US" sz="1400" dirty="0">
                    <a:latin typeface="Cambria" panose="02040503050406030204" pitchFamily="18" charset="0"/>
                  </a:rPr>
                  <a:t>, and </a:t>
                </a:r>
                <a:endParaRPr lang="en-US" sz="1400" dirty="0" smtClean="0">
                  <a:latin typeface="Cambria" panose="02040503050406030204" pitchFamily="18" charset="0"/>
                </a:endParaRPr>
              </a:p>
              <a:p>
                <a:pPr lvl="3"/>
                <a:r>
                  <a:rPr lang="en-US" sz="1400" dirty="0" smtClean="0">
                    <a:latin typeface="Cambria" panose="02040503050406030204" pitchFamily="18" charset="0"/>
                  </a:rPr>
                  <a:t>acceleration </a:t>
                </a:r>
                <a:r>
                  <a:rPr lang="en-US" sz="1400" dirty="0">
                    <a:latin typeface="Cambria" panose="02040503050406030204" pitchFamily="18" charset="0"/>
                  </a:rPr>
                  <a:t>without considering what might cause that motion. </a:t>
                </a:r>
                <a:endParaRPr lang="en-US" sz="1400" dirty="0" smtClean="0">
                  <a:latin typeface="Cambria" panose="02040503050406030204" pitchFamily="18" charset="0"/>
                </a:endParaRPr>
              </a:p>
              <a:p>
                <a:r>
                  <a:rPr lang="en-US" sz="2000" dirty="0">
                    <a:latin typeface="Cambria" panose="02040503050406030204" pitchFamily="18" charset="0"/>
                  </a:rPr>
                  <a:t>What cause particles to remain </a:t>
                </a:r>
                <a:r>
                  <a:rPr lang="en-US" sz="2000" b="1" dirty="0">
                    <a:solidFill>
                      <a:srgbClr val="FF0000"/>
                    </a:solidFill>
                    <a:latin typeface="Cambria" panose="02040503050406030204" pitchFamily="18" charset="0"/>
                  </a:rPr>
                  <a:t>at rest or accelerate</a:t>
                </a:r>
                <a:r>
                  <a:rPr lang="en-US" sz="2000" dirty="0">
                    <a:latin typeface="Cambria" panose="02040503050406030204" pitchFamily="18" charset="0"/>
                  </a:rPr>
                  <a:t>? </a:t>
                </a:r>
                <a:endParaRPr lang="en-US" sz="2000" dirty="0" smtClean="0">
                  <a:latin typeface="Cambria" panose="02040503050406030204" pitchFamily="18" charset="0"/>
                </a:endParaRPr>
              </a:p>
              <a:p>
                <a:pPr lvl="1"/>
                <a:r>
                  <a:rPr lang="en-US" sz="1800" dirty="0" smtClean="0">
                    <a:latin typeface="Cambria" panose="02040503050406030204" pitchFamily="18" charset="0"/>
                  </a:rPr>
                  <a:t>It </a:t>
                </a:r>
                <a:r>
                  <a:rPr lang="en-US" sz="1800" dirty="0">
                    <a:latin typeface="Cambria" panose="02040503050406030204" pitchFamily="18" charset="0"/>
                  </a:rPr>
                  <a:t>is because of the mass of the object and forces acting on it. </a:t>
                </a:r>
                <a:endParaRPr lang="en-US" sz="1800" dirty="0" smtClean="0">
                  <a:latin typeface="Cambria" panose="02040503050406030204" pitchFamily="18" charset="0"/>
                </a:endParaRPr>
              </a:p>
              <a:p>
                <a:pPr lvl="0"/>
                <a:r>
                  <a:rPr lang="en-US" sz="2400" b="1" dirty="0">
                    <a:solidFill>
                      <a:srgbClr val="000000"/>
                    </a:solidFill>
                    <a:latin typeface="Times New Roman" panose="02020603050405020304" pitchFamily="18" charset="0"/>
                  </a:rPr>
                  <a:t>Force</a:t>
                </a:r>
                <a:r>
                  <a:rPr lang="en-US" sz="2400" dirty="0">
                    <a:solidFill>
                      <a:srgbClr val="000000"/>
                    </a:solidFill>
                    <a:latin typeface="Times New Roman" panose="02020603050405020304" pitchFamily="18" charset="0"/>
                  </a:rPr>
                  <a:t>: any interaction that changes the motion of an object.</a:t>
                </a:r>
              </a:p>
              <a:p>
                <a:pPr lvl="2"/>
                <a:r>
                  <a:rPr lang="en-US" sz="1800" dirty="0">
                    <a:solidFill>
                      <a:srgbClr val="000000"/>
                    </a:solidFill>
                    <a:latin typeface="Times New Roman" panose="02020603050405020304" pitchFamily="18" charset="0"/>
                  </a:rPr>
                  <a:t>A force moves or tends to move, stops or tends to stop the motion of the object. </a:t>
                </a:r>
              </a:p>
              <a:p>
                <a:pPr lvl="2"/>
                <a:r>
                  <a:rPr lang="en-US" sz="1800" dirty="0">
                    <a:solidFill>
                      <a:srgbClr val="000000"/>
                    </a:solidFill>
                    <a:latin typeface="Times New Roman" panose="02020603050405020304" pitchFamily="18" charset="0"/>
                  </a:rPr>
                  <a:t>The force can also change the direction of motion of an object. </a:t>
                </a:r>
              </a:p>
              <a:p>
                <a:pPr lvl="2"/>
                <a:r>
                  <a:rPr lang="en-US" sz="1800" dirty="0">
                    <a:solidFill>
                      <a:srgbClr val="000000"/>
                    </a:solidFill>
                    <a:latin typeface="Times New Roman" panose="02020603050405020304" pitchFamily="18" charset="0"/>
                  </a:rPr>
                  <a:t>It can also change the shape or size of a body on which it acts. </a:t>
                </a:r>
              </a:p>
              <a:p>
                <a:pPr lvl="0"/>
                <a:r>
                  <a:rPr lang="en-US" sz="2400" b="1" dirty="0">
                    <a:solidFill>
                      <a:srgbClr val="000000"/>
                    </a:solidFill>
                    <a:latin typeface="Times New Roman" panose="02020603050405020304" pitchFamily="18" charset="0"/>
                  </a:rPr>
                  <a:t>Net force</a:t>
                </a:r>
                <a:r>
                  <a:rPr lang="en-US" sz="2400" dirty="0">
                    <a:solidFill>
                      <a:srgbClr val="000000"/>
                    </a:solidFill>
                    <a:latin typeface="Times New Roman" panose="02020603050405020304" pitchFamily="18" charset="0"/>
                  </a:rPr>
                  <a:t>: is defined as the vector sum of all the forces acting on the object. The object accelerates only if the net force (</a:t>
                </a:r>
                <a14:m>
                  <m:oMath xmlns:m="http://schemas.openxmlformats.org/officeDocument/2006/math">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𝐹</m:t>
                            </m:r>
                          </m:e>
                        </m:acc>
                      </m:e>
                      <m:sub>
                        <m:r>
                          <a:rPr lang="en-US" sz="2400" i="1">
                            <a:solidFill>
                              <a:srgbClr val="000000"/>
                            </a:solidFill>
                            <a:latin typeface="Cambria Math" panose="02040503050406030204" pitchFamily="18" charset="0"/>
                          </a:rPr>
                          <m:t>𝑛𝑒𝑡</m:t>
                        </m:r>
                      </m:sub>
                    </m:sSub>
                  </m:oMath>
                </a14:m>
                <a:r>
                  <a:rPr lang="en-US" sz="2400" dirty="0">
                    <a:solidFill>
                      <a:srgbClr val="000000"/>
                    </a:solidFill>
                    <a:latin typeface="Cambria Math" panose="02040503050406030204" pitchFamily="18" charset="0"/>
                  </a:rPr>
                  <a:t>) </a:t>
                </a:r>
                <a:r>
                  <a:rPr lang="en-US" sz="2400" dirty="0">
                    <a:solidFill>
                      <a:srgbClr val="000000"/>
                    </a:solidFill>
                    <a:latin typeface="Times New Roman" panose="02020603050405020304" pitchFamily="18" charset="0"/>
                  </a:rPr>
                  <a:t>acting on it is not equal to zero. </a:t>
                </a:r>
              </a:p>
              <a:p>
                <a:pPr marL="0" lvl="0" indent="0">
                  <a:buNone/>
                </a:pPr>
                <a14:m>
                  <m:oMathPara xmlns:m="http://schemas.openxmlformats.org/officeDocument/2006/math">
                    <m:oMathParaPr>
                      <m:jc m:val="centerGroup"/>
                    </m:oMathParaPr>
                    <m:oMath xmlns:m="http://schemas.openxmlformats.org/officeDocument/2006/math">
                      <m:sSub>
                        <m:sSubPr>
                          <m:ctrlPr>
                            <a:rPr lang="en-US" b="1" i="1">
                              <a:solidFill>
                                <a:srgbClr val="FF0000"/>
                              </a:solidFill>
                              <a:latin typeface="Cambria Math" panose="02040503050406030204" pitchFamily="18" charset="0"/>
                            </a:rPr>
                          </m:ctrlPr>
                        </m:sSubPr>
                        <m:e>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𝑭</m:t>
                              </m:r>
                            </m:e>
                          </m:acc>
                        </m:e>
                        <m:sub>
                          <m:r>
                            <a:rPr lang="en-US" b="1" i="1">
                              <a:solidFill>
                                <a:srgbClr val="FF0000"/>
                              </a:solidFill>
                              <a:latin typeface="Cambria Math" panose="02040503050406030204" pitchFamily="18" charset="0"/>
                            </a:rPr>
                            <m:t>𝒏𝒆𝒕</m:t>
                          </m:r>
                        </m:sub>
                      </m:sSub>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𝟎</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𝒕𝒉𝒆</m:t>
                      </m:r>
                      <m:r>
                        <a:rPr lang="en-US" b="1" i="1">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𝒐𝒃𝒋𝒆𝒄𝒕</m:t>
                      </m:r>
                      <m:r>
                        <a:rPr lang="en-US" b="1" i="1" smtClean="0">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𝒂𝒄𝒄𝒆𝒍𝒆𝒓𝒂𝒕𝒆𝒔</m:t>
                      </m:r>
                    </m:oMath>
                  </m:oMathPara>
                </a14:m>
                <a:endParaRPr lang="en-US" sz="2000" dirty="0" smtClean="0">
                  <a:latin typeface="Cambria"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54035"/>
                <a:ext cx="10709366" cy="5102315"/>
              </a:xfrm>
              <a:prstGeom prst="roundRect">
                <a:avLst>
                  <a:gd name="adj" fmla="val 12266"/>
                </a:avLst>
              </a:prstGeom>
              <a:blipFill>
                <a:blip r:embed="rId2"/>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AE422B2-EB1D-4DE4-B2CE-7BF91489DFF6}"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8</a:t>
            </a:fld>
            <a:endParaRPr lang="en-US"/>
          </a:p>
        </p:txBody>
      </p:sp>
    </p:spTree>
    <p:extLst>
      <p:ext uri="{BB962C8B-B14F-4D97-AF65-F5344CB8AC3E}">
        <p14:creationId xmlns:p14="http://schemas.microsoft.com/office/powerpoint/2010/main" val="781751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652"/>
          </a:xfrm>
        </p:spPr>
        <p:txBody>
          <a:bodyPr>
            <a:normAutofit fontScale="90000"/>
          </a:bodyPr>
          <a:lstStyle/>
          <a:p>
            <a:r>
              <a:rPr lang="en-US" dirty="0">
                <a:latin typeface="Times New Roman" panose="02020603050405020304" pitchFamily="18" charset="0"/>
              </a:rPr>
              <a:t>From conservation of kinetic energy,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992778"/>
                <a:ext cx="10515600" cy="5184185"/>
              </a:xfrm>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a:solidFill>
                                <a:srgbClr val="FF0000"/>
                              </a:solidFill>
                              <a:latin typeface="Cambria Math" panose="02040503050406030204" pitchFamily="18" charset="0"/>
                            </a:rPr>
                            <m:t>𝟏</m:t>
                          </m:r>
                        </m:num>
                        <m:den>
                          <m:r>
                            <a:rPr lang="en-US" sz="2400" b="1" i="1">
                              <a:solidFill>
                                <a:srgbClr val="FF0000"/>
                              </a:solidFill>
                              <a:latin typeface="Cambria Math" panose="02040503050406030204" pitchFamily="18" charset="0"/>
                            </a:rPr>
                            <m:t>𝟐</m:t>
                          </m:r>
                        </m:den>
                      </m:f>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𝒎</m:t>
                          </m:r>
                        </m:e>
                        <m:sub>
                          <m:r>
                            <a:rPr lang="en-US" sz="2400" b="1" i="1">
                              <a:solidFill>
                                <a:srgbClr val="FF0000"/>
                              </a:solidFill>
                              <a:latin typeface="Cambria Math" panose="02040503050406030204" pitchFamily="18" charset="0"/>
                            </a:rPr>
                            <m:t>𝟏</m:t>
                          </m:r>
                        </m:sub>
                      </m:sSub>
                      <m:sSubSup>
                        <m:sSubSupPr>
                          <m:ctrlPr>
                            <a:rPr lang="en-US" sz="2400" b="1" i="1" dirty="0">
                              <a:solidFill>
                                <a:srgbClr val="FF0000"/>
                              </a:solidFill>
                              <a:latin typeface="Cambria Math" panose="02040503050406030204" pitchFamily="18" charset="0"/>
                            </a:rPr>
                          </m:ctrlPr>
                        </m:sSubSupPr>
                        <m:e>
                          <m:r>
                            <a:rPr lang="en-US" sz="2400" b="1" i="1" dirty="0">
                              <a:solidFill>
                                <a:srgbClr val="FF0000"/>
                              </a:solidFill>
                              <a:latin typeface="Cambria Math" panose="02040503050406030204" pitchFamily="18" charset="0"/>
                            </a:rPr>
                            <m:t>𝒗</m:t>
                          </m:r>
                        </m:e>
                        <m:sub>
                          <m:r>
                            <a:rPr lang="en-US" sz="2400" b="1" i="1" dirty="0">
                              <a:solidFill>
                                <a:srgbClr val="FF0000"/>
                              </a:solidFill>
                              <a:latin typeface="Cambria Math" panose="02040503050406030204" pitchFamily="18" charset="0"/>
                            </a:rPr>
                            <m:t>𝟏</m:t>
                          </m:r>
                          <m:r>
                            <a:rPr lang="en-US" sz="2400" b="1" i="1" dirty="0">
                              <a:solidFill>
                                <a:srgbClr val="FF0000"/>
                              </a:solidFill>
                              <a:latin typeface="Cambria Math" panose="02040503050406030204" pitchFamily="18" charset="0"/>
                            </a:rPr>
                            <m:t>𝒊</m:t>
                          </m:r>
                        </m:sub>
                        <m:sup>
                          <m:r>
                            <a:rPr lang="en-US" sz="2400" b="1" i="1" dirty="0">
                              <a:solidFill>
                                <a:srgbClr val="FF0000"/>
                              </a:solidFill>
                              <a:latin typeface="Cambria Math" panose="02040503050406030204" pitchFamily="18" charset="0"/>
                            </a:rPr>
                            <m:t>𝟐</m:t>
                          </m:r>
                        </m:sup>
                      </m:sSubSup>
                      <m:r>
                        <a:rPr lang="en-US" sz="2400" b="1" i="1">
                          <a:solidFill>
                            <a:srgbClr val="FF0000"/>
                          </a:solidFill>
                          <a:latin typeface="Cambria Math" panose="02040503050406030204" pitchFamily="18" charset="0"/>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panose="02040503050406030204" pitchFamily="18" charset="0"/>
                            </a:rPr>
                            <m:t>𝟏</m:t>
                          </m:r>
                        </m:num>
                        <m:den>
                          <m:r>
                            <a:rPr lang="en-US" sz="2400" b="1" i="1">
                              <a:solidFill>
                                <a:srgbClr val="FF0000"/>
                              </a:solidFill>
                              <a:latin typeface="Cambria Math" panose="02040503050406030204" pitchFamily="18" charset="0"/>
                            </a:rPr>
                            <m:t>𝟐</m:t>
                          </m:r>
                        </m:den>
                      </m:f>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𝒎</m:t>
                          </m:r>
                        </m:e>
                        <m:sub>
                          <m:r>
                            <a:rPr lang="en-US" sz="2400" b="1" i="1">
                              <a:solidFill>
                                <a:srgbClr val="FF0000"/>
                              </a:solidFill>
                              <a:latin typeface="Cambria Math" panose="02040503050406030204" pitchFamily="18" charset="0"/>
                            </a:rPr>
                            <m:t>𝟐</m:t>
                          </m:r>
                        </m:sub>
                      </m:sSub>
                      <m:sSubSup>
                        <m:sSubSupPr>
                          <m:ctrlPr>
                            <a:rPr lang="en-US" sz="2400" b="1" i="1" dirty="0">
                              <a:solidFill>
                                <a:srgbClr val="FF0000"/>
                              </a:solidFill>
                              <a:latin typeface="Cambria Math" panose="02040503050406030204" pitchFamily="18" charset="0"/>
                            </a:rPr>
                          </m:ctrlPr>
                        </m:sSubSupPr>
                        <m:e>
                          <m:r>
                            <a:rPr lang="en-US" sz="2400" b="1" i="1" dirty="0">
                              <a:solidFill>
                                <a:srgbClr val="FF0000"/>
                              </a:solidFill>
                              <a:latin typeface="Cambria Math" panose="02040503050406030204" pitchFamily="18" charset="0"/>
                            </a:rPr>
                            <m:t>𝒗</m:t>
                          </m:r>
                        </m:e>
                        <m:sub>
                          <m:r>
                            <a:rPr lang="en-US" sz="2400" b="1" i="1" dirty="0">
                              <a:solidFill>
                                <a:srgbClr val="FF0000"/>
                              </a:solidFill>
                              <a:latin typeface="Cambria Math" panose="02040503050406030204" pitchFamily="18" charset="0"/>
                            </a:rPr>
                            <m:t>𝟐</m:t>
                          </m:r>
                          <m:r>
                            <a:rPr lang="en-US" sz="2400" b="1" i="1" dirty="0">
                              <a:solidFill>
                                <a:srgbClr val="FF0000"/>
                              </a:solidFill>
                              <a:latin typeface="Cambria Math" panose="02040503050406030204" pitchFamily="18" charset="0"/>
                            </a:rPr>
                            <m:t>𝒊</m:t>
                          </m:r>
                        </m:sub>
                        <m:sup>
                          <m:r>
                            <a:rPr lang="en-US" sz="2400" b="1" i="1" dirty="0">
                              <a:solidFill>
                                <a:srgbClr val="FF0000"/>
                              </a:solidFill>
                              <a:latin typeface="Cambria Math" panose="02040503050406030204" pitchFamily="18" charset="0"/>
                            </a:rPr>
                            <m:t>𝟐</m:t>
                          </m:r>
                        </m:sup>
                      </m:sSubSup>
                      <m:r>
                        <a:rPr lang="en-US" sz="2400" b="1" i="1">
                          <a:solidFill>
                            <a:srgbClr val="FF0000"/>
                          </a:solidFill>
                          <a:latin typeface="Cambria Math" panose="02040503050406030204" pitchFamily="18" charset="0"/>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panose="02040503050406030204" pitchFamily="18" charset="0"/>
                            </a:rPr>
                            <m:t>𝟏</m:t>
                          </m:r>
                        </m:num>
                        <m:den>
                          <m:r>
                            <a:rPr lang="en-US" sz="2400" b="1" i="1">
                              <a:solidFill>
                                <a:srgbClr val="FF0000"/>
                              </a:solidFill>
                              <a:latin typeface="Cambria Math" panose="02040503050406030204" pitchFamily="18" charset="0"/>
                            </a:rPr>
                            <m:t>𝟐</m:t>
                          </m:r>
                        </m:den>
                      </m:f>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𝒎</m:t>
                          </m:r>
                        </m:e>
                        <m:sub>
                          <m:r>
                            <a:rPr lang="en-US" sz="2400" b="1" i="1">
                              <a:solidFill>
                                <a:srgbClr val="FF0000"/>
                              </a:solidFill>
                              <a:latin typeface="Cambria Math" panose="02040503050406030204" pitchFamily="18" charset="0"/>
                            </a:rPr>
                            <m:t>𝟏</m:t>
                          </m:r>
                        </m:sub>
                      </m:sSub>
                      <m:sSubSup>
                        <m:sSubSupPr>
                          <m:ctrlPr>
                            <a:rPr lang="en-US" sz="2400" b="1" i="1" dirty="0">
                              <a:solidFill>
                                <a:srgbClr val="FF0000"/>
                              </a:solidFill>
                              <a:latin typeface="Cambria Math" panose="02040503050406030204" pitchFamily="18" charset="0"/>
                            </a:rPr>
                          </m:ctrlPr>
                        </m:sSubSupPr>
                        <m:e>
                          <m:r>
                            <a:rPr lang="en-US" sz="2400" b="1" i="1" dirty="0">
                              <a:solidFill>
                                <a:srgbClr val="FF0000"/>
                              </a:solidFill>
                              <a:latin typeface="Cambria Math" panose="02040503050406030204" pitchFamily="18" charset="0"/>
                            </a:rPr>
                            <m:t>𝒗</m:t>
                          </m:r>
                        </m:e>
                        <m:sub>
                          <m:r>
                            <a:rPr lang="en-US" sz="2400" b="1" i="1" dirty="0">
                              <a:solidFill>
                                <a:srgbClr val="FF0000"/>
                              </a:solidFill>
                              <a:latin typeface="Cambria Math" panose="02040503050406030204" pitchFamily="18" charset="0"/>
                            </a:rPr>
                            <m:t>𝟏</m:t>
                          </m:r>
                          <m:r>
                            <a:rPr lang="en-US" sz="2400" b="1" i="1" dirty="0">
                              <a:solidFill>
                                <a:srgbClr val="FF0000"/>
                              </a:solidFill>
                              <a:latin typeface="Cambria Math" panose="02040503050406030204" pitchFamily="18" charset="0"/>
                            </a:rPr>
                            <m:t>𝒇</m:t>
                          </m:r>
                        </m:sub>
                        <m:sup>
                          <m:r>
                            <a:rPr lang="en-US" sz="2400" b="1" i="1" dirty="0">
                              <a:solidFill>
                                <a:srgbClr val="FF0000"/>
                              </a:solidFill>
                              <a:latin typeface="Cambria Math" panose="02040503050406030204" pitchFamily="18" charset="0"/>
                            </a:rPr>
                            <m:t>𝟐</m:t>
                          </m:r>
                        </m:sup>
                      </m:sSubSup>
                      <m:r>
                        <a:rPr lang="en-US" sz="2400" b="1" i="1">
                          <a:solidFill>
                            <a:srgbClr val="FF0000"/>
                          </a:solidFill>
                          <a:latin typeface="Cambria Math" panose="02040503050406030204" pitchFamily="18" charset="0"/>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panose="02040503050406030204" pitchFamily="18" charset="0"/>
                            </a:rPr>
                            <m:t>𝟏</m:t>
                          </m:r>
                        </m:num>
                        <m:den>
                          <m:r>
                            <a:rPr lang="en-US" sz="2400" b="1" i="1">
                              <a:solidFill>
                                <a:srgbClr val="FF0000"/>
                              </a:solidFill>
                              <a:latin typeface="Cambria Math" panose="02040503050406030204" pitchFamily="18" charset="0"/>
                            </a:rPr>
                            <m:t>𝟐</m:t>
                          </m:r>
                        </m:den>
                      </m:f>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𝒎</m:t>
                          </m:r>
                        </m:e>
                        <m:sub>
                          <m:r>
                            <a:rPr lang="en-US" sz="2400" b="1" i="1">
                              <a:solidFill>
                                <a:srgbClr val="FF0000"/>
                              </a:solidFill>
                              <a:latin typeface="Cambria Math" panose="02040503050406030204" pitchFamily="18" charset="0"/>
                            </a:rPr>
                            <m:t>𝟐</m:t>
                          </m:r>
                        </m:sub>
                      </m:sSub>
                      <m:sSubSup>
                        <m:sSubSupPr>
                          <m:ctrlPr>
                            <a:rPr lang="en-US" sz="2400" b="1" i="1" dirty="0">
                              <a:solidFill>
                                <a:srgbClr val="FF0000"/>
                              </a:solidFill>
                              <a:latin typeface="Cambria Math" panose="02040503050406030204" pitchFamily="18" charset="0"/>
                            </a:rPr>
                          </m:ctrlPr>
                        </m:sSubSupPr>
                        <m:e>
                          <m:r>
                            <a:rPr lang="en-US" sz="2400" b="1" i="1" dirty="0">
                              <a:solidFill>
                                <a:srgbClr val="FF0000"/>
                              </a:solidFill>
                              <a:latin typeface="Cambria Math" panose="02040503050406030204" pitchFamily="18" charset="0"/>
                            </a:rPr>
                            <m:t>𝒗</m:t>
                          </m:r>
                        </m:e>
                        <m:sub>
                          <m:r>
                            <a:rPr lang="en-US" sz="2400" b="1" i="1" dirty="0">
                              <a:solidFill>
                                <a:srgbClr val="FF0000"/>
                              </a:solidFill>
                              <a:latin typeface="Cambria Math" panose="02040503050406030204" pitchFamily="18" charset="0"/>
                            </a:rPr>
                            <m:t>𝟐</m:t>
                          </m:r>
                          <m:r>
                            <a:rPr lang="en-US" sz="2400" b="1" i="1" dirty="0">
                              <a:solidFill>
                                <a:srgbClr val="FF0000"/>
                              </a:solidFill>
                              <a:latin typeface="Cambria Math" panose="02040503050406030204" pitchFamily="18" charset="0"/>
                            </a:rPr>
                            <m:t>𝒇</m:t>
                          </m:r>
                        </m:sub>
                        <m:sup>
                          <m:r>
                            <a:rPr lang="en-US" sz="2400" b="1" i="1" dirty="0">
                              <a:solidFill>
                                <a:srgbClr val="FF0000"/>
                              </a:solidFill>
                              <a:latin typeface="Cambria Math" panose="02040503050406030204" pitchFamily="18" charset="0"/>
                            </a:rPr>
                            <m:t>𝟐</m:t>
                          </m:r>
                        </m:sup>
                      </m:sSubSup>
                    </m:oMath>
                  </m:oMathPara>
                </a14:m>
                <a:endParaRPr lang="en-US" dirty="0" smtClean="0"/>
              </a:p>
              <a:p>
                <a:r>
                  <a:rPr lang="en-US" dirty="0">
                    <a:latin typeface="Times New Roman" panose="02020603050405020304" pitchFamily="18" charset="0"/>
                  </a:rPr>
                  <a:t>We can cancel the </a:t>
                </a:r>
                <a:r>
                  <a:rPr lang="en-US" dirty="0" smtClean="0">
                    <a:latin typeface="Times New Roman" panose="02020603050405020304" pitchFamily="18" charset="0"/>
                  </a:rPr>
                  <a:t>factor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smtClean="0">
                    <a:latin typeface="Times New Roman" panose="02020603050405020304" pitchFamily="18" charset="0"/>
                  </a:rPr>
                  <a:t> in </a:t>
                </a:r>
                <a:r>
                  <a:rPr lang="en-US" dirty="0">
                    <a:latin typeface="Times New Roman" panose="02020603050405020304" pitchFamily="18" charset="0"/>
                  </a:rPr>
                  <a:t>the equation, and </a:t>
                </a:r>
                <a:r>
                  <a:rPr lang="en-US" dirty="0" smtClean="0">
                    <a:latin typeface="Times New Roman" panose="02020603050405020304" pitchFamily="18" charset="0"/>
                  </a:rPr>
                  <a:t>rewrite as:</a:t>
                </a:r>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1</m:t>
                          </m:r>
                        </m:sub>
                      </m:sSub>
                      <m:d>
                        <m:dPr>
                          <m:ctrlPr>
                            <a:rPr lang="en-US" sz="2000" b="0" i="1" smtClean="0">
                              <a:latin typeface="Cambria Math" panose="02040503050406030204" pitchFamily="18" charset="0"/>
                            </a:rPr>
                          </m:ctrlPr>
                        </m:dPr>
                        <m:e>
                          <m:sSubSup>
                            <m:sSubSupPr>
                              <m:ctrlPr>
                                <a:rPr lang="en-US" sz="2000" b="1" i="1" dirty="0" smtClean="0">
                                  <a:solidFill>
                                    <a:schemeClr val="tx1"/>
                                  </a:solidFill>
                                  <a:latin typeface="Cambria Math" panose="02040503050406030204" pitchFamily="18" charset="0"/>
                                </a:rPr>
                              </m:ctrlPr>
                            </m:sSubSupPr>
                            <m:e>
                              <m:r>
                                <a:rPr lang="en-US" sz="2000" b="1" i="1" dirty="0">
                                  <a:solidFill>
                                    <a:schemeClr val="tx1"/>
                                  </a:solidFill>
                                  <a:latin typeface="Cambria Math" panose="02040503050406030204" pitchFamily="18" charset="0"/>
                                </a:rPr>
                                <m:t>𝒗</m:t>
                              </m:r>
                            </m:e>
                            <m:sub>
                              <m:r>
                                <a:rPr lang="en-US" sz="2000" b="1" i="1" dirty="0">
                                  <a:solidFill>
                                    <a:schemeClr val="tx1"/>
                                  </a:solidFill>
                                  <a:latin typeface="Cambria Math" panose="02040503050406030204" pitchFamily="18" charset="0"/>
                                </a:rPr>
                                <m:t>𝟏</m:t>
                              </m:r>
                              <m:r>
                                <a:rPr lang="en-US" sz="2000" b="1" i="1" dirty="0">
                                  <a:solidFill>
                                    <a:schemeClr val="tx1"/>
                                  </a:solidFill>
                                  <a:latin typeface="Cambria Math" panose="02040503050406030204" pitchFamily="18" charset="0"/>
                                </a:rPr>
                                <m:t>𝒇</m:t>
                              </m:r>
                            </m:sub>
                            <m:sup>
                              <m:r>
                                <a:rPr lang="en-US" sz="2000" b="1" i="1" dirty="0">
                                  <a:solidFill>
                                    <a:schemeClr val="tx1"/>
                                  </a:solidFill>
                                  <a:latin typeface="Cambria Math" panose="02040503050406030204" pitchFamily="18" charset="0"/>
                                </a:rPr>
                                <m:t>𝟐</m:t>
                              </m:r>
                            </m:sup>
                          </m:sSubSup>
                          <m:r>
                            <a:rPr lang="en-US" sz="2000" b="0" i="1" dirty="0" smtClean="0">
                              <a:solidFill>
                                <a:schemeClr val="tx1"/>
                              </a:solidFill>
                              <a:latin typeface="Cambria Math" panose="02040503050406030204" pitchFamily="18" charset="0"/>
                            </a:rPr>
                            <m:t>−</m:t>
                          </m:r>
                          <m:sSubSup>
                            <m:sSubSupPr>
                              <m:ctrlPr>
                                <a:rPr lang="en-US" sz="2000" b="1" i="1" dirty="0">
                                  <a:solidFill>
                                    <a:schemeClr val="tx1"/>
                                  </a:solidFill>
                                  <a:latin typeface="Cambria Math" panose="02040503050406030204" pitchFamily="18" charset="0"/>
                                </a:rPr>
                              </m:ctrlPr>
                            </m:sSubSupPr>
                            <m:e>
                              <m:r>
                                <a:rPr lang="en-US" sz="2000" b="1" i="1" dirty="0">
                                  <a:solidFill>
                                    <a:schemeClr val="tx1"/>
                                  </a:solidFill>
                                  <a:latin typeface="Cambria Math" panose="02040503050406030204" pitchFamily="18" charset="0"/>
                                </a:rPr>
                                <m:t>𝒗</m:t>
                              </m:r>
                            </m:e>
                            <m:sub>
                              <m:r>
                                <a:rPr lang="en-US" sz="2000" b="1" i="1" dirty="0">
                                  <a:solidFill>
                                    <a:schemeClr val="tx1"/>
                                  </a:solidFill>
                                  <a:latin typeface="Cambria Math" panose="02040503050406030204" pitchFamily="18" charset="0"/>
                                </a:rPr>
                                <m:t>𝟏</m:t>
                              </m:r>
                              <m:r>
                                <a:rPr lang="en-US" sz="2000" b="1" i="1" dirty="0">
                                  <a:solidFill>
                                    <a:schemeClr val="tx1"/>
                                  </a:solidFill>
                                  <a:latin typeface="Cambria Math" panose="02040503050406030204" pitchFamily="18" charset="0"/>
                                </a:rPr>
                                <m:t>𝒊</m:t>
                              </m:r>
                            </m:sub>
                            <m:sup>
                              <m:r>
                                <a:rPr lang="en-US" sz="2000" b="1" i="1" dirty="0">
                                  <a:solidFill>
                                    <a:schemeClr val="tx1"/>
                                  </a:solidFill>
                                  <a:latin typeface="Cambria Math" panose="02040503050406030204" pitchFamily="18" charset="0"/>
                                </a:rPr>
                                <m:t>𝟐</m:t>
                              </m:r>
                            </m:sup>
                          </m:sSubSup>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Sup>
                        <m:sSubSupPr>
                          <m:ctrlPr>
                            <a:rPr lang="en-US" sz="2000" b="1" i="1" dirty="0" smtClean="0">
                              <a:solidFill>
                                <a:schemeClr val="tx1"/>
                              </a:solidFill>
                              <a:latin typeface="Cambria Math" panose="02040503050406030204" pitchFamily="18" charset="0"/>
                            </a:rPr>
                          </m:ctrlPr>
                        </m:sSubSupPr>
                        <m:e>
                          <m:r>
                            <a:rPr lang="en-US" sz="2000" b="1" i="1" dirty="0">
                              <a:solidFill>
                                <a:schemeClr val="tx1"/>
                              </a:solidFill>
                              <a:latin typeface="Cambria Math" panose="02040503050406030204" pitchFamily="18" charset="0"/>
                            </a:rPr>
                            <m:t>𝒗</m:t>
                          </m:r>
                        </m:e>
                        <m:sub>
                          <m:r>
                            <a:rPr lang="en-US" sz="2000" b="1" i="1" dirty="0" smtClean="0">
                              <a:solidFill>
                                <a:schemeClr val="tx1"/>
                              </a:solidFill>
                              <a:latin typeface="Cambria Math" panose="02040503050406030204" pitchFamily="18" charset="0"/>
                            </a:rPr>
                            <m:t>𝟐</m:t>
                          </m:r>
                          <m:r>
                            <a:rPr lang="en-US" sz="2000" b="1" i="1" dirty="0" smtClean="0">
                              <a:solidFill>
                                <a:schemeClr val="tx1"/>
                              </a:solidFill>
                              <a:latin typeface="Cambria Math" panose="02040503050406030204" pitchFamily="18" charset="0"/>
                            </a:rPr>
                            <m:t>𝒇</m:t>
                          </m:r>
                        </m:sub>
                        <m:sup>
                          <m:r>
                            <a:rPr lang="en-US" sz="2000" b="1" i="1" dirty="0">
                              <a:solidFill>
                                <a:schemeClr val="tx1"/>
                              </a:solidFill>
                              <a:latin typeface="Cambria Math" panose="02040503050406030204" pitchFamily="18" charset="0"/>
                            </a:rPr>
                            <m:t>𝟐</m:t>
                          </m:r>
                        </m:sup>
                      </m:sSubSup>
                      <m:r>
                        <a:rPr lang="en-US" sz="2000" b="0" i="1" dirty="0" smtClean="0">
                          <a:solidFill>
                            <a:schemeClr val="tx1"/>
                          </a:solidFill>
                          <a:latin typeface="Cambria Math" panose="02040503050406030204" pitchFamily="18" charset="0"/>
                        </a:rPr>
                        <m:t>−</m:t>
                      </m:r>
                      <m:sSubSup>
                        <m:sSubSupPr>
                          <m:ctrlPr>
                            <a:rPr lang="en-US" sz="2000" b="1" i="1" dirty="0" smtClean="0">
                              <a:solidFill>
                                <a:schemeClr val="tx1"/>
                              </a:solidFill>
                              <a:latin typeface="Cambria Math" panose="02040503050406030204" pitchFamily="18" charset="0"/>
                            </a:rPr>
                          </m:ctrlPr>
                        </m:sSubSupPr>
                        <m:e>
                          <m:r>
                            <a:rPr lang="en-US" sz="2000" b="1" i="1" dirty="0">
                              <a:solidFill>
                                <a:schemeClr val="tx1"/>
                              </a:solidFill>
                              <a:latin typeface="Cambria Math" panose="02040503050406030204" pitchFamily="18" charset="0"/>
                            </a:rPr>
                            <m:t>𝒗</m:t>
                          </m:r>
                        </m:e>
                        <m:sub>
                          <m:r>
                            <a:rPr lang="en-US" sz="2000" b="1" i="1" dirty="0" smtClean="0">
                              <a:solidFill>
                                <a:schemeClr val="tx1"/>
                              </a:solidFill>
                              <a:latin typeface="Cambria Math" panose="02040503050406030204" pitchFamily="18" charset="0"/>
                            </a:rPr>
                            <m:t>𝟐</m:t>
                          </m:r>
                          <m:r>
                            <a:rPr lang="en-US" sz="2000" b="1" i="1" dirty="0">
                              <a:solidFill>
                                <a:schemeClr val="tx1"/>
                              </a:solidFill>
                              <a:latin typeface="Cambria Math" panose="02040503050406030204" pitchFamily="18" charset="0"/>
                            </a:rPr>
                            <m:t>𝒊</m:t>
                          </m:r>
                        </m:sub>
                        <m:sup>
                          <m:r>
                            <a:rPr lang="en-US" sz="2000" b="1" i="1" dirty="0">
                              <a:solidFill>
                                <a:schemeClr val="tx1"/>
                              </a:solidFill>
                              <a:latin typeface="Cambria Math" panose="02040503050406030204" pitchFamily="18" charset="0"/>
                            </a:rPr>
                            <m:t>𝟐</m:t>
                          </m:r>
                        </m:sup>
                      </m:sSubSup>
                      <m:r>
                        <a:rPr lang="en-US" sz="2000" b="0" i="1" smtClean="0">
                          <a:latin typeface="Cambria Math" panose="02040503050406030204" pitchFamily="18" charset="0"/>
                        </a:rPr>
                        <m:t>)</m:t>
                      </m:r>
                    </m:oMath>
                  </m:oMathPara>
                </a14:m>
                <a:endParaRPr lang="en-US" dirty="0" smtClean="0"/>
              </a:p>
              <a:p>
                <a:r>
                  <a:rPr lang="en-US" dirty="0">
                    <a:latin typeface="Times New Roman" panose="02020603050405020304" pitchFamily="18" charset="0"/>
                  </a:rPr>
                  <a:t>Then, factor both </a:t>
                </a:r>
                <a:r>
                  <a:rPr lang="en-US" dirty="0" smtClean="0">
                    <a:latin typeface="Times New Roman" panose="02020603050405020304" pitchFamily="18" charset="0"/>
                  </a:rPr>
                  <a:t>sides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r>
                                <a:rPr lang="en-US" b="0" i="1" dirty="0" smtClean="0">
                                  <a:latin typeface="Cambria Math" panose="02040503050406030204" pitchFamily="18" charset="0"/>
                                </a:rPr>
                                <m:t>𝑖</m:t>
                              </m:r>
                            </m:sub>
                          </m:sSub>
                        </m:e>
                      </m:d>
                      <m:d>
                        <m:dPr>
                          <m:ctrlPr>
                            <a:rPr lang="en-US" b="0" i="1" dirty="0"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r>
                                <a:rPr lang="en-US" b="0" i="1" dirty="0" smtClean="0">
                                  <a:latin typeface="Cambria Math" panose="02040503050406030204" pitchFamily="18" charset="0"/>
                                </a:rPr>
                                <m:t>𝑖</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2</m:t>
                              </m:r>
                              <m:r>
                                <a:rPr lang="en-US" b="0" i="1" dirty="0" smtClean="0">
                                  <a:latin typeface="Cambria Math" panose="02040503050406030204" pitchFamily="18" charset="0"/>
                                </a:rPr>
                                <m:t>𝑖</m:t>
                              </m:r>
                            </m:sub>
                          </m:sSub>
                        </m:e>
                      </m:d>
                      <m:d>
                        <m:dPr>
                          <m:ctrlPr>
                            <a:rPr lang="en-US" b="0" i="1" dirty="0"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2</m:t>
                              </m:r>
                              <m:r>
                                <a:rPr lang="en-US" b="0" i="1" dirty="0" smtClean="0">
                                  <a:latin typeface="Cambria Math" panose="02040503050406030204" pitchFamily="18" charset="0"/>
                                </a:rPr>
                                <m:t>𝑖</m:t>
                              </m:r>
                            </m:sub>
                          </m:sSub>
                        </m:e>
                      </m:d>
                      <m:r>
                        <a:rPr lang="en-US" b="0" i="1" dirty="0" smtClean="0">
                          <a:latin typeface="Cambria Math" panose="02040503050406030204" pitchFamily="18" charset="0"/>
                        </a:rPr>
                        <m:t>  </m:t>
                      </m:r>
                      <m:r>
                        <a:rPr lang="en-US" b="0"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𝑎</m:t>
                      </m:r>
                      <m:r>
                        <a:rPr lang="en-US" b="0" i="1" dirty="0" smtClean="0">
                          <a:solidFill>
                            <a:srgbClr val="FF0000"/>
                          </a:solidFill>
                          <a:latin typeface="Cambria Math" panose="02040503050406030204" pitchFamily="18" charset="0"/>
                        </a:rPr>
                        <m:t>)</m:t>
                      </m:r>
                    </m:oMath>
                  </m:oMathPara>
                </a14:m>
                <a:endParaRPr lang="en-US" dirty="0" smtClean="0">
                  <a:solidFill>
                    <a:srgbClr val="FF0000"/>
                  </a:solidFill>
                </a:endParaRPr>
              </a:p>
              <a:p>
                <a:r>
                  <a:rPr lang="en-US" dirty="0">
                    <a:latin typeface="Times New Roman" panose="02020603050405020304" pitchFamily="18" charset="0"/>
                  </a:rPr>
                  <a:t>Separate the terms containing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a14:m>
                <a:r>
                  <a:rPr lang="en-US" dirty="0" smtClean="0">
                    <a:latin typeface="Times New Roman" panose="02020603050405020304" pitchFamily="18" charset="0"/>
                  </a:rPr>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r>
                                <a:rPr lang="en-US" b="0" i="1" dirty="0" smtClean="0">
                                  <a:latin typeface="Cambria Math" panose="02040503050406030204" pitchFamily="18" charset="0"/>
                                </a:rPr>
                                <m:t>𝑖</m:t>
                              </m:r>
                            </m:sub>
                          </m:sSub>
                        </m:e>
                      </m:d>
                      <m:r>
                        <a:rPr lang="en-US" b="0" i="1" dirty="0" smtClean="0">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2</m:t>
                              </m:r>
                              <m:r>
                                <a:rPr lang="en-US" b="0" i="1" dirty="0" smtClean="0">
                                  <a:latin typeface="Cambria Math" panose="02040503050406030204" pitchFamily="18" charset="0"/>
                                </a:rPr>
                                <m:t>𝑖</m:t>
                              </m:r>
                            </m:sub>
                          </m:sSub>
                        </m:e>
                      </m:d>
                      <m:r>
                        <a:rPr lang="en-US" b="0" i="1" dirty="0" smtClean="0">
                          <a:latin typeface="Cambria Math" panose="02040503050406030204" pitchFamily="18" charset="0"/>
                        </a:rPr>
                        <m:t>     </m:t>
                      </m:r>
                      <m:r>
                        <a:rPr lang="en-US" b="0"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𝑏</m:t>
                      </m:r>
                      <m:r>
                        <a:rPr lang="en-US" b="0" i="1" dirty="0" smtClean="0">
                          <a:solidFill>
                            <a:srgbClr val="FF0000"/>
                          </a:solidFill>
                          <a:latin typeface="Cambria Math" panose="02040503050406030204" pitchFamily="18" charset="0"/>
                        </a:rPr>
                        <m:t>)</m:t>
                      </m:r>
                    </m:oMath>
                  </m:oMathPara>
                </a14:m>
                <a:endParaRPr lang="en-US" dirty="0" smtClean="0">
                  <a:solidFill>
                    <a:srgbClr val="FF0000"/>
                  </a:solidFill>
                </a:endParaRPr>
              </a:p>
              <a:p>
                <a:r>
                  <a:rPr lang="en-US" dirty="0">
                    <a:latin typeface="Times New Roman" panose="02020603050405020304" pitchFamily="18" charset="0"/>
                  </a:rPr>
                  <a:t>Dividing equation </a:t>
                </a:r>
                <a:r>
                  <a:rPr lang="en-US" dirty="0">
                    <a:solidFill>
                      <a:srgbClr val="FF0000"/>
                    </a:solidFill>
                    <a:latin typeface="Times New Roman" panose="02020603050405020304" pitchFamily="18" charset="0"/>
                  </a:rPr>
                  <a:t>(a) </a:t>
                </a:r>
                <a:r>
                  <a:rPr lang="en-US" dirty="0">
                    <a:latin typeface="Times New Roman" panose="02020603050405020304" pitchFamily="18" charset="0"/>
                  </a:rPr>
                  <a:t>by equation </a:t>
                </a:r>
                <a:r>
                  <a:rPr lang="en-US" dirty="0">
                    <a:solidFill>
                      <a:srgbClr val="FF0000"/>
                    </a:solidFill>
                    <a:latin typeface="Times New Roman" panose="02020603050405020304" pitchFamily="18" charset="0"/>
                  </a:rPr>
                  <a:t>(b</a:t>
                </a:r>
                <a:r>
                  <a:rPr lang="en-US" dirty="0" smtClean="0">
                    <a:solidFill>
                      <a:srgbClr val="FF0000"/>
                    </a:solidFill>
                    <a:latin typeface="Times New Roman" panose="02020603050405020304" pitchFamily="18" charset="0"/>
                  </a:rPr>
                  <a:t>)</a:t>
                </a:r>
              </a:p>
              <a:p>
                <a:pPr marL="0" indent="0" algn="ctr">
                  <a:buNone/>
                </a:pPr>
                <a14:m>
                  <m:oMathPara xmlns:m="http://schemas.openxmlformats.org/officeDocument/2006/math">
                    <m:oMathParaPr>
                      <m:jc m:val="centerGroup"/>
                    </m:oMathParaPr>
                    <m:oMath xmlns:m="http://schemas.openxmlformats.org/officeDocument/2006/math">
                      <m:d>
                        <m:dPr>
                          <m:ctrlPr>
                            <a:rPr lang="en-US" b="1" i="1" dirty="0" smtClean="0">
                              <a:solidFill>
                                <a:srgbClr val="FF0000"/>
                              </a:solidFill>
                              <a:latin typeface="Cambria Math" panose="02040503050406030204" pitchFamily="18" charset="0"/>
                            </a:rPr>
                          </m:ctrlPr>
                        </m:dPr>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𝒗</m:t>
                              </m:r>
                            </m:e>
                            <m:sub>
                              <m:r>
                                <a:rPr lang="en-US" b="1" i="1" smtClean="0">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𝒇</m:t>
                              </m:r>
                            </m:sub>
                          </m:sSub>
                          <m:r>
                            <a:rPr lang="en-US" b="1" i="1" smtClean="0">
                              <a:solidFill>
                                <a:srgbClr val="FF0000"/>
                              </a:solidFill>
                              <a:latin typeface="Cambria Math" panose="02040503050406030204" pitchFamily="18" charset="0"/>
                            </a:rPr>
                            <m:t>+</m:t>
                          </m:r>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panose="02040503050406030204" pitchFamily="18" charset="0"/>
                                </a:rPr>
                                <m:t>𝒗</m:t>
                              </m:r>
                            </m:e>
                            <m:sub>
                              <m:r>
                                <a:rPr lang="en-US" b="1" i="1" dirty="0" smtClean="0">
                                  <a:solidFill>
                                    <a:srgbClr val="FF0000"/>
                                  </a:solidFill>
                                  <a:latin typeface="Cambria Math" panose="02040503050406030204" pitchFamily="18" charset="0"/>
                                </a:rPr>
                                <m:t>𝟏</m:t>
                              </m:r>
                              <m:r>
                                <a:rPr lang="en-US" b="1" i="1" dirty="0" smtClean="0">
                                  <a:solidFill>
                                    <a:srgbClr val="FF0000"/>
                                  </a:solidFill>
                                  <a:latin typeface="Cambria Math" panose="02040503050406030204" pitchFamily="18" charset="0"/>
                                </a:rPr>
                                <m:t>𝒊</m:t>
                              </m:r>
                            </m:sub>
                          </m:sSub>
                        </m:e>
                      </m:d>
                      <m:r>
                        <a:rPr lang="en-US" b="1" i="1" dirty="0" smtClean="0">
                          <a:solidFill>
                            <a:srgbClr val="FF0000"/>
                          </a:solidFill>
                          <a:latin typeface="Cambria Math" panose="02040503050406030204" pitchFamily="18" charset="0"/>
                        </a:rPr>
                        <m:t>=</m:t>
                      </m:r>
                      <m:d>
                        <m:dPr>
                          <m:ctrlPr>
                            <a:rPr lang="en-US" b="1" i="1" dirty="0" smtClean="0">
                              <a:solidFill>
                                <a:srgbClr val="FF0000"/>
                              </a:solidFill>
                              <a:latin typeface="Cambria Math" panose="02040503050406030204" pitchFamily="18" charset="0"/>
                            </a:rPr>
                          </m:ctrlPr>
                        </m:dPr>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𝒗</m:t>
                              </m:r>
                            </m:e>
                            <m:sub>
                              <m:r>
                                <a:rPr lang="en-US" b="1" i="1" smtClean="0">
                                  <a:solidFill>
                                    <a:srgbClr val="FF0000"/>
                                  </a:solidFill>
                                  <a:latin typeface="Cambria Math" panose="02040503050406030204" pitchFamily="18" charset="0"/>
                                </a:rPr>
                                <m:t>𝟐</m:t>
                              </m:r>
                              <m:r>
                                <a:rPr lang="en-US" b="1" i="1" smtClean="0">
                                  <a:solidFill>
                                    <a:srgbClr val="FF0000"/>
                                  </a:solidFill>
                                  <a:latin typeface="Cambria Math" panose="02040503050406030204" pitchFamily="18" charset="0"/>
                                </a:rPr>
                                <m:t>𝒇</m:t>
                              </m:r>
                            </m:sub>
                          </m:sSub>
                          <m:r>
                            <a:rPr lang="en-US" b="1" i="1" smtClean="0">
                              <a:solidFill>
                                <a:srgbClr val="FF0000"/>
                              </a:solidFill>
                              <a:latin typeface="Cambria Math" panose="02040503050406030204" pitchFamily="18" charset="0"/>
                            </a:rPr>
                            <m:t>+</m:t>
                          </m:r>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panose="02040503050406030204" pitchFamily="18" charset="0"/>
                                </a:rPr>
                                <m:t>𝒗</m:t>
                              </m:r>
                            </m:e>
                            <m:sub>
                              <m:r>
                                <a:rPr lang="en-US" b="1" i="1" dirty="0" smtClean="0">
                                  <a:solidFill>
                                    <a:srgbClr val="FF0000"/>
                                  </a:solidFill>
                                  <a:latin typeface="Cambria Math" panose="02040503050406030204" pitchFamily="18" charset="0"/>
                                </a:rPr>
                                <m:t>𝟐</m:t>
                              </m:r>
                              <m:r>
                                <a:rPr lang="en-US" b="1" i="1" dirty="0" smtClean="0">
                                  <a:solidFill>
                                    <a:srgbClr val="FF0000"/>
                                  </a:solidFill>
                                  <a:latin typeface="Cambria Math" panose="02040503050406030204" pitchFamily="18" charset="0"/>
                                </a:rPr>
                                <m:t>𝒊</m:t>
                              </m:r>
                            </m:sub>
                          </m:sSub>
                        </m:e>
                      </m:d>
                    </m:oMath>
                  </m:oMathPara>
                </a14:m>
                <a:endParaRPr lang="en-US" b="1" i="1" dirty="0" smtClean="0">
                  <a:solidFill>
                    <a:srgbClr val="FF0000"/>
                  </a:solidFill>
                  <a:latin typeface="Cambria Math" panose="02040503050406030204" pitchFamily="18" charset="0"/>
                </a:endParaRPr>
              </a:p>
              <a:p>
                <a:pPr marL="0" indent="0" algn="ctr">
                  <a:buNone/>
                </a:pPr>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panose="02040503050406030204" pitchFamily="18" charset="0"/>
                          </a:rPr>
                          <m:t>𝒗</m:t>
                        </m:r>
                      </m:e>
                      <m:sub>
                        <m:r>
                          <a:rPr lang="en-US" b="1" i="1" dirty="0" smtClean="0">
                            <a:solidFill>
                              <a:srgbClr val="FF0000"/>
                            </a:solidFill>
                            <a:latin typeface="Cambria Math" panose="02040503050406030204" pitchFamily="18" charset="0"/>
                          </a:rPr>
                          <m:t>𝟏</m:t>
                        </m:r>
                        <m:r>
                          <a:rPr lang="en-US" b="1" i="1" dirty="0" smtClean="0">
                            <a:solidFill>
                              <a:srgbClr val="FF0000"/>
                            </a:solidFill>
                            <a:latin typeface="Cambria Math" panose="02040503050406030204" pitchFamily="18" charset="0"/>
                          </a:rPr>
                          <m:t>𝒊</m:t>
                        </m:r>
                      </m:sub>
                    </m:sSub>
                    <m:r>
                      <a:rPr lang="en-US" b="1" i="1" dirty="0" smtClean="0">
                        <a:solidFill>
                          <a:srgbClr val="FF0000"/>
                        </a:solidFill>
                        <a:latin typeface="Cambria Math" panose="02040503050406030204" pitchFamily="18" charset="0"/>
                      </a:rPr>
                      <m:t>−</m:t>
                    </m:r>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panose="02040503050406030204" pitchFamily="18" charset="0"/>
                          </a:rPr>
                          <m:t>𝒗</m:t>
                        </m:r>
                      </m:e>
                      <m:sub>
                        <m:r>
                          <a:rPr lang="en-US" b="1" i="1" dirty="0" smtClean="0">
                            <a:solidFill>
                              <a:srgbClr val="FF0000"/>
                            </a:solidFill>
                            <a:latin typeface="Cambria Math" panose="02040503050406030204" pitchFamily="18" charset="0"/>
                          </a:rPr>
                          <m:t>𝟐</m:t>
                        </m:r>
                        <m:r>
                          <a:rPr lang="en-US" b="1" i="1" dirty="0" smtClean="0">
                            <a:solidFill>
                              <a:srgbClr val="FF0000"/>
                            </a:solidFill>
                            <a:latin typeface="Cambria Math" panose="02040503050406030204" pitchFamily="18" charset="0"/>
                          </a:rPr>
                          <m:t>𝒊</m:t>
                        </m:r>
                      </m:sub>
                    </m:sSub>
                    <m:r>
                      <a:rPr lang="en-US" b="1" i="1" dirty="0"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𝒗</m:t>
                        </m:r>
                      </m:e>
                      <m:sub>
                        <m:r>
                          <a:rPr lang="en-US" b="1" i="1" smtClean="0">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𝒇</m:t>
                        </m:r>
                      </m:sub>
                    </m:sSub>
                    <m:r>
                      <a:rPr lang="en-US" b="1" i="0"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𝒗</m:t>
                        </m:r>
                      </m:e>
                      <m:sub>
                        <m:r>
                          <a:rPr lang="en-US" b="1" i="1" smtClean="0">
                            <a:solidFill>
                              <a:srgbClr val="FF0000"/>
                            </a:solidFill>
                            <a:latin typeface="Cambria Math" panose="02040503050406030204" pitchFamily="18" charset="0"/>
                          </a:rPr>
                          <m:t>𝟐</m:t>
                        </m:r>
                        <m:r>
                          <a:rPr lang="en-US" b="1" i="1" smtClean="0">
                            <a:solidFill>
                              <a:srgbClr val="FF0000"/>
                            </a:solidFill>
                            <a:latin typeface="Cambria Math" panose="02040503050406030204" pitchFamily="18" charset="0"/>
                          </a:rPr>
                          <m:t>𝒇</m:t>
                        </m:r>
                      </m:sub>
                    </m:sSub>
                    <m:r>
                      <a:rPr lang="en-US" b="1" i="1" smtClean="0">
                        <a:solidFill>
                          <a:srgbClr val="FF0000"/>
                        </a:solidFill>
                        <a:latin typeface="Cambria Math" panose="02040503050406030204" pitchFamily="18" charset="0"/>
                      </a:rPr>
                      <m:t>)</m:t>
                    </m:r>
                  </m:oMath>
                </a14:m>
                <a:r>
                  <a:rPr lang="en-US" b="1" dirty="0" smtClean="0">
                    <a:solidFill>
                      <a:srgbClr val="FF0000"/>
                    </a:solidFill>
                  </a:rPr>
                  <a:t>………………………..3</a:t>
                </a:r>
              </a:p>
              <a:p>
                <a:r>
                  <a:rPr lang="en-US" dirty="0">
                    <a:latin typeface="Times New Roman" panose="02020603050405020304" pitchFamily="18" charset="0"/>
                  </a:rPr>
                  <a:t>Equation </a:t>
                </a:r>
                <a:r>
                  <a:rPr lang="en-US" dirty="0" smtClean="0">
                    <a:latin typeface="Times New Roman" panose="02020603050405020304" pitchFamily="18" charset="0"/>
                  </a:rPr>
                  <a:t>(</a:t>
                </a:r>
                <a:r>
                  <a:rPr lang="en-US" dirty="0">
                    <a:latin typeface="Times New Roman" panose="02020603050405020304" pitchFamily="18" charset="0"/>
                  </a:rPr>
                  <a:t>3</a:t>
                </a:r>
                <a:r>
                  <a:rPr lang="en-US" dirty="0" smtClean="0">
                    <a:latin typeface="Times New Roman" panose="02020603050405020304" pitchFamily="18" charset="0"/>
                  </a:rPr>
                  <a:t>) </a:t>
                </a:r>
                <a:r>
                  <a:rPr lang="en-US" dirty="0">
                    <a:latin typeface="Times New Roman" panose="02020603050405020304" pitchFamily="18" charset="0"/>
                  </a:rPr>
                  <a:t>along with equation </a:t>
                </a:r>
                <a:r>
                  <a:rPr lang="en-US" dirty="0" smtClean="0">
                    <a:latin typeface="Times New Roman" panose="02020603050405020304" pitchFamily="18" charset="0"/>
                  </a:rPr>
                  <a:t>(</a:t>
                </a:r>
                <a:r>
                  <a:rPr lang="en-US" dirty="0">
                    <a:latin typeface="Times New Roman" panose="02020603050405020304" pitchFamily="18" charset="0"/>
                  </a:rPr>
                  <a:t>1</a:t>
                </a:r>
                <a:r>
                  <a:rPr lang="en-US" dirty="0" smtClean="0">
                    <a:latin typeface="Times New Roman" panose="02020603050405020304" pitchFamily="18" charset="0"/>
                  </a:rPr>
                  <a:t>) </a:t>
                </a:r>
                <a:r>
                  <a:rPr lang="en-US" dirty="0">
                    <a:latin typeface="Times New Roman" panose="02020603050405020304" pitchFamily="18" charset="0"/>
                  </a:rPr>
                  <a:t>can be used to solve problems dealing with </a:t>
                </a:r>
                <a:r>
                  <a:rPr lang="en-US" dirty="0" smtClean="0">
                    <a:latin typeface="Times New Roman" panose="02020603050405020304" pitchFamily="18" charset="0"/>
                  </a:rPr>
                  <a:t>elastic collisions</a:t>
                </a:r>
                <a:r>
                  <a:rPr lang="en-US" dirty="0">
                    <a:latin typeface="Times New Roman" panose="02020603050405020304" pitchFamily="18" charset="0"/>
                  </a:rPr>
                  <a:t>.</a:t>
                </a:r>
                <a:endParaRPr lang="en-US" b="1" dirty="0" smtClean="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992778"/>
                <a:ext cx="10515600" cy="5184185"/>
              </a:xfrm>
              <a:blipFill>
                <a:blip r:embed="rId2"/>
                <a:stretch>
                  <a:fillRect l="-928" r="-174" b="-70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80</a:t>
            </a:fld>
            <a:endParaRPr lang="en-US"/>
          </a:p>
        </p:txBody>
      </p:sp>
    </p:spTree>
    <p:extLst>
      <p:ext uri="{BB962C8B-B14F-4D97-AF65-F5344CB8AC3E}">
        <p14:creationId xmlns:p14="http://schemas.microsoft.com/office/powerpoint/2010/main" val="20042211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3778"/>
          </a:xfrm>
        </p:spPr>
        <p:txBody>
          <a:bodyPr>
            <a:normAutofit fontScale="90000"/>
          </a:bodyPr>
          <a:lstStyle/>
          <a:p>
            <a:pPr algn="ctr"/>
            <a:r>
              <a:rPr lang="en-US" b="1" dirty="0" smtClean="0">
                <a:latin typeface="Times New Roman" panose="02020603050405020304" pitchFamily="18" charset="0"/>
              </a:rPr>
              <a:t>B. Inelastic Collision</a:t>
            </a:r>
            <a:r>
              <a:rPr lang="en-US" dirty="0" smtClean="0">
                <a:latin typeface="Times New Roman" panose="02020603050405020304" pitchFamily="18" charset="0"/>
              </a:rPr>
              <a:t>: -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8640" y="1018904"/>
                <a:ext cx="11247120" cy="5158059"/>
              </a:xfrm>
            </p:spPr>
            <p:style>
              <a:lnRef idx="1">
                <a:schemeClr val="accent6"/>
              </a:lnRef>
              <a:fillRef idx="2">
                <a:schemeClr val="accent6"/>
              </a:fillRef>
              <a:effectRef idx="1">
                <a:schemeClr val="accent6"/>
              </a:effectRef>
              <a:fontRef idx="minor">
                <a:schemeClr val="dk1"/>
              </a:fontRef>
            </p:style>
            <p:txBody>
              <a:bodyPr/>
              <a:lstStyle/>
              <a:p>
                <a:r>
                  <a:rPr lang="en-US" dirty="0" smtClean="0">
                    <a:latin typeface="Times New Roman" panose="02020603050405020304" pitchFamily="18" charset="0"/>
                  </a:rPr>
                  <a:t>An </a:t>
                </a:r>
                <a:r>
                  <a:rPr lang="en-US" b="1" i="1" dirty="0">
                    <a:solidFill>
                      <a:srgbClr val="FF0000"/>
                    </a:solidFill>
                    <a:latin typeface="Times New Roman" panose="02020603050405020304" pitchFamily="18" charset="0"/>
                  </a:rPr>
                  <a:t>inelastic collision is one in which the total kinetic energy </a:t>
                </a:r>
                <a:r>
                  <a:rPr lang="en-US" dirty="0" smtClean="0">
                    <a:latin typeface="Times New Roman" panose="02020603050405020304" pitchFamily="18" charset="0"/>
                  </a:rPr>
                  <a:t>of the </a:t>
                </a:r>
                <a:r>
                  <a:rPr lang="en-US" dirty="0">
                    <a:latin typeface="Times New Roman" panose="02020603050405020304" pitchFamily="18" charset="0"/>
                  </a:rPr>
                  <a:t>system is </a:t>
                </a:r>
                <a:r>
                  <a:rPr lang="en-US" b="1" i="1" dirty="0">
                    <a:solidFill>
                      <a:srgbClr val="FF0000"/>
                    </a:solidFill>
                    <a:latin typeface="Times New Roman" panose="02020603050405020304" pitchFamily="18" charset="0"/>
                  </a:rPr>
                  <a:t>not conserved</a:t>
                </a:r>
                <a:r>
                  <a:rPr lang="en-US" dirty="0">
                    <a:latin typeface="Times New Roman" panose="02020603050405020304" pitchFamily="18" charset="0"/>
                  </a:rPr>
                  <a:t>. But the </a:t>
                </a:r>
                <a:r>
                  <a:rPr lang="en-US" b="1" i="1" dirty="0">
                    <a:solidFill>
                      <a:srgbClr val="FF0000"/>
                    </a:solidFill>
                    <a:latin typeface="Times New Roman" panose="02020603050405020304" pitchFamily="18" charset="0"/>
                  </a:rPr>
                  <a:t>momentum of the system is </a:t>
                </a:r>
                <a:r>
                  <a:rPr lang="en-US" b="1" i="1" dirty="0" smtClean="0">
                    <a:solidFill>
                      <a:srgbClr val="FF0000"/>
                    </a:solidFill>
                    <a:latin typeface="Times New Roman" panose="02020603050405020304" pitchFamily="18" charset="0"/>
                  </a:rPr>
                  <a:t>conserved</a:t>
                </a:r>
                <a:r>
                  <a:rPr lang="en-US" dirty="0" smtClean="0">
                    <a:latin typeface="Times New Roman" panose="02020603050405020304" pitchFamily="18" charset="0"/>
                  </a:rPr>
                  <a:t>. Therefore</a:t>
                </a:r>
                <a:r>
                  <a:rPr lang="en-US" dirty="0">
                    <a:latin typeface="Times New Roman" panose="02020603050405020304" pitchFamily="18" charset="0"/>
                  </a:rPr>
                  <a:t>, for inelastic collision of two particles</a:t>
                </a:r>
                <a:r>
                  <a:rPr lang="en-US" dirty="0" smtClean="0">
                    <a:latin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eqArr>
                        <m:eqArrPr>
                          <m:ctrlPr>
                            <a:rPr lang="en-US" b="0" i="1" smtClean="0">
                              <a:solidFill>
                                <a:srgbClr val="000000"/>
                              </a:solidFill>
                              <a:latin typeface="Cambria Math" panose="02040503050406030204" pitchFamily="18" charset="0"/>
                            </a:rPr>
                          </m:ctrlPr>
                        </m:eqArrPr>
                        <m:e>
                          <m:r>
                            <a:rPr lang="en-US" b="0" i="1" smtClean="0">
                              <a:solidFill>
                                <a:srgbClr val="000000"/>
                              </a:solidFill>
                              <a:latin typeface="Cambria Math" panose="02040503050406030204" pitchFamily="18" charset="0"/>
                            </a:rPr>
                            <m:t>𝐾</m:t>
                          </m:r>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𝐸</m:t>
                              </m:r>
                            </m:e>
                            <m:sub>
                              <m:r>
                                <a:rPr lang="en-US" b="0" i="1" smtClean="0">
                                  <a:solidFill>
                                    <a:srgbClr val="000000"/>
                                  </a:solidFill>
                                  <a:latin typeface="Cambria Math" panose="02040503050406030204" pitchFamily="18" charset="0"/>
                                </a:rPr>
                                <m:t>𝑡𝑜𝑡</m:t>
                              </m:r>
                            </m:sub>
                          </m:sSub>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𝑛𝑜𝑡</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𝑐𝑜𝑛𝑠𝑒𝑟𝑣𝑒𝑑</m:t>
                          </m:r>
                          <m:r>
                            <m:rPr>
                              <m:nor/>
                            </m:rPr>
                            <a:rPr lang="en-US" dirty="0" smtClean="0">
                              <a:solidFill>
                                <a:srgbClr val="000000"/>
                              </a:solidFill>
                              <a:latin typeface="Times New Roman" panose="02020603050405020304" pitchFamily="18" charset="0"/>
                            </a:rPr>
                            <m:t> </m:t>
                          </m:r>
                        </m:e>
                        <m:e>
                          <m:sSub>
                            <m:sSubPr>
                              <m:ctrlPr>
                                <a:rPr lang="en-US" b="0" i="1" smtClean="0">
                                  <a:solidFill>
                                    <a:srgbClr val="000000"/>
                                  </a:solidFill>
                                  <a:latin typeface="Cambria Math" panose="02040503050406030204" pitchFamily="18" charset="0"/>
                                </a:rPr>
                              </m:ctrlPr>
                            </m:sSubPr>
                            <m:e>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𝑃</m:t>
                                  </m:r>
                                </m:e>
                              </m:acc>
                            </m:e>
                            <m:sub>
                              <m:r>
                                <a:rPr lang="en-US" b="0" i="1" smtClean="0">
                                  <a:solidFill>
                                    <a:srgbClr val="000000"/>
                                  </a:solidFill>
                                  <a:latin typeface="Cambria Math" panose="02040503050406030204" pitchFamily="18" charset="0"/>
                                </a:rPr>
                                <m:t>𝑡𝑜𝑡</m:t>
                              </m:r>
                            </m:sub>
                          </m:sSub>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𝐶𝑜𝑛𝑠𝑒𝑟𝑣𝑒𝑑</m:t>
                          </m:r>
                          <m:r>
                            <m:rPr>
                              <m:nor/>
                            </m:rPr>
                            <a:rPr lang="en-US" dirty="0" smtClean="0">
                              <a:solidFill>
                                <a:srgbClr val="000000"/>
                              </a:solidFill>
                              <a:latin typeface="Times New Roman" panose="02020603050405020304" pitchFamily="18" charset="0"/>
                            </a:rPr>
                            <m:t> </m:t>
                          </m:r>
                        </m:e>
                      </m:eqArr>
                    </m:oMath>
                  </m:oMathPara>
                </a14:m>
                <a:endParaRPr lang="en-US" dirty="0" smtClean="0"/>
              </a:p>
              <a:p>
                <a:pPr marL="0" indent="0" algn="ctr">
                  <a:lnSpc>
                    <a:spcPct val="100000"/>
                  </a:lnSpc>
                  <a:buNone/>
                </a:pPr>
                <a14:m>
                  <m:oMathPara xmlns:m="http://schemas.openxmlformats.org/officeDocument/2006/math">
                    <m:oMathParaPr>
                      <m:jc m:val="centerGroup"/>
                    </m:oMathParaPr>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𝒎</m:t>
                          </m:r>
                        </m:e>
                        <m:sub>
                          <m:r>
                            <a:rPr lang="en-US" b="1" i="1">
                              <a:solidFill>
                                <a:srgbClr val="FF0000"/>
                              </a:solidFill>
                              <a:latin typeface="Cambria Math" panose="02040503050406030204" pitchFamily="18" charset="0"/>
                            </a:rPr>
                            <m:t>𝟏</m:t>
                          </m:r>
                        </m:sub>
                      </m:sSub>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𝒗</m:t>
                          </m:r>
                        </m:e>
                        <m:sub>
                          <m:r>
                            <a:rPr lang="en-US" b="1" i="1" dirty="0">
                              <a:solidFill>
                                <a:srgbClr val="FF0000"/>
                              </a:solidFill>
                              <a:latin typeface="Cambria Math" panose="02040503050406030204" pitchFamily="18" charset="0"/>
                            </a:rPr>
                            <m:t>𝟏</m:t>
                          </m:r>
                          <m:r>
                            <a:rPr lang="en-US" b="1" i="1" dirty="0">
                              <a:solidFill>
                                <a:srgbClr val="FF0000"/>
                              </a:solidFill>
                              <a:latin typeface="Cambria Math" panose="02040503050406030204" pitchFamily="18" charset="0"/>
                            </a:rPr>
                            <m:t>𝒊</m:t>
                          </m:r>
                        </m:sub>
                      </m:sSub>
                      <m:r>
                        <a:rPr lang="en-US" b="1" i="1" dirty="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𝒎</m:t>
                          </m:r>
                        </m:e>
                        <m:sub>
                          <m:r>
                            <a:rPr lang="en-US" b="1" i="1">
                              <a:solidFill>
                                <a:srgbClr val="FF0000"/>
                              </a:solidFill>
                              <a:latin typeface="Cambria Math" panose="02040503050406030204" pitchFamily="18" charset="0"/>
                            </a:rPr>
                            <m:t>𝟐</m:t>
                          </m:r>
                        </m:sub>
                      </m:sSub>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𝒗</m:t>
                          </m:r>
                        </m:e>
                        <m:sub>
                          <m:r>
                            <a:rPr lang="en-US" b="1" i="1" dirty="0">
                              <a:solidFill>
                                <a:srgbClr val="FF0000"/>
                              </a:solidFill>
                              <a:latin typeface="Cambria Math" panose="02040503050406030204" pitchFamily="18" charset="0"/>
                            </a:rPr>
                            <m:t>𝟐</m:t>
                          </m:r>
                          <m:r>
                            <a:rPr lang="en-US" b="1" i="1" dirty="0">
                              <a:solidFill>
                                <a:srgbClr val="FF0000"/>
                              </a:solidFill>
                              <a:latin typeface="Cambria Math" panose="02040503050406030204" pitchFamily="18" charset="0"/>
                            </a:rPr>
                            <m:t>𝒊</m:t>
                          </m:r>
                        </m:sub>
                      </m:sSub>
                      <m:r>
                        <a:rPr lang="en-US" b="1" i="1" dirty="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𝒎</m:t>
                          </m:r>
                        </m:e>
                        <m:sub>
                          <m:r>
                            <a:rPr lang="en-US" b="1" i="1">
                              <a:solidFill>
                                <a:srgbClr val="FF0000"/>
                              </a:solidFill>
                              <a:latin typeface="Cambria Math" panose="02040503050406030204" pitchFamily="18" charset="0"/>
                            </a:rPr>
                            <m:t>𝟏</m:t>
                          </m:r>
                        </m:sub>
                      </m:sSub>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𝒗</m:t>
                          </m:r>
                        </m:e>
                        <m:sub>
                          <m:r>
                            <a:rPr lang="en-US" b="1" i="1" dirty="0">
                              <a:solidFill>
                                <a:srgbClr val="FF0000"/>
                              </a:solidFill>
                              <a:latin typeface="Cambria Math" panose="02040503050406030204" pitchFamily="18" charset="0"/>
                            </a:rPr>
                            <m:t>𝟏</m:t>
                          </m:r>
                          <m:r>
                            <a:rPr lang="en-US" b="1" i="1" dirty="0">
                              <a:solidFill>
                                <a:srgbClr val="FF0000"/>
                              </a:solidFill>
                              <a:latin typeface="Cambria Math" panose="02040503050406030204" pitchFamily="18" charset="0"/>
                            </a:rPr>
                            <m:t>𝒇</m:t>
                          </m:r>
                        </m:sub>
                      </m:sSub>
                      <m:r>
                        <a:rPr lang="en-US" b="1" i="1" dirty="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𝒎</m:t>
                          </m:r>
                        </m:e>
                        <m:sub>
                          <m:r>
                            <a:rPr lang="en-US" b="1" i="1">
                              <a:solidFill>
                                <a:srgbClr val="FF0000"/>
                              </a:solidFill>
                              <a:latin typeface="Cambria Math" panose="02040503050406030204" pitchFamily="18" charset="0"/>
                            </a:rPr>
                            <m:t>𝟐</m:t>
                          </m:r>
                        </m:sub>
                      </m:sSub>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𝒗</m:t>
                          </m:r>
                        </m:e>
                        <m:sub>
                          <m:r>
                            <a:rPr lang="en-US" b="1" i="1" dirty="0">
                              <a:solidFill>
                                <a:srgbClr val="FF0000"/>
                              </a:solidFill>
                              <a:latin typeface="Cambria Math" panose="02040503050406030204" pitchFamily="18" charset="0"/>
                            </a:rPr>
                            <m:t>𝟐</m:t>
                          </m:r>
                          <m:r>
                            <a:rPr lang="en-US" b="1" i="1" dirty="0">
                              <a:solidFill>
                                <a:srgbClr val="FF0000"/>
                              </a:solidFill>
                              <a:latin typeface="Cambria Math" panose="02040503050406030204" pitchFamily="18" charset="0"/>
                            </a:rPr>
                            <m:t>𝒇</m:t>
                          </m:r>
                        </m:sub>
                      </m:sSub>
                    </m:oMath>
                  </m:oMathPara>
                </a14:m>
                <a:endParaRPr lang="en-US" b="1" i="1" dirty="0" smtClean="0">
                  <a:solidFill>
                    <a:srgbClr val="FF0000"/>
                  </a:solidFill>
                  <a:latin typeface="Cambria Math" panose="02040503050406030204" pitchFamily="18" charset="0"/>
                </a:endParaRPr>
              </a:p>
              <a:p>
                <a:pPr marL="0" indent="0" algn="ctr">
                  <a:lnSpc>
                    <a:spcPct val="100000"/>
                  </a:lnSpc>
                  <a:buNone/>
                </a:pPr>
                <a:endParaRPr lang="en-US" b="1" i="1" dirty="0" smtClean="0">
                  <a:solidFill>
                    <a:srgbClr val="FF0000"/>
                  </a:solidFill>
                  <a:latin typeface="Cambria Math" panose="02040503050406030204" pitchFamily="18" charset="0"/>
                </a:endParaRPr>
              </a:p>
              <a:p>
                <a:pPr marL="0" indent="0" algn="ctr">
                  <a:lnSpc>
                    <a:spcPct val="100000"/>
                  </a:lnSpc>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8640" y="1018904"/>
                <a:ext cx="11247120" cy="5158059"/>
              </a:xfrm>
              <a:blipFill>
                <a:blip r:embed="rId2"/>
                <a:stretch>
                  <a:fillRect l="-975" t="-2007" r="-178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81</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3748540" y="4029008"/>
                <a:ext cx="5277894" cy="6109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rPr>
                            <m:t>𝟏</m:t>
                          </m:r>
                        </m:num>
                        <m:den>
                          <m:r>
                            <a:rPr lang="en-US" b="1" i="1">
                              <a:solidFill>
                                <a:srgbClr val="0070C0"/>
                              </a:solidFill>
                              <a:latin typeface="Cambria Math" panose="02040503050406030204" pitchFamily="18" charset="0"/>
                            </a:rPr>
                            <m:t>𝟐</m:t>
                          </m:r>
                        </m:den>
                      </m:f>
                      <m:sSub>
                        <m:sSubPr>
                          <m:ctrlPr>
                            <a:rPr lang="en-US" b="1" i="1">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𝒎</m:t>
                          </m:r>
                        </m:e>
                        <m:sub>
                          <m:r>
                            <a:rPr lang="en-US" b="1" i="1">
                              <a:solidFill>
                                <a:srgbClr val="0070C0"/>
                              </a:solidFill>
                              <a:latin typeface="Cambria Math" panose="02040503050406030204" pitchFamily="18" charset="0"/>
                            </a:rPr>
                            <m:t>𝟏</m:t>
                          </m:r>
                        </m:sub>
                      </m:sSub>
                      <m:sSubSup>
                        <m:sSubSupPr>
                          <m:ctrlPr>
                            <a:rPr lang="en-US" b="1" i="1" dirty="0">
                              <a:solidFill>
                                <a:srgbClr val="0070C0"/>
                              </a:solidFill>
                              <a:latin typeface="Cambria Math" panose="02040503050406030204" pitchFamily="18" charset="0"/>
                            </a:rPr>
                          </m:ctrlPr>
                        </m:sSubSupPr>
                        <m:e>
                          <m:r>
                            <a:rPr lang="en-US" b="1" i="1" dirty="0">
                              <a:solidFill>
                                <a:srgbClr val="0070C0"/>
                              </a:solidFill>
                              <a:latin typeface="Cambria Math" panose="02040503050406030204" pitchFamily="18" charset="0"/>
                            </a:rPr>
                            <m:t>𝒗</m:t>
                          </m:r>
                        </m:e>
                        <m:sub>
                          <m:r>
                            <a:rPr lang="en-US" b="1" i="1" dirty="0">
                              <a:solidFill>
                                <a:srgbClr val="0070C0"/>
                              </a:solidFill>
                              <a:latin typeface="Cambria Math" panose="02040503050406030204" pitchFamily="18" charset="0"/>
                            </a:rPr>
                            <m:t>𝟏</m:t>
                          </m:r>
                          <m:r>
                            <a:rPr lang="en-US" b="1" i="1" dirty="0">
                              <a:solidFill>
                                <a:srgbClr val="0070C0"/>
                              </a:solidFill>
                              <a:latin typeface="Cambria Math" panose="02040503050406030204" pitchFamily="18" charset="0"/>
                            </a:rPr>
                            <m:t>𝒊</m:t>
                          </m:r>
                        </m:sub>
                        <m:sup>
                          <m:r>
                            <a:rPr lang="en-US" b="1" i="1" dirty="0">
                              <a:solidFill>
                                <a:srgbClr val="0070C0"/>
                              </a:solidFill>
                              <a:latin typeface="Cambria Math" panose="02040503050406030204" pitchFamily="18" charset="0"/>
                            </a:rPr>
                            <m:t>𝟐</m:t>
                          </m:r>
                        </m:sup>
                      </m:sSubSup>
                      <m:r>
                        <a:rPr lang="en-US" b="1" i="1">
                          <a:solidFill>
                            <a:srgbClr val="0070C0"/>
                          </a:solidFill>
                          <a:latin typeface="Cambria Math" panose="02040503050406030204" pitchFamily="18" charset="0"/>
                        </a:rPr>
                        <m:t>+</m:t>
                      </m:r>
                      <m:f>
                        <m:fPr>
                          <m:ctrlPr>
                            <a:rPr lang="en-US" b="1" i="1">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rPr>
                            <m:t>𝟏</m:t>
                          </m:r>
                        </m:num>
                        <m:den>
                          <m:r>
                            <a:rPr lang="en-US" b="1" i="1">
                              <a:solidFill>
                                <a:srgbClr val="0070C0"/>
                              </a:solidFill>
                              <a:latin typeface="Cambria Math" panose="02040503050406030204" pitchFamily="18" charset="0"/>
                            </a:rPr>
                            <m:t>𝟐</m:t>
                          </m:r>
                        </m:den>
                      </m:f>
                      <m:sSub>
                        <m:sSubPr>
                          <m:ctrlPr>
                            <a:rPr lang="en-US" b="1" i="1">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𝒎</m:t>
                          </m:r>
                        </m:e>
                        <m:sub>
                          <m:r>
                            <a:rPr lang="en-US" b="1" i="1">
                              <a:solidFill>
                                <a:srgbClr val="0070C0"/>
                              </a:solidFill>
                              <a:latin typeface="Cambria Math" panose="02040503050406030204" pitchFamily="18" charset="0"/>
                            </a:rPr>
                            <m:t>𝟐</m:t>
                          </m:r>
                        </m:sub>
                      </m:sSub>
                      <m:sSubSup>
                        <m:sSubSupPr>
                          <m:ctrlPr>
                            <a:rPr lang="en-US" b="1" i="1" dirty="0">
                              <a:solidFill>
                                <a:srgbClr val="0070C0"/>
                              </a:solidFill>
                              <a:latin typeface="Cambria Math" panose="02040503050406030204" pitchFamily="18" charset="0"/>
                            </a:rPr>
                          </m:ctrlPr>
                        </m:sSubSupPr>
                        <m:e>
                          <m:r>
                            <a:rPr lang="en-US" b="1" i="1" dirty="0">
                              <a:solidFill>
                                <a:srgbClr val="0070C0"/>
                              </a:solidFill>
                              <a:latin typeface="Cambria Math" panose="02040503050406030204" pitchFamily="18" charset="0"/>
                            </a:rPr>
                            <m:t>𝒗</m:t>
                          </m:r>
                        </m:e>
                        <m:sub>
                          <m:r>
                            <a:rPr lang="en-US" b="1" i="1" dirty="0">
                              <a:solidFill>
                                <a:srgbClr val="0070C0"/>
                              </a:solidFill>
                              <a:latin typeface="Cambria Math" panose="02040503050406030204" pitchFamily="18" charset="0"/>
                            </a:rPr>
                            <m:t>𝟐</m:t>
                          </m:r>
                          <m:r>
                            <a:rPr lang="en-US" b="1" i="1" dirty="0">
                              <a:solidFill>
                                <a:srgbClr val="0070C0"/>
                              </a:solidFill>
                              <a:latin typeface="Cambria Math" panose="02040503050406030204" pitchFamily="18" charset="0"/>
                            </a:rPr>
                            <m:t>𝒊</m:t>
                          </m:r>
                        </m:sub>
                        <m:sup>
                          <m:r>
                            <a:rPr lang="en-US" b="1" i="1" dirty="0">
                              <a:solidFill>
                                <a:srgbClr val="0070C0"/>
                              </a:solidFill>
                              <a:latin typeface="Cambria Math" panose="02040503050406030204" pitchFamily="18" charset="0"/>
                            </a:rPr>
                            <m:t>𝟐</m:t>
                          </m:r>
                        </m:sup>
                      </m:sSubSup>
                      <m:r>
                        <a:rPr lang="en-US" b="1" i="1" smtClean="0">
                          <a:solidFill>
                            <a:srgbClr val="0070C0"/>
                          </a:solidFill>
                          <a:latin typeface="Cambria Math" panose="02040503050406030204" pitchFamily="18" charset="0"/>
                          <a:ea typeface="Cambria Math" panose="02040503050406030204" pitchFamily="18" charset="0"/>
                        </a:rPr>
                        <m:t>≠</m:t>
                      </m:r>
                      <m:f>
                        <m:fPr>
                          <m:ctrlPr>
                            <a:rPr lang="en-US" b="1" i="1">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rPr>
                            <m:t>𝟏</m:t>
                          </m:r>
                        </m:num>
                        <m:den>
                          <m:r>
                            <a:rPr lang="en-US" b="1" i="1">
                              <a:solidFill>
                                <a:srgbClr val="0070C0"/>
                              </a:solidFill>
                              <a:latin typeface="Cambria Math" panose="02040503050406030204" pitchFamily="18" charset="0"/>
                            </a:rPr>
                            <m:t>𝟐</m:t>
                          </m:r>
                        </m:den>
                      </m:f>
                      <m:sSub>
                        <m:sSubPr>
                          <m:ctrlPr>
                            <a:rPr lang="en-US" b="1" i="1">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𝒎</m:t>
                          </m:r>
                        </m:e>
                        <m:sub>
                          <m:r>
                            <a:rPr lang="en-US" b="1" i="1">
                              <a:solidFill>
                                <a:srgbClr val="0070C0"/>
                              </a:solidFill>
                              <a:latin typeface="Cambria Math" panose="02040503050406030204" pitchFamily="18" charset="0"/>
                            </a:rPr>
                            <m:t>𝟏</m:t>
                          </m:r>
                        </m:sub>
                      </m:sSub>
                      <m:sSubSup>
                        <m:sSubSupPr>
                          <m:ctrlPr>
                            <a:rPr lang="en-US" b="1" i="1" dirty="0">
                              <a:solidFill>
                                <a:srgbClr val="0070C0"/>
                              </a:solidFill>
                              <a:latin typeface="Cambria Math" panose="02040503050406030204" pitchFamily="18" charset="0"/>
                            </a:rPr>
                          </m:ctrlPr>
                        </m:sSubSupPr>
                        <m:e>
                          <m:r>
                            <a:rPr lang="en-US" b="1" i="1" dirty="0">
                              <a:solidFill>
                                <a:srgbClr val="0070C0"/>
                              </a:solidFill>
                              <a:latin typeface="Cambria Math" panose="02040503050406030204" pitchFamily="18" charset="0"/>
                            </a:rPr>
                            <m:t>𝒗</m:t>
                          </m:r>
                        </m:e>
                        <m:sub>
                          <m:r>
                            <a:rPr lang="en-US" b="1" i="1" dirty="0">
                              <a:solidFill>
                                <a:srgbClr val="0070C0"/>
                              </a:solidFill>
                              <a:latin typeface="Cambria Math" panose="02040503050406030204" pitchFamily="18" charset="0"/>
                            </a:rPr>
                            <m:t>𝟏</m:t>
                          </m:r>
                          <m:r>
                            <a:rPr lang="en-US" b="1" i="1" dirty="0">
                              <a:solidFill>
                                <a:srgbClr val="0070C0"/>
                              </a:solidFill>
                              <a:latin typeface="Cambria Math" panose="02040503050406030204" pitchFamily="18" charset="0"/>
                            </a:rPr>
                            <m:t>𝒇</m:t>
                          </m:r>
                        </m:sub>
                        <m:sup>
                          <m:r>
                            <a:rPr lang="en-US" b="1" i="1" dirty="0">
                              <a:solidFill>
                                <a:srgbClr val="0070C0"/>
                              </a:solidFill>
                              <a:latin typeface="Cambria Math" panose="02040503050406030204" pitchFamily="18" charset="0"/>
                            </a:rPr>
                            <m:t>𝟐</m:t>
                          </m:r>
                        </m:sup>
                      </m:sSubSup>
                      <m:r>
                        <a:rPr lang="en-US" b="1" i="1">
                          <a:solidFill>
                            <a:srgbClr val="0070C0"/>
                          </a:solidFill>
                          <a:latin typeface="Cambria Math" panose="02040503050406030204" pitchFamily="18" charset="0"/>
                        </a:rPr>
                        <m:t>+</m:t>
                      </m:r>
                      <m:f>
                        <m:fPr>
                          <m:ctrlPr>
                            <a:rPr lang="en-US" b="1" i="1">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rPr>
                            <m:t>𝟏</m:t>
                          </m:r>
                        </m:num>
                        <m:den>
                          <m:r>
                            <a:rPr lang="en-US" b="1" i="1">
                              <a:solidFill>
                                <a:srgbClr val="0070C0"/>
                              </a:solidFill>
                              <a:latin typeface="Cambria Math" panose="02040503050406030204" pitchFamily="18" charset="0"/>
                            </a:rPr>
                            <m:t>𝟐</m:t>
                          </m:r>
                        </m:den>
                      </m:f>
                      <m:sSub>
                        <m:sSubPr>
                          <m:ctrlPr>
                            <a:rPr lang="en-US" b="1" i="1">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𝒎</m:t>
                          </m:r>
                        </m:e>
                        <m:sub>
                          <m:r>
                            <a:rPr lang="en-US" b="1" i="1">
                              <a:solidFill>
                                <a:srgbClr val="0070C0"/>
                              </a:solidFill>
                              <a:latin typeface="Cambria Math" panose="02040503050406030204" pitchFamily="18" charset="0"/>
                            </a:rPr>
                            <m:t>𝟐</m:t>
                          </m:r>
                        </m:sub>
                      </m:sSub>
                      <m:sSubSup>
                        <m:sSubSupPr>
                          <m:ctrlPr>
                            <a:rPr lang="en-US" b="1" i="1" dirty="0">
                              <a:solidFill>
                                <a:srgbClr val="0070C0"/>
                              </a:solidFill>
                              <a:latin typeface="Cambria Math" panose="02040503050406030204" pitchFamily="18" charset="0"/>
                            </a:rPr>
                          </m:ctrlPr>
                        </m:sSubSupPr>
                        <m:e>
                          <m:r>
                            <a:rPr lang="en-US" b="1" i="1" dirty="0">
                              <a:solidFill>
                                <a:srgbClr val="0070C0"/>
                              </a:solidFill>
                              <a:latin typeface="Cambria Math" panose="02040503050406030204" pitchFamily="18" charset="0"/>
                            </a:rPr>
                            <m:t>𝒗</m:t>
                          </m:r>
                        </m:e>
                        <m:sub>
                          <m:r>
                            <a:rPr lang="en-US" b="1" i="1" dirty="0">
                              <a:solidFill>
                                <a:srgbClr val="0070C0"/>
                              </a:solidFill>
                              <a:latin typeface="Cambria Math" panose="02040503050406030204" pitchFamily="18" charset="0"/>
                            </a:rPr>
                            <m:t>𝟐</m:t>
                          </m:r>
                          <m:r>
                            <a:rPr lang="en-US" b="1" i="1" dirty="0">
                              <a:solidFill>
                                <a:srgbClr val="0070C0"/>
                              </a:solidFill>
                              <a:latin typeface="Cambria Math" panose="02040503050406030204" pitchFamily="18" charset="0"/>
                            </a:rPr>
                            <m:t>𝒇</m:t>
                          </m:r>
                        </m:sub>
                        <m:sup>
                          <m:r>
                            <a:rPr lang="en-US" b="1" i="1" dirty="0">
                              <a:solidFill>
                                <a:srgbClr val="0070C0"/>
                              </a:solidFill>
                              <a:latin typeface="Cambria Math" panose="02040503050406030204" pitchFamily="18" charset="0"/>
                            </a:rPr>
                            <m:t>𝟐</m:t>
                          </m:r>
                        </m:sup>
                      </m:sSub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748540" y="4029008"/>
                <a:ext cx="5277894" cy="610936"/>
              </a:xfrm>
              <a:prstGeom prst="rect">
                <a:avLst/>
              </a:prstGeom>
              <a:blipFill>
                <a:blip r:embed="rId3"/>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13686783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pPr algn="ctr"/>
            <a:r>
              <a:rPr lang="en-US" b="1" dirty="0" smtClean="0">
                <a:latin typeface="Times New Roman" panose="02020603050405020304" pitchFamily="18" charset="0"/>
              </a:rPr>
              <a:t>C. Perfectly Inelastic Collision</a:t>
            </a:r>
            <a:r>
              <a:rPr lang="en-US" dirty="0" smtClean="0">
                <a:latin typeface="Times New Roman" panose="02020603050405020304" pitchFamily="18" charset="0"/>
              </a:rPr>
              <a: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3327" y="1097280"/>
                <a:ext cx="11325496" cy="5079683"/>
              </a:xfrm>
            </p:spPr>
            <p:txBody>
              <a:bodyPr/>
              <a:lstStyle/>
              <a:p>
                <a:r>
                  <a:rPr lang="en-US" dirty="0" smtClean="0">
                    <a:latin typeface="Times New Roman" panose="02020603050405020304" pitchFamily="18" charset="0"/>
                  </a:rPr>
                  <a:t>When </a:t>
                </a:r>
                <a:r>
                  <a:rPr lang="en-US" dirty="0">
                    <a:latin typeface="Times New Roman" panose="02020603050405020304" pitchFamily="18" charset="0"/>
                  </a:rPr>
                  <a:t>the colliding objects </a:t>
                </a:r>
                <a:r>
                  <a:rPr lang="en-US" b="1" i="1" dirty="0">
                    <a:solidFill>
                      <a:srgbClr val="FF0000"/>
                    </a:solidFill>
                    <a:latin typeface="Times New Roman" panose="02020603050405020304" pitchFamily="18" charset="0"/>
                  </a:rPr>
                  <a:t>stick together after </a:t>
                </a:r>
                <a:r>
                  <a:rPr lang="en-US" b="1" i="1" dirty="0" smtClean="0">
                    <a:solidFill>
                      <a:srgbClr val="FF0000"/>
                    </a:solidFill>
                    <a:latin typeface="Times New Roman" panose="02020603050405020304" pitchFamily="18" charset="0"/>
                  </a:rPr>
                  <a:t>the collision</a:t>
                </a:r>
                <a:r>
                  <a:rPr lang="en-US" dirty="0">
                    <a:latin typeface="Times New Roman" panose="02020603050405020304" pitchFamily="18" charset="0"/>
                  </a:rPr>
                  <a:t>, the collision is called </a:t>
                </a:r>
                <a:r>
                  <a:rPr lang="en-US" b="1" i="1" dirty="0">
                    <a:solidFill>
                      <a:srgbClr val="FF0000"/>
                    </a:solidFill>
                    <a:latin typeface="Times New Roman" panose="02020603050405020304" pitchFamily="18" charset="0"/>
                  </a:rPr>
                  <a:t>perfectly inelastic</a:t>
                </a:r>
                <a:r>
                  <a:rPr lang="en-US" dirty="0">
                    <a:latin typeface="Times New Roman" panose="02020603050405020304" pitchFamily="18" charset="0"/>
                  </a:rPr>
                  <a:t>. Consider two particles of </a:t>
                </a:r>
                <a:r>
                  <a:rPr lang="en-US" dirty="0" smtClean="0">
                    <a:latin typeface="Times New Roman" panose="02020603050405020304" pitchFamily="18" charset="0"/>
                  </a:rPr>
                  <a:t>masses </a:t>
                </a:r>
                <a14:m>
                  <m:oMath xmlns:m="http://schemas.openxmlformats.org/officeDocument/2006/math">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𝒎</m:t>
                        </m:r>
                      </m:e>
                      <m:sub>
                        <m:r>
                          <a:rPr lang="en-US" b="1" i="1" dirty="0">
                            <a:solidFill>
                              <a:srgbClr val="FF0000"/>
                            </a:solidFill>
                            <a:latin typeface="Cambria Math" panose="02040503050406030204" pitchFamily="18" charset="0"/>
                          </a:rPr>
                          <m:t>𝟏</m:t>
                        </m:r>
                      </m:sub>
                    </m:sSub>
                  </m:oMath>
                </a14:m>
                <a:r>
                  <a:rPr lang="en-US" i="1" dirty="0">
                    <a:solidFill>
                      <a:srgbClr val="000000"/>
                    </a:solidFill>
                    <a:latin typeface="Times New Roman" panose="02020603050405020304" pitchFamily="18" charset="0"/>
                  </a:rPr>
                  <a:t> and </a:t>
                </a:r>
                <a14:m>
                  <m:oMath xmlns:m="http://schemas.openxmlformats.org/officeDocument/2006/math">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𝒎</m:t>
                        </m:r>
                      </m:e>
                      <m:sub>
                        <m:r>
                          <a:rPr lang="en-US" b="1" i="1" dirty="0">
                            <a:solidFill>
                              <a:srgbClr val="FF0000"/>
                            </a:solidFill>
                            <a:latin typeface="Cambria Math" panose="02040503050406030204" pitchFamily="18" charset="0"/>
                          </a:rPr>
                          <m:t>𝟐</m:t>
                        </m:r>
                      </m:sub>
                    </m:sSub>
                  </m:oMath>
                </a14:m>
                <a:r>
                  <a:rPr lang="en-US" dirty="0" smtClean="0">
                    <a:solidFill>
                      <a:srgbClr val="000000"/>
                    </a:solidFill>
                    <a:latin typeface="Times New Roman" panose="02020603050405020304" pitchFamily="18" charset="0"/>
                  </a:rPr>
                  <a:t> moving </a:t>
                </a:r>
                <a:r>
                  <a:rPr lang="en-US" dirty="0">
                    <a:solidFill>
                      <a:srgbClr val="000000"/>
                    </a:solidFill>
                    <a:latin typeface="Times New Roman" panose="02020603050405020304" pitchFamily="18" charset="0"/>
                  </a:rPr>
                  <a:t>with initial velocities </a:t>
                </a:r>
                <a:r>
                  <a:rPr lang="en-US" dirty="0" smtClean="0"/>
                  <a:t> </a:t>
                </a:r>
                <a14:m>
                  <m:oMath xmlns:m="http://schemas.openxmlformats.org/officeDocument/2006/math">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𝒗</m:t>
                        </m:r>
                      </m:e>
                      <m:sub>
                        <m:r>
                          <a:rPr lang="en-US" b="1" i="1" dirty="0">
                            <a:solidFill>
                              <a:srgbClr val="FF0000"/>
                            </a:solidFill>
                            <a:latin typeface="Cambria Math" panose="02040503050406030204" pitchFamily="18" charset="0"/>
                          </a:rPr>
                          <m:t>𝟏</m:t>
                        </m:r>
                        <m:r>
                          <a:rPr lang="en-US" b="1" i="1" dirty="0">
                            <a:solidFill>
                              <a:srgbClr val="FF0000"/>
                            </a:solidFill>
                            <a:latin typeface="Cambria Math" panose="02040503050406030204" pitchFamily="18" charset="0"/>
                          </a:rPr>
                          <m:t>𝒊</m:t>
                        </m:r>
                      </m:sub>
                    </m:sSub>
                  </m:oMath>
                </a14:m>
                <a:r>
                  <a:rPr lang="en-US" i="1" dirty="0">
                    <a:solidFill>
                      <a:srgbClr val="000000"/>
                    </a:solidFill>
                    <a:latin typeface="Times New Roman" panose="02020603050405020304" pitchFamily="18" charset="0"/>
                  </a:rPr>
                  <a:t> and </a:t>
                </a:r>
                <a14:m>
                  <m:oMath xmlns:m="http://schemas.openxmlformats.org/officeDocument/2006/math">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𝒗</m:t>
                        </m:r>
                      </m:e>
                      <m:sub>
                        <m:r>
                          <a:rPr lang="en-US" b="1" i="1" dirty="0">
                            <a:solidFill>
                              <a:srgbClr val="FF0000"/>
                            </a:solidFill>
                            <a:latin typeface="Cambria Math" panose="02040503050406030204" pitchFamily="18" charset="0"/>
                          </a:rPr>
                          <m:t>𝟐</m:t>
                        </m:r>
                        <m:r>
                          <a:rPr lang="en-US" b="1" i="1" dirty="0">
                            <a:solidFill>
                              <a:srgbClr val="FF0000"/>
                            </a:solidFill>
                            <a:latin typeface="Cambria Math" panose="02040503050406030204" pitchFamily="18" charset="0"/>
                          </a:rPr>
                          <m:t>𝒊</m:t>
                        </m:r>
                      </m:sub>
                    </m:sSub>
                  </m:oMath>
                </a14:m>
                <a:r>
                  <a:rPr lang="en-US" dirty="0" smtClean="0"/>
                  <a:t> </a:t>
                </a:r>
                <a:r>
                  <a:rPr lang="en-US" dirty="0">
                    <a:solidFill>
                      <a:srgbClr val="000000"/>
                    </a:solidFill>
                    <a:latin typeface="Times New Roman" panose="02020603050405020304" pitchFamily="18" charset="0"/>
                  </a:rPr>
                  <a:t>along the same straight line, as shown in the figure below. </a:t>
                </a:r>
                <a:endParaRPr lang="en-US" dirty="0" smtClean="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The two particles </a:t>
                </a:r>
                <a:r>
                  <a:rPr lang="en-US" b="1" i="1" dirty="0">
                    <a:solidFill>
                      <a:srgbClr val="000000"/>
                    </a:solidFill>
                    <a:latin typeface="Times New Roman" panose="02020603050405020304" pitchFamily="18" charset="0"/>
                  </a:rPr>
                  <a:t>collide head-on, stick together</a:t>
                </a:r>
                <a:r>
                  <a:rPr lang="en-US" dirty="0">
                    <a:solidFill>
                      <a:srgbClr val="000000"/>
                    </a:solidFill>
                    <a:latin typeface="Times New Roman" panose="02020603050405020304" pitchFamily="18" charset="0"/>
                  </a:rPr>
                  <a:t>, and then move with </a:t>
                </a:r>
                <a:r>
                  <a:rPr lang="en-US" b="1" i="1" dirty="0">
                    <a:solidFill>
                      <a:srgbClr val="000000"/>
                    </a:solidFill>
                    <a:latin typeface="Times New Roman" panose="02020603050405020304" pitchFamily="18" charset="0"/>
                  </a:rPr>
                  <a:t>some common velocity </a:t>
                </a:r>
                <a14:m>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𝒗</m:t>
                        </m:r>
                      </m:e>
                      <m:sub>
                        <m:r>
                          <a:rPr lang="en-US" b="1" i="1" smtClean="0">
                            <a:solidFill>
                              <a:srgbClr val="FF0000"/>
                            </a:solidFill>
                            <a:latin typeface="Cambria Math" panose="02040503050406030204" pitchFamily="18" charset="0"/>
                          </a:rPr>
                          <m:t>𝒇</m:t>
                        </m:r>
                      </m:sub>
                    </m:sSub>
                  </m:oMath>
                </a14:m>
                <a:r>
                  <a:rPr lang="en-US" dirty="0" smtClean="0">
                    <a:solidFill>
                      <a:srgbClr val="000000"/>
                    </a:solidFill>
                    <a:latin typeface="Times New Roman" panose="02020603050405020304" pitchFamily="18" charset="0"/>
                  </a:rPr>
                  <a:t> after </a:t>
                </a:r>
                <a:r>
                  <a:rPr lang="en-US" dirty="0">
                    <a:solidFill>
                      <a:srgbClr val="000000"/>
                    </a:solidFill>
                    <a:latin typeface="Times New Roman" panose="02020603050405020304" pitchFamily="18" charset="0"/>
                  </a:rPr>
                  <a:t>the collision.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3327" y="1097280"/>
                <a:ext cx="11325496" cy="5079683"/>
              </a:xfrm>
              <a:blipFill>
                <a:blip r:embed="rId2"/>
                <a:stretch>
                  <a:fillRect l="-969" t="-2041" r="-75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82</a:t>
            </a:fld>
            <a:endParaRPr lang="en-US"/>
          </a:p>
        </p:txBody>
      </p:sp>
      <p:pic>
        <p:nvPicPr>
          <p:cNvPr id="7" name="Picture 6"/>
          <p:cNvPicPr>
            <a:picLocks noChangeAspect="1"/>
          </p:cNvPicPr>
          <p:nvPr/>
        </p:nvPicPr>
        <p:blipFill>
          <a:blip r:embed="rId3">
            <a:lum bright="-20000" contrast="20000"/>
          </a:blip>
          <a:stretch>
            <a:fillRect/>
          </a:stretch>
        </p:blipFill>
        <p:spPr>
          <a:xfrm>
            <a:off x="483327" y="3695904"/>
            <a:ext cx="2625634" cy="2481059"/>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213463" y="3918857"/>
                <a:ext cx="8140337" cy="227947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The total momentum </a:t>
                </a:r>
                <a:r>
                  <a:rPr lang="en-US" sz="2000" b="1" dirty="0" smtClean="0">
                    <a:solidFill>
                      <a:srgbClr val="00B050"/>
                    </a:solidFill>
                    <a:latin typeface="Times New Roman" panose="02020603050405020304" pitchFamily="18" charset="0"/>
                    <a:cs typeface="Times New Roman" panose="02020603050405020304" pitchFamily="18" charset="0"/>
                  </a:rPr>
                  <a:t>before the collision equals </a:t>
                </a:r>
                <a:r>
                  <a:rPr lang="en-US" sz="2000" dirty="0" smtClean="0">
                    <a:latin typeface="Times New Roman" panose="02020603050405020304" pitchFamily="18" charset="0"/>
                    <a:cs typeface="Times New Roman" panose="02020603050405020304" pitchFamily="18" charset="0"/>
                  </a:rPr>
                  <a:t>the total momentum of the composite system </a:t>
                </a:r>
                <a:r>
                  <a:rPr lang="en-US" sz="2400" b="1" i="1" dirty="0" smtClean="0">
                    <a:solidFill>
                      <a:srgbClr val="00B0F0"/>
                    </a:solidFill>
                    <a:latin typeface="Times New Roman" panose="02020603050405020304" pitchFamily="18" charset="0"/>
                    <a:cs typeface="Times New Roman" panose="02020603050405020304" pitchFamily="18" charset="0"/>
                  </a:rPr>
                  <a:t>after the collision </a:t>
                </a:r>
                <a:endParaRPr lang="en-US" sz="2000" b="1" i="1" dirty="0" smtClean="0">
                  <a:solidFill>
                    <a:srgbClr val="00B0F0"/>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2400" b="1" i="1" smtClean="0">
                              <a:solidFill>
                                <a:srgbClr val="7030A0"/>
                              </a:solidFill>
                              <a:latin typeface="Cambria Math" panose="02040503050406030204" pitchFamily="18" charset="0"/>
                            </a:rPr>
                          </m:ctrlPr>
                        </m:sSubPr>
                        <m:e>
                          <m:r>
                            <a:rPr lang="en-US" sz="2400" b="1" i="1">
                              <a:solidFill>
                                <a:srgbClr val="7030A0"/>
                              </a:solidFill>
                              <a:latin typeface="Cambria Math" panose="02040503050406030204" pitchFamily="18" charset="0"/>
                            </a:rPr>
                            <m:t>𝒎</m:t>
                          </m:r>
                        </m:e>
                        <m:sub>
                          <m:r>
                            <a:rPr lang="en-US" sz="2400" b="1" i="1">
                              <a:solidFill>
                                <a:srgbClr val="7030A0"/>
                              </a:solidFill>
                              <a:latin typeface="Cambria Math" panose="02040503050406030204" pitchFamily="18" charset="0"/>
                            </a:rPr>
                            <m:t>𝟏</m:t>
                          </m:r>
                        </m:sub>
                      </m:sSub>
                      <m:sSub>
                        <m:sSubPr>
                          <m:ctrlPr>
                            <a:rPr lang="en-US" sz="2400" b="1" i="1" dirty="0">
                              <a:solidFill>
                                <a:srgbClr val="7030A0"/>
                              </a:solidFill>
                              <a:latin typeface="Cambria Math" panose="02040503050406030204" pitchFamily="18" charset="0"/>
                            </a:rPr>
                          </m:ctrlPr>
                        </m:sSubPr>
                        <m:e>
                          <m:r>
                            <a:rPr lang="en-US" sz="2400" b="1" i="1" dirty="0">
                              <a:solidFill>
                                <a:srgbClr val="7030A0"/>
                              </a:solidFill>
                              <a:latin typeface="Cambria Math" panose="02040503050406030204" pitchFamily="18" charset="0"/>
                            </a:rPr>
                            <m:t>𝒗</m:t>
                          </m:r>
                        </m:e>
                        <m:sub>
                          <m:r>
                            <a:rPr lang="en-US" sz="2400" b="1" i="1" dirty="0">
                              <a:solidFill>
                                <a:srgbClr val="7030A0"/>
                              </a:solidFill>
                              <a:latin typeface="Cambria Math" panose="02040503050406030204" pitchFamily="18" charset="0"/>
                            </a:rPr>
                            <m:t>𝟏</m:t>
                          </m:r>
                          <m:r>
                            <a:rPr lang="en-US" sz="2400" b="1" i="1" dirty="0">
                              <a:solidFill>
                                <a:srgbClr val="7030A0"/>
                              </a:solidFill>
                              <a:latin typeface="Cambria Math" panose="02040503050406030204" pitchFamily="18" charset="0"/>
                            </a:rPr>
                            <m:t>𝒊</m:t>
                          </m:r>
                        </m:sub>
                      </m:sSub>
                      <m:r>
                        <a:rPr lang="en-US" sz="2400" b="1" i="1" dirty="0">
                          <a:solidFill>
                            <a:srgbClr val="7030A0"/>
                          </a:solidFill>
                          <a:latin typeface="Cambria Math" panose="02040503050406030204" pitchFamily="18" charset="0"/>
                        </a:rPr>
                        <m:t>+</m:t>
                      </m:r>
                      <m:sSub>
                        <m:sSubPr>
                          <m:ctrlPr>
                            <a:rPr lang="en-US" sz="2400" b="1" i="1">
                              <a:solidFill>
                                <a:srgbClr val="7030A0"/>
                              </a:solidFill>
                              <a:latin typeface="Cambria Math" panose="02040503050406030204" pitchFamily="18" charset="0"/>
                            </a:rPr>
                          </m:ctrlPr>
                        </m:sSubPr>
                        <m:e>
                          <m:r>
                            <a:rPr lang="en-US" sz="2400" b="1" i="1">
                              <a:solidFill>
                                <a:srgbClr val="7030A0"/>
                              </a:solidFill>
                              <a:latin typeface="Cambria Math" panose="02040503050406030204" pitchFamily="18" charset="0"/>
                            </a:rPr>
                            <m:t>𝒎</m:t>
                          </m:r>
                        </m:e>
                        <m:sub>
                          <m:r>
                            <a:rPr lang="en-US" sz="2400" b="1" i="1">
                              <a:solidFill>
                                <a:srgbClr val="7030A0"/>
                              </a:solidFill>
                              <a:latin typeface="Cambria Math" panose="02040503050406030204" pitchFamily="18" charset="0"/>
                            </a:rPr>
                            <m:t>𝟐</m:t>
                          </m:r>
                        </m:sub>
                      </m:sSub>
                      <m:sSub>
                        <m:sSubPr>
                          <m:ctrlPr>
                            <a:rPr lang="en-US" sz="2400" b="1" i="1" dirty="0">
                              <a:solidFill>
                                <a:srgbClr val="7030A0"/>
                              </a:solidFill>
                              <a:latin typeface="Cambria Math" panose="02040503050406030204" pitchFamily="18" charset="0"/>
                            </a:rPr>
                          </m:ctrlPr>
                        </m:sSubPr>
                        <m:e>
                          <m:r>
                            <a:rPr lang="en-US" sz="2400" b="1" i="1" dirty="0">
                              <a:solidFill>
                                <a:srgbClr val="7030A0"/>
                              </a:solidFill>
                              <a:latin typeface="Cambria Math" panose="02040503050406030204" pitchFamily="18" charset="0"/>
                            </a:rPr>
                            <m:t>𝒗</m:t>
                          </m:r>
                        </m:e>
                        <m:sub>
                          <m:r>
                            <a:rPr lang="en-US" sz="2400" b="1" i="1" dirty="0">
                              <a:solidFill>
                                <a:srgbClr val="7030A0"/>
                              </a:solidFill>
                              <a:latin typeface="Cambria Math" panose="02040503050406030204" pitchFamily="18" charset="0"/>
                            </a:rPr>
                            <m:t>𝟐</m:t>
                          </m:r>
                          <m:r>
                            <a:rPr lang="en-US" sz="2400" b="1" i="1" dirty="0">
                              <a:solidFill>
                                <a:srgbClr val="7030A0"/>
                              </a:solidFill>
                              <a:latin typeface="Cambria Math" panose="02040503050406030204" pitchFamily="18" charset="0"/>
                            </a:rPr>
                            <m:t>𝒊</m:t>
                          </m:r>
                        </m:sub>
                      </m:sSub>
                      <m:r>
                        <a:rPr lang="en-US" sz="2400" b="1" i="1" dirty="0">
                          <a:solidFill>
                            <a:srgbClr val="7030A0"/>
                          </a:solidFill>
                          <a:latin typeface="Cambria Math" panose="02040503050406030204" pitchFamily="18" charset="0"/>
                        </a:rPr>
                        <m:t>=</m:t>
                      </m:r>
                      <m:r>
                        <a:rPr lang="en-US" sz="2400" b="1" i="1" dirty="0" smtClean="0">
                          <a:solidFill>
                            <a:srgbClr val="7030A0"/>
                          </a:solidFill>
                          <a:latin typeface="Cambria Math" panose="02040503050406030204" pitchFamily="18" charset="0"/>
                        </a:rPr>
                        <m:t>(</m:t>
                      </m:r>
                      <m:sSub>
                        <m:sSubPr>
                          <m:ctrlPr>
                            <a:rPr lang="en-US" sz="2400" b="1" i="1">
                              <a:solidFill>
                                <a:srgbClr val="7030A0"/>
                              </a:solidFill>
                              <a:latin typeface="Cambria Math" panose="02040503050406030204" pitchFamily="18" charset="0"/>
                            </a:rPr>
                          </m:ctrlPr>
                        </m:sSubPr>
                        <m:e>
                          <m:r>
                            <a:rPr lang="en-US" sz="2400" b="1" i="1">
                              <a:solidFill>
                                <a:srgbClr val="7030A0"/>
                              </a:solidFill>
                              <a:latin typeface="Cambria Math" panose="02040503050406030204" pitchFamily="18" charset="0"/>
                            </a:rPr>
                            <m:t>𝒎</m:t>
                          </m:r>
                        </m:e>
                        <m:sub>
                          <m:r>
                            <a:rPr lang="en-US" sz="2400" b="1" i="1">
                              <a:solidFill>
                                <a:srgbClr val="7030A0"/>
                              </a:solidFill>
                              <a:latin typeface="Cambria Math" panose="02040503050406030204" pitchFamily="18" charset="0"/>
                            </a:rPr>
                            <m:t>𝟏</m:t>
                          </m:r>
                        </m:sub>
                      </m:sSub>
                      <m:r>
                        <a:rPr lang="en-US" sz="2400" b="1" i="1" dirty="0">
                          <a:solidFill>
                            <a:srgbClr val="7030A0"/>
                          </a:solidFill>
                          <a:latin typeface="Cambria Math" panose="02040503050406030204" pitchFamily="18" charset="0"/>
                        </a:rPr>
                        <m:t>+</m:t>
                      </m:r>
                      <m:sSub>
                        <m:sSubPr>
                          <m:ctrlPr>
                            <a:rPr lang="en-US" sz="2400" b="1" i="1">
                              <a:solidFill>
                                <a:srgbClr val="7030A0"/>
                              </a:solidFill>
                              <a:latin typeface="Cambria Math" panose="02040503050406030204" pitchFamily="18" charset="0"/>
                            </a:rPr>
                          </m:ctrlPr>
                        </m:sSubPr>
                        <m:e>
                          <m:r>
                            <a:rPr lang="en-US" sz="2400" b="1" i="1">
                              <a:solidFill>
                                <a:srgbClr val="7030A0"/>
                              </a:solidFill>
                              <a:latin typeface="Cambria Math" panose="02040503050406030204" pitchFamily="18" charset="0"/>
                            </a:rPr>
                            <m:t>𝒎</m:t>
                          </m:r>
                        </m:e>
                        <m:sub>
                          <m:r>
                            <a:rPr lang="en-US" sz="2400" b="1" i="1">
                              <a:solidFill>
                                <a:srgbClr val="7030A0"/>
                              </a:solidFill>
                              <a:latin typeface="Cambria Math" panose="02040503050406030204" pitchFamily="18" charset="0"/>
                            </a:rPr>
                            <m:t>𝟐</m:t>
                          </m:r>
                        </m:sub>
                      </m:sSub>
                      <m:r>
                        <a:rPr lang="en-US" sz="2400" b="1" i="1" smtClean="0">
                          <a:solidFill>
                            <a:srgbClr val="7030A0"/>
                          </a:solidFill>
                          <a:latin typeface="Cambria Math" panose="02040503050406030204" pitchFamily="18" charset="0"/>
                        </a:rPr>
                        <m:t>)</m:t>
                      </m:r>
                      <m:sSub>
                        <m:sSubPr>
                          <m:ctrlPr>
                            <a:rPr lang="en-US" sz="2400" b="1" i="1" dirty="0">
                              <a:solidFill>
                                <a:srgbClr val="7030A0"/>
                              </a:solidFill>
                              <a:latin typeface="Cambria Math" panose="02040503050406030204" pitchFamily="18" charset="0"/>
                            </a:rPr>
                          </m:ctrlPr>
                        </m:sSubPr>
                        <m:e>
                          <m:r>
                            <a:rPr lang="en-US" sz="2400" b="1" i="1" dirty="0">
                              <a:solidFill>
                                <a:srgbClr val="7030A0"/>
                              </a:solidFill>
                              <a:latin typeface="Cambria Math" panose="02040503050406030204" pitchFamily="18" charset="0"/>
                            </a:rPr>
                            <m:t>𝒗</m:t>
                          </m:r>
                        </m:e>
                        <m:sub>
                          <m:r>
                            <a:rPr lang="en-US" sz="2400" b="1" i="1" dirty="0">
                              <a:solidFill>
                                <a:srgbClr val="7030A0"/>
                              </a:solidFill>
                              <a:latin typeface="Cambria Math" panose="02040503050406030204" pitchFamily="18" charset="0"/>
                            </a:rPr>
                            <m:t>𝒇</m:t>
                          </m:r>
                        </m:sub>
                      </m:sSub>
                    </m:oMath>
                  </m:oMathPara>
                </a14:m>
                <a:endParaRPr lang="en-US" sz="2400" dirty="0" smtClean="0">
                  <a:solidFill>
                    <a:srgbClr val="7030A0"/>
                  </a:solidFill>
                </a:endParaRPr>
              </a:p>
              <a:p>
                <a:r>
                  <a:rPr lang="en-US" sz="2400" dirty="0" smtClean="0">
                    <a:solidFill>
                      <a:srgbClr val="7030A0"/>
                    </a:solidFill>
                    <a:latin typeface="Times New Roman" panose="02020603050405020304" pitchFamily="18" charset="0"/>
                    <a:cs typeface="Times New Roman" panose="02020603050405020304" pitchFamily="18" charset="0"/>
                  </a:rPr>
                  <a:t>This gives </a:t>
                </a:r>
              </a:p>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7030A0"/>
                              </a:solidFill>
                              <a:latin typeface="Cambria Math" panose="02040503050406030204" pitchFamily="18" charset="0"/>
                            </a:rPr>
                          </m:ctrlPr>
                        </m:sSubPr>
                        <m:e>
                          <m:r>
                            <a:rPr lang="en-US" sz="2400" b="1" i="1" dirty="0">
                              <a:solidFill>
                                <a:srgbClr val="7030A0"/>
                              </a:solidFill>
                              <a:latin typeface="Cambria Math" panose="02040503050406030204" pitchFamily="18" charset="0"/>
                            </a:rPr>
                            <m:t>𝒗</m:t>
                          </m:r>
                        </m:e>
                        <m:sub>
                          <m:r>
                            <a:rPr lang="en-US" sz="2400" b="1" i="1" dirty="0">
                              <a:solidFill>
                                <a:srgbClr val="7030A0"/>
                              </a:solidFill>
                              <a:latin typeface="Cambria Math" panose="02040503050406030204" pitchFamily="18" charset="0"/>
                            </a:rPr>
                            <m:t>𝒇</m:t>
                          </m:r>
                        </m:sub>
                      </m:sSub>
                      <m:r>
                        <a:rPr lang="en-US" sz="2400" b="1" i="1" dirty="0" smtClean="0">
                          <a:solidFill>
                            <a:srgbClr val="7030A0"/>
                          </a:solidFill>
                          <a:latin typeface="Cambria Math" panose="02040503050406030204" pitchFamily="18" charset="0"/>
                        </a:rPr>
                        <m:t>=</m:t>
                      </m:r>
                      <m:f>
                        <m:fPr>
                          <m:ctrlPr>
                            <a:rPr lang="en-US" sz="2400" b="1" i="1" dirty="0" smtClean="0">
                              <a:solidFill>
                                <a:srgbClr val="7030A0"/>
                              </a:solidFill>
                              <a:latin typeface="Cambria Math" panose="02040503050406030204" pitchFamily="18" charset="0"/>
                            </a:rPr>
                          </m:ctrlPr>
                        </m:fPr>
                        <m:num>
                          <m:sSub>
                            <m:sSubPr>
                              <m:ctrlPr>
                                <a:rPr lang="en-US" sz="2400" b="1" i="1">
                                  <a:solidFill>
                                    <a:srgbClr val="7030A0"/>
                                  </a:solidFill>
                                  <a:latin typeface="Cambria Math" panose="02040503050406030204" pitchFamily="18" charset="0"/>
                                </a:rPr>
                              </m:ctrlPr>
                            </m:sSubPr>
                            <m:e>
                              <m:r>
                                <a:rPr lang="en-US" sz="2400" b="1" i="1">
                                  <a:solidFill>
                                    <a:srgbClr val="7030A0"/>
                                  </a:solidFill>
                                  <a:latin typeface="Cambria Math" panose="02040503050406030204" pitchFamily="18" charset="0"/>
                                </a:rPr>
                                <m:t>𝒎</m:t>
                              </m:r>
                            </m:e>
                            <m:sub>
                              <m:r>
                                <a:rPr lang="en-US" sz="2400" b="1" i="1">
                                  <a:solidFill>
                                    <a:srgbClr val="7030A0"/>
                                  </a:solidFill>
                                  <a:latin typeface="Cambria Math" panose="02040503050406030204" pitchFamily="18" charset="0"/>
                                </a:rPr>
                                <m:t>𝟏</m:t>
                              </m:r>
                            </m:sub>
                          </m:sSub>
                          <m:sSub>
                            <m:sSubPr>
                              <m:ctrlPr>
                                <a:rPr lang="en-US" sz="2400" b="1" i="1" dirty="0">
                                  <a:solidFill>
                                    <a:srgbClr val="7030A0"/>
                                  </a:solidFill>
                                  <a:latin typeface="Cambria Math" panose="02040503050406030204" pitchFamily="18" charset="0"/>
                                </a:rPr>
                              </m:ctrlPr>
                            </m:sSubPr>
                            <m:e>
                              <m:r>
                                <a:rPr lang="en-US" sz="2400" b="1" i="1" dirty="0">
                                  <a:solidFill>
                                    <a:srgbClr val="7030A0"/>
                                  </a:solidFill>
                                  <a:latin typeface="Cambria Math" panose="02040503050406030204" pitchFamily="18" charset="0"/>
                                </a:rPr>
                                <m:t>𝒗</m:t>
                              </m:r>
                            </m:e>
                            <m:sub>
                              <m:r>
                                <a:rPr lang="en-US" sz="2400" b="1" i="1" dirty="0">
                                  <a:solidFill>
                                    <a:srgbClr val="7030A0"/>
                                  </a:solidFill>
                                  <a:latin typeface="Cambria Math" panose="02040503050406030204" pitchFamily="18" charset="0"/>
                                </a:rPr>
                                <m:t>𝟏</m:t>
                              </m:r>
                              <m:r>
                                <a:rPr lang="en-US" sz="2400" b="1" i="1" dirty="0">
                                  <a:solidFill>
                                    <a:srgbClr val="7030A0"/>
                                  </a:solidFill>
                                  <a:latin typeface="Cambria Math" panose="02040503050406030204" pitchFamily="18" charset="0"/>
                                </a:rPr>
                                <m:t>𝒊</m:t>
                              </m:r>
                            </m:sub>
                          </m:sSub>
                          <m:r>
                            <a:rPr lang="en-US" sz="2400" b="1" i="1" dirty="0">
                              <a:solidFill>
                                <a:srgbClr val="7030A0"/>
                              </a:solidFill>
                              <a:latin typeface="Cambria Math" panose="02040503050406030204" pitchFamily="18" charset="0"/>
                            </a:rPr>
                            <m:t>+</m:t>
                          </m:r>
                          <m:sSub>
                            <m:sSubPr>
                              <m:ctrlPr>
                                <a:rPr lang="en-US" sz="2400" b="1" i="1">
                                  <a:solidFill>
                                    <a:srgbClr val="7030A0"/>
                                  </a:solidFill>
                                  <a:latin typeface="Cambria Math" panose="02040503050406030204" pitchFamily="18" charset="0"/>
                                </a:rPr>
                              </m:ctrlPr>
                            </m:sSubPr>
                            <m:e>
                              <m:r>
                                <a:rPr lang="en-US" sz="2400" b="1" i="1">
                                  <a:solidFill>
                                    <a:srgbClr val="7030A0"/>
                                  </a:solidFill>
                                  <a:latin typeface="Cambria Math" panose="02040503050406030204" pitchFamily="18" charset="0"/>
                                </a:rPr>
                                <m:t>𝒎</m:t>
                              </m:r>
                            </m:e>
                            <m:sub>
                              <m:r>
                                <a:rPr lang="en-US" sz="2400" b="1" i="1">
                                  <a:solidFill>
                                    <a:srgbClr val="7030A0"/>
                                  </a:solidFill>
                                  <a:latin typeface="Cambria Math" panose="02040503050406030204" pitchFamily="18" charset="0"/>
                                </a:rPr>
                                <m:t>𝟐</m:t>
                              </m:r>
                            </m:sub>
                          </m:sSub>
                          <m:sSub>
                            <m:sSubPr>
                              <m:ctrlPr>
                                <a:rPr lang="en-US" sz="2400" b="1" i="1" dirty="0">
                                  <a:solidFill>
                                    <a:srgbClr val="7030A0"/>
                                  </a:solidFill>
                                  <a:latin typeface="Cambria Math" panose="02040503050406030204" pitchFamily="18" charset="0"/>
                                </a:rPr>
                              </m:ctrlPr>
                            </m:sSubPr>
                            <m:e>
                              <m:r>
                                <a:rPr lang="en-US" sz="2400" b="1" i="1" dirty="0">
                                  <a:solidFill>
                                    <a:srgbClr val="7030A0"/>
                                  </a:solidFill>
                                  <a:latin typeface="Cambria Math" panose="02040503050406030204" pitchFamily="18" charset="0"/>
                                </a:rPr>
                                <m:t>𝒗</m:t>
                              </m:r>
                            </m:e>
                            <m:sub>
                              <m:r>
                                <a:rPr lang="en-US" sz="2400" b="1" i="1" dirty="0">
                                  <a:solidFill>
                                    <a:srgbClr val="7030A0"/>
                                  </a:solidFill>
                                  <a:latin typeface="Cambria Math" panose="02040503050406030204" pitchFamily="18" charset="0"/>
                                </a:rPr>
                                <m:t>𝟐</m:t>
                              </m:r>
                              <m:r>
                                <a:rPr lang="en-US" sz="2400" b="1" i="1" dirty="0">
                                  <a:solidFill>
                                    <a:srgbClr val="7030A0"/>
                                  </a:solidFill>
                                  <a:latin typeface="Cambria Math" panose="02040503050406030204" pitchFamily="18" charset="0"/>
                                </a:rPr>
                                <m:t>𝒊</m:t>
                              </m:r>
                            </m:sub>
                          </m:sSub>
                        </m:num>
                        <m:den>
                          <m:r>
                            <a:rPr lang="en-US" sz="2400" b="1" i="1" dirty="0">
                              <a:solidFill>
                                <a:srgbClr val="7030A0"/>
                              </a:solidFill>
                              <a:latin typeface="Cambria Math" panose="02040503050406030204" pitchFamily="18" charset="0"/>
                            </a:rPr>
                            <m:t>(</m:t>
                          </m:r>
                          <m:sSub>
                            <m:sSubPr>
                              <m:ctrlPr>
                                <a:rPr lang="en-US" sz="2400" b="1" i="1">
                                  <a:solidFill>
                                    <a:srgbClr val="7030A0"/>
                                  </a:solidFill>
                                  <a:latin typeface="Cambria Math" panose="02040503050406030204" pitchFamily="18" charset="0"/>
                                </a:rPr>
                              </m:ctrlPr>
                            </m:sSubPr>
                            <m:e>
                              <m:r>
                                <a:rPr lang="en-US" sz="2400" b="1" i="1">
                                  <a:solidFill>
                                    <a:srgbClr val="7030A0"/>
                                  </a:solidFill>
                                  <a:latin typeface="Cambria Math" panose="02040503050406030204" pitchFamily="18" charset="0"/>
                                </a:rPr>
                                <m:t>𝒎</m:t>
                              </m:r>
                            </m:e>
                            <m:sub>
                              <m:r>
                                <a:rPr lang="en-US" sz="2400" b="1" i="1">
                                  <a:solidFill>
                                    <a:srgbClr val="7030A0"/>
                                  </a:solidFill>
                                  <a:latin typeface="Cambria Math" panose="02040503050406030204" pitchFamily="18" charset="0"/>
                                </a:rPr>
                                <m:t>𝟏</m:t>
                              </m:r>
                            </m:sub>
                          </m:sSub>
                          <m:r>
                            <a:rPr lang="en-US" sz="2400" b="1" i="1" dirty="0">
                              <a:solidFill>
                                <a:srgbClr val="7030A0"/>
                              </a:solidFill>
                              <a:latin typeface="Cambria Math" panose="02040503050406030204" pitchFamily="18" charset="0"/>
                            </a:rPr>
                            <m:t>+</m:t>
                          </m:r>
                          <m:sSub>
                            <m:sSubPr>
                              <m:ctrlPr>
                                <a:rPr lang="en-US" sz="2400" b="1" i="1">
                                  <a:solidFill>
                                    <a:srgbClr val="7030A0"/>
                                  </a:solidFill>
                                  <a:latin typeface="Cambria Math" panose="02040503050406030204" pitchFamily="18" charset="0"/>
                                </a:rPr>
                              </m:ctrlPr>
                            </m:sSubPr>
                            <m:e>
                              <m:r>
                                <a:rPr lang="en-US" sz="2400" b="1" i="1">
                                  <a:solidFill>
                                    <a:srgbClr val="7030A0"/>
                                  </a:solidFill>
                                  <a:latin typeface="Cambria Math" panose="02040503050406030204" pitchFamily="18" charset="0"/>
                                </a:rPr>
                                <m:t>𝒎</m:t>
                              </m:r>
                            </m:e>
                            <m:sub>
                              <m:r>
                                <a:rPr lang="en-US" sz="2400" b="1" i="1">
                                  <a:solidFill>
                                    <a:srgbClr val="7030A0"/>
                                  </a:solidFill>
                                  <a:latin typeface="Cambria Math" panose="02040503050406030204" pitchFamily="18" charset="0"/>
                                </a:rPr>
                                <m:t>𝟐</m:t>
                              </m:r>
                            </m:sub>
                          </m:sSub>
                          <m:r>
                            <a:rPr lang="en-US" sz="2400" b="1" i="1">
                              <a:solidFill>
                                <a:srgbClr val="7030A0"/>
                              </a:solidFill>
                              <a:latin typeface="Cambria Math" panose="02040503050406030204" pitchFamily="18" charset="0"/>
                            </a:rPr>
                            <m:t>)</m:t>
                          </m:r>
                        </m:den>
                      </m:f>
                    </m:oMath>
                  </m:oMathPara>
                </a14:m>
                <a:endParaRPr lang="en-US" sz="2400" dirty="0">
                  <a:solidFill>
                    <a:srgbClr val="7030A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213463" y="3918857"/>
                <a:ext cx="8140337" cy="2279470"/>
              </a:xfrm>
              <a:prstGeom prst="rect">
                <a:avLst/>
              </a:prstGeom>
              <a:blipFill>
                <a:blip r:embed="rId4"/>
                <a:stretch>
                  <a:fillRect l="-1123" t="-1604"/>
                </a:stretch>
              </a:blipFill>
            </p:spPr>
            <p:txBody>
              <a:bodyPr/>
              <a:lstStyle/>
              <a:p>
                <a:r>
                  <a:rPr lang="en-US">
                    <a:noFill/>
                  </a:rPr>
                  <a:t> </a:t>
                </a:r>
              </a:p>
            </p:txBody>
          </p:sp>
        </mc:Fallback>
      </mc:AlternateContent>
    </p:spTree>
    <p:extLst>
      <p:ext uri="{BB962C8B-B14F-4D97-AF65-F5344CB8AC3E}">
        <p14:creationId xmlns:p14="http://schemas.microsoft.com/office/powerpoint/2010/main" val="8890183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6841"/>
          </a:xfrm>
        </p:spPr>
        <p:txBody>
          <a:bodyPr>
            <a:normAutofit fontScale="90000"/>
          </a:bodyPr>
          <a:lstStyle/>
          <a:p>
            <a:pPr algn="ctr"/>
            <a:r>
              <a:rPr lang="en-US" b="1" i="1" dirty="0" smtClean="0">
                <a:solidFill>
                  <a:srgbClr val="000000"/>
                </a:solidFill>
                <a:latin typeface="Times New Roman" panose="02020603050405020304" pitchFamily="18" charset="0"/>
              </a:rPr>
              <a:t>Example 1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0891" y="1031966"/>
                <a:ext cx="11194869" cy="5144997"/>
              </a:xfrm>
            </p:spPr>
            <p:txBody>
              <a:bodyPr>
                <a:normAutofit fontScale="85000" lnSpcReduction="20000"/>
              </a:bodyPr>
              <a:lstStyle/>
              <a:p>
                <a:pPr marL="514350" indent="-514350">
                  <a:buFont typeface="+mj-lt"/>
                  <a:buAutoNum type="arabicPeriod"/>
                </a:pPr>
                <a:r>
                  <a:rPr lang="en-US" dirty="0" smtClean="0">
                    <a:solidFill>
                      <a:srgbClr val="000000"/>
                    </a:solidFill>
                    <a:latin typeface="Times New Roman" panose="02020603050405020304" pitchFamily="18" charset="0"/>
                  </a:rPr>
                  <a:t>An </a:t>
                </a:r>
                <a:r>
                  <a:rPr lang="en-US" dirty="0">
                    <a:solidFill>
                      <a:srgbClr val="000000"/>
                    </a:solidFill>
                    <a:latin typeface="Times New Roman" panose="02020603050405020304" pitchFamily="18" charset="0"/>
                  </a:rPr>
                  <a:t>archer shoots an arrow toward a target that is sliding toward her with a speed of 2.50 m/s on a smooth surface. The 22.5-g arrow is shot with a speed of 35.0 m/s and passes through the 300-g target, which is stopped by the </a:t>
                </a:r>
                <a:r>
                  <a:rPr lang="en-US" dirty="0" smtClean="0">
                    <a:solidFill>
                      <a:srgbClr val="000000"/>
                    </a:solidFill>
                    <a:latin typeface="Times New Roman" panose="02020603050405020304" pitchFamily="18" charset="0"/>
                  </a:rPr>
                  <a:t>impact</a:t>
                </a:r>
                <a:r>
                  <a:rPr lang="en-US" dirty="0">
                    <a:solidFill>
                      <a:srgbClr val="000000"/>
                    </a:solidFill>
                    <a:latin typeface="Times New Roman" panose="02020603050405020304" pitchFamily="18" charset="0"/>
                  </a:rPr>
                  <a:t>. What is the speed of the arrow after passing through the target</a:t>
                </a:r>
                <a:r>
                  <a:rPr lang="en-US" dirty="0" smtClean="0">
                    <a:solidFill>
                      <a:srgbClr val="000000"/>
                    </a:solidFill>
                    <a:latin typeface="Times New Roman" panose="02020603050405020304" pitchFamily="18" charset="0"/>
                  </a:rPr>
                  <a:t>?</a:t>
                </a:r>
              </a:p>
              <a:p>
                <a:pPr marL="514350" indent="-514350">
                  <a:buFont typeface="+mj-lt"/>
                  <a:buAutoNum type="arabicPeriod"/>
                </a:pPr>
                <a:endParaRPr lang="en-US" dirty="0">
                  <a:solidFill>
                    <a:srgbClr val="000000"/>
                  </a:solidFill>
                  <a:latin typeface="Times New Roman" panose="02020603050405020304" pitchFamily="18" charset="0"/>
                </a:endParaRPr>
              </a:p>
              <a:p>
                <a:pPr marL="0" indent="0">
                  <a:buNone/>
                </a:pPr>
                <a:endParaRPr lang="en-US" dirty="0">
                  <a:solidFill>
                    <a:srgbClr val="000000"/>
                  </a:solidFill>
                  <a:latin typeface="Times New Roman" panose="02020603050405020304" pitchFamily="18" charset="0"/>
                </a:endParaRPr>
              </a:p>
              <a:p>
                <a:pPr marL="0" indent="0">
                  <a:buNone/>
                </a:pPr>
                <a:r>
                  <a:rPr lang="en-US" b="1" i="1" u="sng" dirty="0" smtClean="0">
                    <a:solidFill>
                      <a:srgbClr val="FF0000"/>
                    </a:solidFill>
                    <a:latin typeface="Times New Roman" panose="02020603050405020304" pitchFamily="18" charset="0"/>
                  </a:rPr>
                  <a:t>Solution </a:t>
                </a:r>
              </a:p>
              <a:p>
                <a:pPr marL="0" indent="0">
                  <a:buNone/>
                </a:pPr>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𝒎</m:t>
                        </m:r>
                      </m:e>
                      <m:sub>
                        <m:r>
                          <a:rPr lang="en-US" b="1" i="1" smtClean="0">
                            <a:solidFill>
                              <a:schemeClr val="tx1"/>
                            </a:solidFill>
                            <a:latin typeface="Cambria Math" panose="02040503050406030204" pitchFamily="18" charset="0"/>
                          </a:rPr>
                          <m:t>𝟏</m:t>
                        </m:r>
                      </m:sub>
                    </m:sSub>
                  </m:oMath>
                </a14:m>
                <a:r>
                  <a:rPr lang="en-US" b="1" i="1" dirty="0" smtClean="0">
                    <a:solidFill>
                      <a:schemeClr val="tx1"/>
                    </a:solidFill>
                    <a:latin typeface="Cambria Math" panose="02040503050406030204" pitchFamily="18" charset="0"/>
                  </a:rPr>
                  <a:t>=</a:t>
                </a:r>
                <a:r>
                  <a:rPr lang="en-US" dirty="0" smtClean="0">
                    <a:solidFill>
                      <a:srgbClr val="000000"/>
                    </a:solidFill>
                    <a:latin typeface="Times New Roman" panose="02020603050405020304" pitchFamily="18" charset="0"/>
                  </a:rPr>
                  <a:t> 22.5-g and </a:t>
                </a:r>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𝒎</m:t>
                        </m:r>
                      </m:e>
                      <m:sub>
                        <m:r>
                          <a:rPr lang="en-US" b="1" i="1" smtClean="0">
                            <a:solidFill>
                              <a:schemeClr val="tx1"/>
                            </a:solidFill>
                            <a:latin typeface="Cambria Math" panose="02040503050406030204" pitchFamily="18" charset="0"/>
                          </a:rPr>
                          <m:t>𝟐</m:t>
                        </m:r>
                      </m:sub>
                    </m:sSub>
                  </m:oMath>
                </a14:m>
                <a:r>
                  <a:rPr lang="en-US" b="1" i="1" dirty="0" smtClean="0">
                    <a:solidFill>
                      <a:schemeClr val="tx1"/>
                    </a:solidFill>
                    <a:latin typeface="Cambria Math" panose="02040503050406030204" pitchFamily="18" charset="0"/>
                  </a:rPr>
                  <a:t>=</a:t>
                </a:r>
                <a:r>
                  <a:rPr lang="en-US" dirty="0" smtClean="0">
                    <a:solidFill>
                      <a:srgbClr val="000000"/>
                    </a:solidFill>
                    <a:latin typeface="Times New Roman" panose="02020603050405020304" pitchFamily="18" charset="0"/>
                  </a:rPr>
                  <a:t> 300-g</a:t>
                </a:r>
                <a:endParaRPr lang="en-US" b="1" i="1" dirty="0" smtClean="0">
                  <a:solidFill>
                    <a:schemeClr val="tx1"/>
                  </a:solidFill>
                  <a:latin typeface="Cambria Math" panose="02040503050406030204" pitchFamily="18" charset="0"/>
                </a:endParaRPr>
              </a:p>
              <a:p>
                <a:pPr marL="0" indent="0">
                  <a:buNone/>
                </a:pPr>
                <a14:m>
                  <m:oMath xmlns:m="http://schemas.openxmlformats.org/officeDocument/2006/math">
                    <m:sSub>
                      <m:sSubPr>
                        <m:ctrlPr>
                          <a:rPr lang="en-US" b="1" i="1" dirty="0" smtClean="0">
                            <a:solidFill>
                              <a:schemeClr val="tx1"/>
                            </a:solidFill>
                            <a:latin typeface="Cambria Math" panose="02040503050406030204" pitchFamily="18" charset="0"/>
                          </a:rPr>
                        </m:ctrlPr>
                      </m:sSubPr>
                      <m:e>
                        <m:r>
                          <a:rPr lang="en-US" b="1" i="1" dirty="0">
                            <a:solidFill>
                              <a:schemeClr val="tx1"/>
                            </a:solidFill>
                            <a:latin typeface="Cambria Math" panose="02040503050406030204" pitchFamily="18" charset="0"/>
                          </a:rPr>
                          <m:t>𝒗</m:t>
                        </m:r>
                      </m:e>
                      <m:sub>
                        <m:r>
                          <a:rPr lang="en-US" b="1" i="1" dirty="0">
                            <a:solidFill>
                              <a:schemeClr val="tx1"/>
                            </a:solidFill>
                            <a:latin typeface="Cambria Math" panose="02040503050406030204" pitchFamily="18" charset="0"/>
                          </a:rPr>
                          <m:t>𝟏</m:t>
                        </m:r>
                        <m:r>
                          <a:rPr lang="en-US" b="1" i="1" dirty="0">
                            <a:solidFill>
                              <a:schemeClr val="tx1"/>
                            </a:solidFill>
                            <a:latin typeface="Cambria Math" panose="02040503050406030204" pitchFamily="18" charset="0"/>
                          </a:rPr>
                          <m:t>𝒊</m:t>
                        </m:r>
                      </m:sub>
                    </m:sSub>
                    <m:r>
                      <a:rPr lang="en-US" b="0" i="1" dirty="0" smtClean="0">
                        <a:solidFill>
                          <a:schemeClr val="tx1"/>
                        </a:solidFill>
                        <a:latin typeface="Cambria Math" panose="02040503050406030204" pitchFamily="18" charset="0"/>
                      </a:rPr>
                      <m:t>=</m:t>
                    </m:r>
                    <m:r>
                      <m:rPr>
                        <m:nor/>
                      </m:rPr>
                      <a:rPr lang="en-US" dirty="0" smtClean="0">
                        <a:solidFill>
                          <a:schemeClr val="tx1"/>
                        </a:solidFill>
                        <a:latin typeface="Times New Roman" panose="02020603050405020304" pitchFamily="18" charset="0"/>
                      </a:rPr>
                      <m:t>35 </m:t>
                    </m:r>
                    <m:r>
                      <m:rPr>
                        <m:nor/>
                      </m:rPr>
                      <a:rPr lang="en-US" dirty="0" smtClean="0">
                        <a:solidFill>
                          <a:schemeClr val="tx1"/>
                        </a:solidFill>
                        <a:latin typeface="Times New Roman" panose="02020603050405020304" pitchFamily="18" charset="0"/>
                      </a:rPr>
                      <m:t>m</m:t>
                    </m:r>
                    <m:r>
                      <m:rPr>
                        <m:nor/>
                      </m:rPr>
                      <a:rPr lang="en-US" dirty="0" smtClean="0">
                        <a:solidFill>
                          <a:schemeClr val="tx1"/>
                        </a:solidFill>
                        <a:latin typeface="Times New Roman" panose="02020603050405020304" pitchFamily="18" charset="0"/>
                      </a:rPr>
                      <m:t>/</m:t>
                    </m:r>
                    <m:r>
                      <m:rPr>
                        <m:nor/>
                      </m:rPr>
                      <a:rPr lang="en-US" dirty="0" smtClean="0">
                        <a:solidFill>
                          <a:schemeClr val="tx1"/>
                        </a:solidFill>
                        <a:latin typeface="Times New Roman" panose="02020603050405020304" pitchFamily="18" charset="0"/>
                      </a:rPr>
                      <m:t>s</m:t>
                    </m:r>
                    <m:sSub>
                      <m:sSubPr>
                        <m:ctrlPr>
                          <a:rPr lang="en-US" b="1" i="1" dirty="0">
                            <a:solidFill>
                              <a:schemeClr val="tx1"/>
                            </a:solidFill>
                            <a:latin typeface="Cambria Math" panose="02040503050406030204" pitchFamily="18" charset="0"/>
                          </a:rPr>
                        </m:ctrlPr>
                      </m:sSubPr>
                      <m:e>
                        <m:r>
                          <a:rPr lang="en-US" b="1" i="1" dirty="0" smtClean="0">
                            <a:solidFill>
                              <a:schemeClr val="tx1"/>
                            </a:solidFill>
                            <a:latin typeface="Cambria Math" panose="02040503050406030204" pitchFamily="18" charset="0"/>
                          </a:rPr>
                          <m:t> </m:t>
                        </m:r>
                        <m:r>
                          <a:rPr lang="en-US" b="1" i="1" dirty="0">
                            <a:solidFill>
                              <a:schemeClr val="tx1"/>
                            </a:solidFill>
                            <a:latin typeface="Cambria Math" panose="02040503050406030204" pitchFamily="18" charset="0"/>
                          </a:rPr>
                          <m:t>𝒗</m:t>
                        </m:r>
                      </m:e>
                      <m:sub>
                        <m:r>
                          <a:rPr lang="en-US" b="1" i="1" dirty="0">
                            <a:solidFill>
                              <a:schemeClr val="tx1"/>
                            </a:solidFill>
                            <a:latin typeface="Cambria Math" panose="02040503050406030204" pitchFamily="18" charset="0"/>
                          </a:rPr>
                          <m:t>𝟐</m:t>
                        </m:r>
                        <m:r>
                          <a:rPr lang="en-US" b="1" i="1" dirty="0">
                            <a:solidFill>
                              <a:schemeClr val="tx1"/>
                            </a:solidFill>
                            <a:latin typeface="Cambria Math" panose="02040503050406030204" pitchFamily="18" charset="0"/>
                          </a:rPr>
                          <m:t>𝒊</m:t>
                        </m:r>
                      </m:sub>
                    </m:sSub>
                    <m:r>
                      <a:rPr lang="en-US" b="1" i="1" dirty="0" smtClean="0">
                        <a:solidFill>
                          <a:schemeClr val="tx1"/>
                        </a:solidFill>
                        <a:latin typeface="Cambria Math" panose="02040503050406030204" pitchFamily="18" charset="0"/>
                      </a:rPr>
                      <m:t>=−</m:t>
                    </m:r>
                    <m:r>
                      <a:rPr lang="en-US" b="1" i="1" dirty="0" smtClean="0">
                        <a:solidFill>
                          <a:schemeClr val="tx1"/>
                        </a:solidFill>
                        <a:latin typeface="Cambria Math" panose="02040503050406030204" pitchFamily="18" charset="0"/>
                      </a:rPr>
                      <m:t>𝟐</m:t>
                    </m:r>
                    <m:r>
                      <a:rPr lang="en-US" b="1" i="1" dirty="0" smtClean="0">
                        <a:solidFill>
                          <a:schemeClr val="tx1"/>
                        </a:solidFill>
                        <a:latin typeface="Cambria Math" panose="02040503050406030204" pitchFamily="18" charset="0"/>
                      </a:rPr>
                      <m:t>.</m:t>
                    </m:r>
                    <m:r>
                      <a:rPr lang="en-US" b="1" i="1" dirty="0" smtClean="0">
                        <a:solidFill>
                          <a:schemeClr val="tx1"/>
                        </a:solidFill>
                        <a:latin typeface="Cambria Math" panose="02040503050406030204" pitchFamily="18" charset="0"/>
                      </a:rPr>
                      <m:t>𝟓</m:t>
                    </m:r>
                    <m:r>
                      <a:rPr lang="en-US" b="1" i="1" dirty="0" smtClean="0">
                        <a:solidFill>
                          <a:schemeClr val="tx1"/>
                        </a:solidFill>
                        <a:latin typeface="Cambria Math" panose="02040503050406030204" pitchFamily="18" charset="0"/>
                      </a:rPr>
                      <m:t> </m:t>
                    </m:r>
                    <m:r>
                      <a:rPr lang="en-US" b="1" i="1" dirty="0" smtClean="0">
                        <a:solidFill>
                          <a:schemeClr val="tx1"/>
                        </a:solidFill>
                        <a:latin typeface="Cambria Math" panose="02040503050406030204" pitchFamily="18" charset="0"/>
                      </a:rPr>
                      <m:t>𝒎</m:t>
                    </m:r>
                    <m:r>
                      <a:rPr lang="en-US" b="1" i="1" dirty="0" smtClean="0">
                        <a:solidFill>
                          <a:schemeClr val="tx1"/>
                        </a:solidFill>
                        <a:latin typeface="Cambria Math" panose="02040503050406030204" pitchFamily="18" charset="0"/>
                      </a:rPr>
                      <m:t>/</m:t>
                    </m:r>
                    <m:r>
                      <a:rPr lang="en-US" b="1" i="1" dirty="0" smtClean="0">
                        <a:solidFill>
                          <a:schemeClr val="tx1"/>
                        </a:solidFill>
                        <a:latin typeface="Cambria Math" panose="02040503050406030204" pitchFamily="18" charset="0"/>
                      </a:rPr>
                      <m:t>𝒔</m:t>
                    </m:r>
                    <m:sSub>
                      <m:sSubPr>
                        <m:ctrlPr>
                          <a:rPr lang="en-US" b="1" i="1" dirty="0" smtClean="0">
                            <a:solidFill>
                              <a:schemeClr val="tx1"/>
                            </a:solidFill>
                            <a:latin typeface="Cambria Math" panose="02040503050406030204" pitchFamily="18" charset="0"/>
                          </a:rPr>
                        </m:ctrlPr>
                      </m:sSubPr>
                      <m:e>
                        <m:r>
                          <a:rPr lang="en-US" b="1" i="1" dirty="0" smtClean="0">
                            <a:solidFill>
                              <a:schemeClr val="tx1"/>
                            </a:solidFill>
                            <a:latin typeface="Cambria Math" panose="02040503050406030204" pitchFamily="18" charset="0"/>
                          </a:rPr>
                          <m:t>  </m:t>
                        </m:r>
                        <m:r>
                          <a:rPr lang="en-US" b="1" i="1" dirty="0">
                            <a:solidFill>
                              <a:schemeClr val="tx1"/>
                            </a:solidFill>
                            <a:latin typeface="Cambria Math" panose="02040503050406030204" pitchFamily="18" charset="0"/>
                          </a:rPr>
                          <m:t>𝒗</m:t>
                        </m:r>
                      </m:e>
                      <m:sub>
                        <m:r>
                          <a:rPr lang="en-US" b="1" i="1" dirty="0" smtClean="0">
                            <a:solidFill>
                              <a:schemeClr val="tx1"/>
                            </a:solidFill>
                            <a:latin typeface="Cambria Math" panose="02040503050406030204" pitchFamily="18" charset="0"/>
                          </a:rPr>
                          <m:t>𝟐</m:t>
                        </m:r>
                        <m:r>
                          <a:rPr lang="en-US" b="1" i="1" dirty="0" smtClean="0">
                            <a:solidFill>
                              <a:schemeClr val="tx1"/>
                            </a:solidFill>
                            <a:latin typeface="Cambria Math" panose="02040503050406030204" pitchFamily="18" charset="0"/>
                          </a:rPr>
                          <m:t>𝒇</m:t>
                        </m:r>
                      </m:sub>
                    </m:sSub>
                    <m:r>
                      <a:rPr lang="en-US" b="1" i="1" dirty="0" smtClean="0">
                        <a:solidFill>
                          <a:schemeClr val="tx1"/>
                        </a:solidFill>
                        <a:latin typeface="Cambria Math" panose="02040503050406030204" pitchFamily="18" charset="0"/>
                      </a:rPr>
                      <m:t>=</m:t>
                    </m:r>
                    <m:r>
                      <m:rPr>
                        <m:nor/>
                      </m:rPr>
                      <a:rPr lang="en-US" b="0" i="1" dirty="0" smtClean="0">
                        <a:solidFill>
                          <a:schemeClr val="tx1"/>
                        </a:solidFill>
                        <a:latin typeface="Cambria Math" panose="02040503050406030204" pitchFamily="18" charset="0"/>
                      </a:rPr>
                      <m:t>o</m:t>
                    </m:r>
                    <m:r>
                      <m:rPr>
                        <m:nor/>
                      </m:rPr>
                      <a:rPr lang="en-US" i="1" dirty="0">
                        <a:solidFill>
                          <a:schemeClr val="tx1"/>
                        </a:solidFill>
                        <a:latin typeface="Times New Roman" panose="02020603050405020304" pitchFamily="18" charset="0"/>
                      </a:rPr>
                      <m:t> </m:t>
                    </m:r>
                    <m:r>
                      <a:rPr lang="en-US" b="1" i="1" dirty="0" smtClean="0">
                        <a:solidFill>
                          <a:schemeClr val="tx1"/>
                        </a:solidFill>
                        <a:latin typeface="Cambria Math" panose="02040503050406030204" pitchFamily="18" charset="0"/>
                      </a:rPr>
                      <m:t> </m:t>
                    </m:r>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𝒗</m:t>
                        </m:r>
                      </m:e>
                      <m:sub>
                        <m:r>
                          <a:rPr lang="en-US" b="1" i="1" dirty="0" smtClean="0">
                            <a:solidFill>
                              <a:srgbClr val="FF0000"/>
                            </a:solidFill>
                            <a:latin typeface="Cambria Math" panose="02040503050406030204" pitchFamily="18" charset="0"/>
                          </a:rPr>
                          <m:t>𝟏</m:t>
                        </m:r>
                        <m:r>
                          <a:rPr lang="en-US" b="1" i="1" dirty="0" smtClean="0">
                            <a:solidFill>
                              <a:srgbClr val="FF0000"/>
                            </a:solidFill>
                            <a:latin typeface="Cambria Math" panose="02040503050406030204" pitchFamily="18" charset="0"/>
                          </a:rPr>
                          <m:t>𝒇</m:t>
                        </m:r>
                      </m:sub>
                    </m:sSub>
                  </m:oMath>
                </a14:m>
                <a:r>
                  <a:rPr lang="en-US" dirty="0" smtClean="0">
                    <a:solidFill>
                      <a:srgbClr val="000000"/>
                    </a:solidFill>
                    <a:latin typeface="Times New Roman" panose="02020603050405020304" pitchFamily="18" charset="0"/>
                  </a:rPr>
                  <a:t>=?</a:t>
                </a:r>
              </a:p>
              <a:p>
                <a:r>
                  <a:rPr lang="en-US" i="1" dirty="0">
                    <a:solidFill>
                      <a:srgbClr val="000000"/>
                    </a:solidFill>
                    <a:latin typeface="Times New Roman" panose="02020603050405020304" pitchFamily="18" charset="0"/>
                  </a:rPr>
                  <a:t>From conservation of linear </a:t>
                </a:r>
                <a:r>
                  <a:rPr lang="en-US" i="1" dirty="0" smtClean="0">
                    <a:solidFill>
                      <a:srgbClr val="000000"/>
                    </a:solidFill>
                    <a:latin typeface="Times New Roman" panose="02020603050405020304" pitchFamily="18" charset="0"/>
                  </a:rPr>
                  <a:t>momentum</a:t>
                </a:r>
              </a:p>
              <a:p>
                <a:pPr marL="0" indent="0">
                  <a:buNone/>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𝒎</m:t>
                          </m:r>
                        </m:e>
                        <m:sub>
                          <m:r>
                            <a:rPr lang="en-US" b="1" i="1">
                              <a:solidFill>
                                <a:srgbClr val="FF0000"/>
                              </a:solidFill>
                              <a:latin typeface="Cambria Math" panose="02040503050406030204" pitchFamily="18" charset="0"/>
                            </a:rPr>
                            <m:t>𝟏</m:t>
                          </m:r>
                        </m:sub>
                      </m:sSub>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𝒗</m:t>
                          </m:r>
                        </m:e>
                        <m:sub>
                          <m:r>
                            <a:rPr lang="en-US" b="1" i="1" dirty="0">
                              <a:solidFill>
                                <a:srgbClr val="FF0000"/>
                              </a:solidFill>
                              <a:latin typeface="Cambria Math" panose="02040503050406030204" pitchFamily="18" charset="0"/>
                            </a:rPr>
                            <m:t>𝟏</m:t>
                          </m:r>
                          <m:r>
                            <a:rPr lang="en-US" b="1" i="1" dirty="0">
                              <a:solidFill>
                                <a:srgbClr val="FF0000"/>
                              </a:solidFill>
                              <a:latin typeface="Cambria Math" panose="02040503050406030204" pitchFamily="18" charset="0"/>
                            </a:rPr>
                            <m:t>𝒊</m:t>
                          </m:r>
                        </m:sub>
                      </m:sSub>
                      <m:r>
                        <a:rPr lang="en-US" b="1" i="1" dirty="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𝒎</m:t>
                          </m:r>
                        </m:e>
                        <m:sub>
                          <m:r>
                            <a:rPr lang="en-US" b="1" i="1">
                              <a:solidFill>
                                <a:srgbClr val="FF0000"/>
                              </a:solidFill>
                              <a:latin typeface="Cambria Math" panose="02040503050406030204" pitchFamily="18" charset="0"/>
                            </a:rPr>
                            <m:t>𝟐</m:t>
                          </m:r>
                        </m:sub>
                      </m:sSub>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𝒗</m:t>
                          </m:r>
                        </m:e>
                        <m:sub>
                          <m:r>
                            <a:rPr lang="en-US" b="1" i="1" dirty="0">
                              <a:solidFill>
                                <a:srgbClr val="FF0000"/>
                              </a:solidFill>
                              <a:latin typeface="Cambria Math" panose="02040503050406030204" pitchFamily="18" charset="0"/>
                            </a:rPr>
                            <m:t>𝟐</m:t>
                          </m:r>
                          <m:r>
                            <a:rPr lang="en-US" b="1" i="1" dirty="0">
                              <a:solidFill>
                                <a:srgbClr val="FF0000"/>
                              </a:solidFill>
                              <a:latin typeface="Cambria Math" panose="02040503050406030204" pitchFamily="18" charset="0"/>
                            </a:rPr>
                            <m:t>𝒊</m:t>
                          </m:r>
                        </m:sub>
                      </m:sSub>
                      <m:r>
                        <a:rPr lang="en-US" b="1" i="1" dirty="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𝒎</m:t>
                          </m:r>
                        </m:e>
                        <m:sub>
                          <m:r>
                            <a:rPr lang="en-US" b="1" i="1">
                              <a:solidFill>
                                <a:srgbClr val="FF0000"/>
                              </a:solidFill>
                              <a:latin typeface="Cambria Math" panose="02040503050406030204" pitchFamily="18" charset="0"/>
                            </a:rPr>
                            <m:t>𝟏</m:t>
                          </m:r>
                        </m:sub>
                      </m:sSub>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𝒗</m:t>
                          </m:r>
                        </m:e>
                        <m:sub>
                          <m:r>
                            <a:rPr lang="en-US" b="1" i="1" dirty="0">
                              <a:solidFill>
                                <a:srgbClr val="FF0000"/>
                              </a:solidFill>
                              <a:latin typeface="Cambria Math" panose="02040503050406030204" pitchFamily="18" charset="0"/>
                            </a:rPr>
                            <m:t>𝟏</m:t>
                          </m:r>
                          <m:r>
                            <a:rPr lang="en-US" b="1" i="1" dirty="0">
                              <a:solidFill>
                                <a:srgbClr val="FF0000"/>
                              </a:solidFill>
                              <a:latin typeface="Cambria Math" panose="02040503050406030204" pitchFamily="18" charset="0"/>
                            </a:rPr>
                            <m:t>𝒇</m:t>
                          </m:r>
                        </m:sub>
                      </m:sSub>
                      <m:r>
                        <a:rPr lang="en-US" b="1" i="1" dirty="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𝒎</m:t>
                          </m:r>
                        </m:e>
                        <m:sub>
                          <m:r>
                            <a:rPr lang="en-US" b="1" i="1">
                              <a:solidFill>
                                <a:srgbClr val="FF0000"/>
                              </a:solidFill>
                              <a:latin typeface="Cambria Math" panose="02040503050406030204" pitchFamily="18" charset="0"/>
                            </a:rPr>
                            <m:t>𝟐</m:t>
                          </m:r>
                        </m:sub>
                      </m:sSub>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𝒗</m:t>
                          </m:r>
                        </m:e>
                        <m:sub>
                          <m:r>
                            <a:rPr lang="en-US" b="1" i="1" dirty="0">
                              <a:solidFill>
                                <a:srgbClr val="FF0000"/>
                              </a:solidFill>
                              <a:latin typeface="Cambria Math" panose="02040503050406030204" pitchFamily="18" charset="0"/>
                            </a:rPr>
                            <m:t>𝟐</m:t>
                          </m:r>
                          <m:r>
                            <a:rPr lang="en-US" b="1" i="1" dirty="0">
                              <a:solidFill>
                                <a:srgbClr val="FF0000"/>
                              </a:solidFill>
                              <a:latin typeface="Cambria Math" panose="02040503050406030204" pitchFamily="18" charset="0"/>
                            </a:rPr>
                            <m:t>𝒇</m:t>
                          </m:r>
                        </m:sub>
                      </m:sSub>
                    </m:oMath>
                  </m:oMathPara>
                </a14:m>
                <a:endParaRPr lang="en-US"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𝒗</m:t>
                          </m:r>
                        </m:e>
                        <m:sub>
                          <m:r>
                            <a:rPr lang="en-US" b="1" i="1" dirty="0" smtClean="0">
                              <a:solidFill>
                                <a:srgbClr val="FF0000"/>
                              </a:solidFill>
                              <a:latin typeface="Cambria Math" panose="02040503050406030204" pitchFamily="18" charset="0"/>
                            </a:rPr>
                            <m:t>𝟏</m:t>
                          </m:r>
                          <m:r>
                            <a:rPr lang="en-US" b="1" i="1" dirty="0" smtClean="0">
                              <a:solidFill>
                                <a:srgbClr val="FF0000"/>
                              </a:solidFill>
                              <a:latin typeface="Cambria Math" panose="02040503050406030204" pitchFamily="18" charset="0"/>
                            </a:rPr>
                            <m:t>𝒇</m:t>
                          </m:r>
                        </m:sub>
                      </m:sSub>
                      <m:r>
                        <a:rPr lang="en-US" b="1" i="1" dirty="0" smtClean="0">
                          <a:solidFill>
                            <a:srgbClr val="FF0000"/>
                          </a:solidFill>
                          <a:latin typeface="Cambria Math" panose="02040503050406030204" pitchFamily="18" charset="0"/>
                        </a:rPr>
                        <m:t>=</m:t>
                      </m:r>
                      <m:f>
                        <m:fPr>
                          <m:ctrlPr>
                            <a:rPr lang="en-US" b="1" i="1" dirty="0" smtClean="0">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𝒎</m:t>
                              </m:r>
                            </m:e>
                            <m:sub>
                              <m:r>
                                <a:rPr lang="en-US" b="1" i="1">
                                  <a:solidFill>
                                    <a:srgbClr val="FF0000"/>
                                  </a:solidFill>
                                  <a:latin typeface="Cambria Math" panose="02040503050406030204" pitchFamily="18" charset="0"/>
                                </a:rPr>
                                <m:t>𝟏</m:t>
                              </m:r>
                            </m:sub>
                          </m:sSub>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𝒗</m:t>
                              </m:r>
                            </m:e>
                            <m:sub>
                              <m:r>
                                <a:rPr lang="en-US" b="1" i="1" dirty="0">
                                  <a:solidFill>
                                    <a:srgbClr val="FF0000"/>
                                  </a:solidFill>
                                  <a:latin typeface="Cambria Math" panose="02040503050406030204" pitchFamily="18" charset="0"/>
                                </a:rPr>
                                <m:t>𝟏</m:t>
                              </m:r>
                              <m:r>
                                <a:rPr lang="en-US" b="1" i="1" dirty="0">
                                  <a:solidFill>
                                    <a:srgbClr val="FF0000"/>
                                  </a:solidFill>
                                  <a:latin typeface="Cambria Math" panose="02040503050406030204" pitchFamily="18" charset="0"/>
                                </a:rPr>
                                <m:t>𝒊</m:t>
                              </m:r>
                            </m:sub>
                          </m:sSub>
                          <m:r>
                            <a:rPr lang="en-US" b="1" i="1" dirty="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𝒎</m:t>
                              </m:r>
                            </m:e>
                            <m:sub>
                              <m:r>
                                <a:rPr lang="en-US" b="1" i="1">
                                  <a:solidFill>
                                    <a:srgbClr val="FF0000"/>
                                  </a:solidFill>
                                  <a:latin typeface="Cambria Math" panose="02040503050406030204" pitchFamily="18" charset="0"/>
                                </a:rPr>
                                <m:t>𝟐</m:t>
                              </m:r>
                            </m:sub>
                          </m:sSub>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𝒗</m:t>
                              </m:r>
                            </m:e>
                            <m:sub>
                              <m:r>
                                <a:rPr lang="en-US" b="1" i="1" dirty="0">
                                  <a:solidFill>
                                    <a:srgbClr val="FF0000"/>
                                  </a:solidFill>
                                  <a:latin typeface="Cambria Math" panose="02040503050406030204" pitchFamily="18" charset="0"/>
                                </a:rPr>
                                <m:t>𝟐</m:t>
                              </m:r>
                              <m:r>
                                <a:rPr lang="en-US" b="1" i="1" dirty="0">
                                  <a:solidFill>
                                    <a:srgbClr val="FF0000"/>
                                  </a:solidFill>
                                  <a:latin typeface="Cambria Math" panose="02040503050406030204" pitchFamily="18" charset="0"/>
                                </a:rPr>
                                <m:t>𝒊</m:t>
                              </m:r>
                            </m:sub>
                          </m:sSub>
                        </m:num>
                        <m:den>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panose="02040503050406030204" pitchFamily="18" charset="0"/>
                                </a:rPr>
                                <m:t>𝒎</m:t>
                              </m:r>
                            </m:e>
                            <m:sub>
                              <m:r>
                                <a:rPr lang="en-US" b="1" i="1" dirty="0" smtClean="0">
                                  <a:solidFill>
                                    <a:srgbClr val="FF0000"/>
                                  </a:solidFill>
                                  <a:latin typeface="Cambria Math" panose="02040503050406030204" pitchFamily="18" charset="0"/>
                                </a:rPr>
                                <m:t>𝟏</m:t>
                              </m:r>
                            </m:sub>
                          </m:sSub>
                        </m:den>
                      </m:f>
                    </m:oMath>
                  </m:oMathPara>
                </a14:m>
                <a:endParaRPr lang="en-US" b="1" dirty="0" smtClean="0">
                  <a:solidFill>
                    <a:srgbClr val="FF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3000" b="1" i="1" smtClean="0">
                              <a:solidFill>
                                <a:srgbClr val="000000"/>
                              </a:solidFill>
                              <a:latin typeface="Cambria Math" panose="02040503050406030204" pitchFamily="18" charset="0"/>
                            </a:rPr>
                          </m:ctrlPr>
                        </m:sSubPr>
                        <m:e>
                          <m:r>
                            <a:rPr lang="en-US" sz="3000" b="1" i="1" smtClean="0">
                              <a:solidFill>
                                <a:srgbClr val="000000"/>
                              </a:solidFill>
                              <a:latin typeface="Cambria Math" panose="02040503050406030204" pitchFamily="18" charset="0"/>
                            </a:rPr>
                            <m:t>𝒗</m:t>
                          </m:r>
                        </m:e>
                        <m:sub>
                          <m:r>
                            <a:rPr lang="en-US" sz="3000" b="1" i="1" smtClean="0">
                              <a:solidFill>
                                <a:srgbClr val="000000"/>
                              </a:solidFill>
                              <a:latin typeface="Cambria Math" panose="02040503050406030204" pitchFamily="18" charset="0"/>
                            </a:rPr>
                            <m:t>𝟏</m:t>
                          </m:r>
                          <m:r>
                            <a:rPr lang="en-US" sz="3000" b="1" i="1" smtClean="0">
                              <a:solidFill>
                                <a:srgbClr val="000000"/>
                              </a:solidFill>
                              <a:latin typeface="Cambria Math" panose="02040503050406030204" pitchFamily="18" charset="0"/>
                            </a:rPr>
                            <m:t>𝒇</m:t>
                          </m:r>
                        </m:sub>
                      </m:sSub>
                      <m:r>
                        <a:rPr lang="en-US" sz="3000" b="1" i="1" smtClean="0">
                          <a:solidFill>
                            <a:srgbClr val="000000"/>
                          </a:solidFill>
                          <a:latin typeface="Cambria Math" panose="02040503050406030204" pitchFamily="18" charset="0"/>
                        </a:rPr>
                        <m:t>=</m:t>
                      </m:r>
                      <m:r>
                        <a:rPr lang="en-US" sz="3000" b="1" i="1" smtClean="0">
                          <a:solidFill>
                            <a:srgbClr val="000000"/>
                          </a:solidFill>
                          <a:latin typeface="Cambria Math" panose="02040503050406030204" pitchFamily="18" charset="0"/>
                        </a:rPr>
                        <m:t>𝟏</m:t>
                      </m:r>
                      <m:r>
                        <a:rPr lang="en-US" sz="3000" b="1" i="1" smtClean="0">
                          <a:solidFill>
                            <a:srgbClr val="000000"/>
                          </a:solidFill>
                          <a:latin typeface="Cambria Math" panose="02040503050406030204" pitchFamily="18" charset="0"/>
                        </a:rPr>
                        <m:t>.</m:t>
                      </m:r>
                      <m:r>
                        <a:rPr lang="en-US" sz="3000" b="1" i="1" smtClean="0">
                          <a:solidFill>
                            <a:srgbClr val="000000"/>
                          </a:solidFill>
                          <a:latin typeface="Cambria Math" panose="02040503050406030204" pitchFamily="18" charset="0"/>
                        </a:rPr>
                        <m:t>𝟔𝟕</m:t>
                      </m:r>
                      <m:r>
                        <a:rPr lang="en-US" sz="3000" b="1" i="1" smtClean="0">
                          <a:solidFill>
                            <a:srgbClr val="000000"/>
                          </a:solidFill>
                          <a:latin typeface="Cambria Math" panose="02040503050406030204" pitchFamily="18" charset="0"/>
                        </a:rPr>
                        <m:t>𝒎</m:t>
                      </m:r>
                      <m:r>
                        <a:rPr lang="en-US" sz="3000" b="1" i="1" smtClean="0">
                          <a:solidFill>
                            <a:srgbClr val="000000"/>
                          </a:solidFill>
                          <a:latin typeface="Cambria Math" panose="02040503050406030204" pitchFamily="18" charset="0"/>
                        </a:rPr>
                        <m:t>/</m:t>
                      </m:r>
                      <m:r>
                        <a:rPr lang="en-US" sz="3000" b="1" i="1" smtClean="0">
                          <a:solidFill>
                            <a:srgbClr val="000000"/>
                          </a:solidFill>
                          <a:latin typeface="Cambria Math" panose="02040503050406030204" pitchFamily="18" charset="0"/>
                        </a:rPr>
                        <m:t>𝒔</m:t>
                      </m:r>
                    </m:oMath>
                  </m:oMathPara>
                </a14:m>
                <a:endParaRPr lang="en-US" sz="3000" b="1" dirty="0" smtClean="0">
                  <a:solidFill>
                    <a:srgbClr val="000000"/>
                  </a:solidFill>
                  <a:latin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0891" y="1031966"/>
                <a:ext cx="11194869" cy="5144997"/>
              </a:xfrm>
              <a:blipFill>
                <a:blip r:embed="rId2"/>
                <a:stretch>
                  <a:fillRect l="-871" t="-2844" r="-32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83</a:t>
            </a:fld>
            <a:endParaRPr lang="en-US"/>
          </a:p>
        </p:txBody>
      </p:sp>
      <p:pic>
        <p:nvPicPr>
          <p:cNvPr id="7" name="Picture 6"/>
          <p:cNvPicPr>
            <a:picLocks noChangeAspect="1"/>
          </p:cNvPicPr>
          <p:nvPr/>
        </p:nvPicPr>
        <p:blipFill>
          <a:blip r:embed="rId3"/>
          <a:stretch>
            <a:fillRect/>
          </a:stretch>
        </p:blipFill>
        <p:spPr>
          <a:xfrm>
            <a:off x="2209800" y="2173195"/>
            <a:ext cx="8046720" cy="1039382"/>
          </a:xfrm>
          <a:prstGeom prst="rect">
            <a:avLst/>
          </a:prstGeom>
        </p:spPr>
      </p:pic>
    </p:spTree>
    <p:extLst>
      <p:ext uri="{BB962C8B-B14F-4D97-AF65-F5344CB8AC3E}">
        <p14:creationId xmlns:p14="http://schemas.microsoft.com/office/powerpoint/2010/main" val="12055529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816"/>
            <a:ext cx="10515600" cy="392523"/>
          </a:xfrm>
        </p:spPr>
        <p:txBody>
          <a:bodyPr>
            <a:normAutofit fontScale="90000"/>
          </a:bodyPr>
          <a:lstStyle/>
          <a:p>
            <a:pPr algn="ctr"/>
            <a:r>
              <a:rPr lang="en-US" sz="2400" b="1" i="1" dirty="0" smtClean="0">
                <a:solidFill>
                  <a:srgbClr val="000000"/>
                </a:solidFill>
                <a:latin typeface="Times New Roman" panose="02020603050405020304" pitchFamily="18" charset="0"/>
              </a:rPr>
              <a:t>Example 2</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9634" y="470263"/>
                <a:ext cx="11612880" cy="5886087"/>
              </a:xfrm>
            </p:spPr>
            <p:txBody>
              <a:bodyPr>
                <a:normAutofit fontScale="47500" lnSpcReduction="20000"/>
              </a:bodyPr>
              <a:lstStyle/>
              <a:p>
                <a:pPr marL="514350" indent="-514350">
                  <a:buFont typeface="+mj-lt"/>
                  <a:buAutoNum type="arabicPeriod"/>
                </a:pPr>
                <a:r>
                  <a:rPr lang="en-US" sz="4200" dirty="0" smtClean="0">
                    <a:solidFill>
                      <a:srgbClr val="000000"/>
                    </a:solidFill>
                    <a:latin typeface="Times New Roman" panose="02020603050405020304" pitchFamily="18" charset="0"/>
                  </a:rPr>
                  <a:t>A </a:t>
                </a:r>
                <a:r>
                  <a:rPr lang="en-US" sz="4200" dirty="0">
                    <a:solidFill>
                      <a:srgbClr val="000000"/>
                    </a:solidFill>
                    <a:latin typeface="Times New Roman" panose="02020603050405020304" pitchFamily="18" charset="0"/>
                  </a:rPr>
                  <a:t>block of mass </a:t>
                </a:r>
                <a14:m>
                  <m:oMath xmlns:m="http://schemas.openxmlformats.org/officeDocument/2006/math">
                    <m:sSub>
                      <m:sSubPr>
                        <m:ctrlPr>
                          <a:rPr lang="en-US" sz="4200" b="0" i="1" smtClean="0">
                            <a:solidFill>
                              <a:srgbClr val="FF0000"/>
                            </a:solidFill>
                            <a:latin typeface="Cambria Math" panose="02040503050406030204" pitchFamily="18" charset="0"/>
                          </a:rPr>
                        </m:ctrlPr>
                      </m:sSubPr>
                      <m:e>
                        <m:r>
                          <a:rPr lang="en-US" sz="4200" b="0" i="1" smtClean="0">
                            <a:solidFill>
                              <a:srgbClr val="FF0000"/>
                            </a:solidFill>
                            <a:latin typeface="Cambria Math" panose="02040503050406030204" pitchFamily="18" charset="0"/>
                          </a:rPr>
                          <m:t>𝑚</m:t>
                        </m:r>
                      </m:e>
                      <m:sub>
                        <m:r>
                          <a:rPr lang="en-US" sz="4200" b="0" i="1" smtClean="0">
                            <a:solidFill>
                              <a:srgbClr val="FF0000"/>
                            </a:solidFill>
                            <a:latin typeface="Cambria Math" panose="02040503050406030204" pitchFamily="18" charset="0"/>
                          </a:rPr>
                          <m:t>1</m:t>
                        </m:r>
                      </m:sub>
                    </m:sSub>
                    <m:r>
                      <a:rPr lang="en-US" sz="4200" b="0" i="1" smtClean="0">
                        <a:solidFill>
                          <a:srgbClr val="FF0000"/>
                        </a:solidFill>
                        <a:latin typeface="Cambria Math" panose="02040503050406030204" pitchFamily="18" charset="0"/>
                      </a:rPr>
                      <m:t>=1.6</m:t>
                    </m:r>
                    <m:r>
                      <a:rPr lang="en-US" sz="4200" b="0" i="1" smtClean="0">
                        <a:solidFill>
                          <a:srgbClr val="FF0000"/>
                        </a:solidFill>
                        <a:latin typeface="Cambria Math" panose="02040503050406030204" pitchFamily="18" charset="0"/>
                      </a:rPr>
                      <m:t>𝐾𝑔</m:t>
                    </m:r>
                    <m:r>
                      <a:rPr lang="en-US" sz="4200" b="0" i="1" smtClean="0">
                        <a:solidFill>
                          <a:srgbClr val="FF0000"/>
                        </a:solidFill>
                        <a:latin typeface="Cambria Math" panose="02040503050406030204" pitchFamily="18" charset="0"/>
                      </a:rPr>
                      <m:t> </m:t>
                    </m:r>
                  </m:oMath>
                </a14:m>
                <a:r>
                  <a:rPr lang="en-US" sz="4200" dirty="0" smtClean="0">
                    <a:solidFill>
                      <a:srgbClr val="000000"/>
                    </a:solidFill>
                    <a:latin typeface="Times New Roman" panose="02020603050405020304" pitchFamily="18" charset="0"/>
                  </a:rPr>
                  <a:t>initially </a:t>
                </a:r>
                <a:r>
                  <a:rPr lang="en-US" sz="4200" dirty="0">
                    <a:solidFill>
                      <a:srgbClr val="000000"/>
                    </a:solidFill>
                    <a:latin typeface="Times New Roman" panose="02020603050405020304" pitchFamily="18" charset="0"/>
                  </a:rPr>
                  <a:t>moving to the right with a speed of 4m/s on a horizontal frictionless track collides with a second block of mass </a:t>
                </a:r>
                <a14:m>
                  <m:oMath xmlns:m="http://schemas.openxmlformats.org/officeDocument/2006/math">
                    <m:sSub>
                      <m:sSubPr>
                        <m:ctrlPr>
                          <a:rPr lang="en-US" sz="4200" b="0" i="1" smtClean="0">
                            <a:solidFill>
                              <a:srgbClr val="FF0000"/>
                            </a:solidFill>
                            <a:latin typeface="Cambria Math" panose="02040503050406030204" pitchFamily="18" charset="0"/>
                          </a:rPr>
                        </m:ctrlPr>
                      </m:sSubPr>
                      <m:e>
                        <m:r>
                          <a:rPr lang="en-US" sz="4200" b="0" i="1" smtClean="0">
                            <a:solidFill>
                              <a:srgbClr val="FF0000"/>
                            </a:solidFill>
                            <a:latin typeface="Cambria Math" panose="02040503050406030204" pitchFamily="18" charset="0"/>
                          </a:rPr>
                          <m:t>𝑚</m:t>
                        </m:r>
                      </m:e>
                      <m:sub>
                        <m:r>
                          <a:rPr lang="en-US" sz="4200" b="0" i="1" smtClean="0">
                            <a:solidFill>
                              <a:srgbClr val="FF0000"/>
                            </a:solidFill>
                            <a:latin typeface="Cambria Math" panose="02040503050406030204" pitchFamily="18" charset="0"/>
                          </a:rPr>
                          <m:t>2</m:t>
                        </m:r>
                      </m:sub>
                    </m:sSub>
                    <m:r>
                      <a:rPr lang="en-US" sz="4200" b="0" i="1" smtClean="0">
                        <a:solidFill>
                          <a:srgbClr val="FF0000"/>
                        </a:solidFill>
                        <a:latin typeface="Cambria Math" panose="02040503050406030204" pitchFamily="18" charset="0"/>
                      </a:rPr>
                      <m:t>=2.1</m:t>
                    </m:r>
                    <m:r>
                      <a:rPr lang="en-US" sz="4200" b="0" i="1" smtClean="0">
                        <a:solidFill>
                          <a:srgbClr val="FF0000"/>
                        </a:solidFill>
                        <a:latin typeface="Cambria Math" panose="02040503050406030204" pitchFamily="18" charset="0"/>
                      </a:rPr>
                      <m:t>𝐾𝑔</m:t>
                    </m:r>
                    <m:r>
                      <a:rPr lang="en-US" sz="4200" b="0" i="1" smtClean="0">
                        <a:solidFill>
                          <a:srgbClr val="FF0000"/>
                        </a:solidFill>
                        <a:latin typeface="Cambria Math" panose="02040503050406030204" pitchFamily="18" charset="0"/>
                      </a:rPr>
                      <m:t> </m:t>
                    </m:r>
                  </m:oMath>
                </a14:m>
                <a:r>
                  <a:rPr lang="en-US" sz="4200" dirty="0" smtClean="0">
                    <a:solidFill>
                      <a:srgbClr val="FF0000"/>
                    </a:solidFill>
                    <a:latin typeface="Times New Roman" panose="02020603050405020304" pitchFamily="18" charset="0"/>
                  </a:rPr>
                  <a:t> </a:t>
                </a:r>
                <a:r>
                  <a:rPr lang="en-US" sz="4200" dirty="0" smtClean="0">
                    <a:solidFill>
                      <a:srgbClr val="000000"/>
                    </a:solidFill>
                    <a:latin typeface="Times New Roman" panose="02020603050405020304" pitchFamily="18" charset="0"/>
                  </a:rPr>
                  <a:t>initially </a:t>
                </a:r>
                <a:r>
                  <a:rPr lang="en-US" sz="4200" dirty="0">
                    <a:solidFill>
                      <a:srgbClr val="000000"/>
                    </a:solidFill>
                    <a:latin typeface="Times New Roman" panose="02020603050405020304" pitchFamily="18" charset="0"/>
                  </a:rPr>
                  <a:t>moving to the left with a speed of 2.5m/s. If the collision is elastic, find the velocities of the two blocks after collision. </a:t>
                </a:r>
                <a:r>
                  <a:rPr lang="en-US" sz="4200" dirty="0" smtClean="0">
                    <a:solidFill>
                      <a:srgbClr val="000000"/>
                    </a:solidFill>
                    <a:latin typeface="Times New Roman" panose="02020603050405020304" pitchFamily="18" charset="0"/>
                  </a:rPr>
                  <a:t>(</a:t>
                </a:r>
                <a14:m>
                  <m:oMath xmlns:m="http://schemas.openxmlformats.org/officeDocument/2006/math">
                    <m:sSub>
                      <m:sSubPr>
                        <m:ctrlPr>
                          <a:rPr lang="en-US" sz="4200" b="1" i="1" dirty="0" smtClean="0">
                            <a:solidFill>
                              <a:srgbClr val="FF0000"/>
                            </a:solidFill>
                            <a:latin typeface="Cambria Math" panose="02040503050406030204" pitchFamily="18" charset="0"/>
                          </a:rPr>
                        </m:ctrlPr>
                      </m:sSubPr>
                      <m:e>
                        <m:r>
                          <a:rPr lang="en-US" sz="4200" b="1" i="1" dirty="0">
                            <a:solidFill>
                              <a:srgbClr val="FF0000"/>
                            </a:solidFill>
                            <a:latin typeface="Cambria Math" panose="02040503050406030204" pitchFamily="18" charset="0"/>
                          </a:rPr>
                          <m:t>𝒗</m:t>
                        </m:r>
                      </m:e>
                      <m:sub>
                        <m:r>
                          <a:rPr lang="en-US" sz="4200" b="1" i="1" dirty="0" smtClean="0">
                            <a:solidFill>
                              <a:srgbClr val="FF0000"/>
                            </a:solidFill>
                            <a:latin typeface="Cambria Math" panose="02040503050406030204" pitchFamily="18" charset="0"/>
                          </a:rPr>
                          <m:t>𝟏</m:t>
                        </m:r>
                        <m:r>
                          <a:rPr lang="en-US" sz="4200" b="1" i="1" dirty="0" smtClean="0">
                            <a:solidFill>
                              <a:srgbClr val="FF0000"/>
                            </a:solidFill>
                            <a:latin typeface="Cambria Math" panose="02040503050406030204" pitchFamily="18" charset="0"/>
                          </a:rPr>
                          <m:t>𝒇</m:t>
                        </m:r>
                      </m:sub>
                    </m:sSub>
                    <m:r>
                      <a:rPr lang="en-US" sz="4200" b="1" i="1" dirty="0" smtClean="0">
                        <a:solidFill>
                          <a:srgbClr val="FF0000"/>
                        </a:solidFill>
                        <a:latin typeface="Cambria Math" panose="02040503050406030204" pitchFamily="18" charset="0"/>
                      </a:rPr>
                      <m:t>=</m:t>
                    </m:r>
                  </m:oMath>
                </a14:m>
                <a:r>
                  <a:rPr lang="en-US" sz="4200" dirty="0" smtClean="0">
                    <a:solidFill>
                      <a:srgbClr val="000000"/>
                    </a:solidFill>
                    <a:latin typeface="Times New Roman" panose="02020603050405020304" pitchFamily="18" charset="0"/>
                  </a:rPr>
                  <a:t>?, </a:t>
                </a:r>
                <a14:m>
                  <m:oMath xmlns:m="http://schemas.openxmlformats.org/officeDocument/2006/math">
                    <m:sSub>
                      <m:sSubPr>
                        <m:ctrlPr>
                          <a:rPr lang="en-US" sz="4200" b="1" i="1" dirty="0" smtClean="0">
                            <a:solidFill>
                              <a:srgbClr val="FF0000"/>
                            </a:solidFill>
                            <a:latin typeface="Cambria Math" panose="02040503050406030204" pitchFamily="18" charset="0"/>
                          </a:rPr>
                        </m:ctrlPr>
                      </m:sSubPr>
                      <m:e>
                        <m:r>
                          <a:rPr lang="en-US" sz="4200" b="1" i="1" dirty="0">
                            <a:solidFill>
                              <a:srgbClr val="FF0000"/>
                            </a:solidFill>
                            <a:latin typeface="Cambria Math" panose="02040503050406030204" pitchFamily="18" charset="0"/>
                          </a:rPr>
                          <m:t>𝒗</m:t>
                        </m:r>
                      </m:e>
                      <m:sub>
                        <m:r>
                          <a:rPr lang="en-US" sz="4200" b="1" i="1" dirty="0" smtClean="0">
                            <a:solidFill>
                              <a:srgbClr val="FF0000"/>
                            </a:solidFill>
                            <a:latin typeface="Cambria Math" panose="02040503050406030204" pitchFamily="18" charset="0"/>
                          </a:rPr>
                          <m:t>𝟐</m:t>
                        </m:r>
                        <m:r>
                          <a:rPr lang="en-US" sz="4200" b="1" i="1" dirty="0" smtClean="0">
                            <a:solidFill>
                              <a:srgbClr val="FF0000"/>
                            </a:solidFill>
                            <a:latin typeface="Cambria Math" panose="02040503050406030204" pitchFamily="18" charset="0"/>
                          </a:rPr>
                          <m:t>𝒇</m:t>
                        </m:r>
                      </m:sub>
                    </m:sSub>
                    <m:r>
                      <a:rPr lang="en-US" sz="4200" b="1" i="1" dirty="0" smtClean="0">
                        <a:solidFill>
                          <a:srgbClr val="FF0000"/>
                        </a:solidFill>
                        <a:latin typeface="Cambria Math" panose="02040503050406030204" pitchFamily="18" charset="0"/>
                      </a:rPr>
                      <m:t>=?</m:t>
                    </m:r>
                  </m:oMath>
                </a14:m>
                <a:r>
                  <a:rPr lang="en-US" sz="4200" dirty="0" smtClean="0">
                    <a:solidFill>
                      <a:srgbClr val="000000"/>
                    </a:solidFill>
                    <a:latin typeface="Times New Roman" panose="02020603050405020304" pitchFamily="18" charset="0"/>
                  </a:rPr>
                  <a:t>)</a:t>
                </a:r>
              </a:p>
              <a:p>
                <a:pPr marL="514350" indent="-514350">
                  <a:buFont typeface="+mj-lt"/>
                  <a:buAutoNum type="arabicPeriod"/>
                </a:pPr>
                <a:endParaRPr lang="en-US" dirty="0">
                  <a:solidFill>
                    <a:srgbClr val="000000"/>
                  </a:solidFill>
                  <a:latin typeface="Times New Roman" panose="02020603050405020304" pitchFamily="18" charset="0"/>
                </a:endParaRPr>
              </a:p>
              <a:p>
                <a:pPr marL="0" indent="0">
                  <a:buNone/>
                </a:pPr>
                <a:endParaRPr lang="en-US" b="1" i="1" dirty="0" smtClean="0">
                  <a:solidFill>
                    <a:srgbClr val="FF0000"/>
                  </a:solidFill>
                  <a:latin typeface="Times New Roman" panose="02020603050405020304" pitchFamily="18" charset="0"/>
                </a:endParaRPr>
              </a:p>
              <a:p>
                <a:pPr marL="0" indent="0">
                  <a:buNone/>
                </a:pPr>
                <a:endParaRPr lang="en-US" b="1" i="1" dirty="0" smtClean="0">
                  <a:solidFill>
                    <a:srgbClr val="FF0000"/>
                  </a:solidFill>
                  <a:latin typeface="Times New Roman" panose="02020603050405020304" pitchFamily="18" charset="0"/>
                </a:endParaRPr>
              </a:p>
              <a:p>
                <a:pPr marL="0" indent="0">
                  <a:buNone/>
                </a:pPr>
                <a:r>
                  <a:rPr lang="en-US" sz="2900" b="1" i="1" dirty="0" smtClean="0">
                    <a:solidFill>
                      <a:srgbClr val="FF0000"/>
                    </a:solidFill>
                    <a:latin typeface="Times New Roman" panose="02020603050405020304" pitchFamily="18" charset="0"/>
                  </a:rPr>
                  <a:t>Solution </a:t>
                </a:r>
              </a:p>
              <a:p>
                <a:pPr marL="0" indent="0">
                  <a:buNone/>
                </a:pPr>
                <a:r>
                  <a:rPr lang="en-US" sz="2900" i="1" dirty="0">
                    <a:solidFill>
                      <a:srgbClr val="000000"/>
                    </a:solidFill>
                    <a:latin typeface="Times New Roman" panose="02020603050405020304" pitchFamily="18" charset="0"/>
                  </a:rPr>
                  <a:t>Since the collision is elastic both momentum and kinetic energy are conserved </a:t>
                </a:r>
                <a:endParaRPr lang="en-US" sz="2900" i="1" dirty="0" smtClean="0">
                  <a:solidFill>
                    <a:srgbClr val="000000"/>
                  </a:solidFill>
                  <a:latin typeface="Times New Roman" panose="02020603050405020304" pitchFamily="18" charset="0"/>
                </a:endParaRPr>
              </a:p>
              <a:p>
                <a:pPr marL="514350" indent="-514350">
                  <a:buFont typeface="+mj-lt"/>
                  <a:buAutoNum type="alphaLcParenR"/>
                </a:pPr>
                <a:r>
                  <a:rPr lang="en-US" sz="2900" b="1" i="1" dirty="0" smtClean="0">
                    <a:solidFill>
                      <a:srgbClr val="000000"/>
                    </a:solidFill>
                    <a:latin typeface="Times New Roman" panose="02020603050405020304" pitchFamily="18" charset="0"/>
                  </a:rPr>
                  <a:t>From </a:t>
                </a:r>
                <a:r>
                  <a:rPr lang="en-US" sz="2900" b="1" i="1" dirty="0">
                    <a:solidFill>
                      <a:srgbClr val="000000"/>
                    </a:solidFill>
                    <a:latin typeface="Times New Roman" panose="02020603050405020304" pitchFamily="18" charset="0"/>
                  </a:rPr>
                  <a:t>conservation of </a:t>
                </a:r>
                <a:r>
                  <a:rPr lang="en-US" sz="2900" b="1" i="1" dirty="0" smtClean="0">
                    <a:solidFill>
                      <a:srgbClr val="000000"/>
                    </a:solidFill>
                    <a:latin typeface="Times New Roman" panose="02020603050405020304" pitchFamily="18" charset="0"/>
                  </a:rPr>
                  <a:t>momentum</a:t>
                </a:r>
              </a:p>
              <a:p>
                <a:pPr marL="0" indent="0">
                  <a:buNone/>
                </a:pPr>
                <a14:m>
                  <m:oMathPara xmlns:m="http://schemas.openxmlformats.org/officeDocument/2006/math">
                    <m:oMathParaPr>
                      <m:jc m:val="centerGroup"/>
                    </m:oMathParaPr>
                    <m:oMath xmlns:m="http://schemas.openxmlformats.org/officeDocument/2006/math">
                      <m:sSub>
                        <m:sSubPr>
                          <m:ctrlPr>
                            <a:rPr lang="en-US" sz="2900" b="1" i="1" smtClean="0">
                              <a:solidFill>
                                <a:srgbClr val="FF0000"/>
                              </a:solidFill>
                              <a:latin typeface="Cambria Math" panose="02040503050406030204" pitchFamily="18" charset="0"/>
                            </a:rPr>
                          </m:ctrlPr>
                        </m:sSubPr>
                        <m:e>
                          <m:r>
                            <a:rPr lang="en-US" sz="2900" b="1" i="1">
                              <a:solidFill>
                                <a:srgbClr val="FF0000"/>
                              </a:solidFill>
                              <a:latin typeface="Cambria Math" panose="02040503050406030204" pitchFamily="18" charset="0"/>
                            </a:rPr>
                            <m:t>𝒎</m:t>
                          </m:r>
                        </m:e>
                        <m:sub>
                          <m:r>
                            <a:rPr lang="en-US" sz="2900" b="1" i="1">
                              <a:solidFill>
                                <a:srgbClr val="FF0000"/>
                              </a:solidFill>
                              <a:latin typeface="Cambria Math" panose="02040503050406030204" pitchFamily="18" charset="0"/>
                            </a:rPr>
                            <m:t>𝟏</m:t>
                          </m:r>
                        </m:sub>
                      </m:sSub>
                      <m:sSub>
                        <m:sSubPr>
                          <m:ctrlPr>
                            <a:rPr lang="en-US" sz="2900" b="1" i="1" dirty="0">
                              <a:solidFill>
                                <a:srgbClr val="FF0000"/>
                              </a:solidFill>
                              <a:latin typeface="Cambria Math" panose="02040503050406030204" pitchFamily="18" charset="0"/>
                            </a:rPr>
                          </m:ctrlPr>
                        </m:sSubPr>
                        <m:e>
                          <m:r>
                            <a:rPr lang="en-US" sz="2900" b="1" i="1" dirty="0">
                              <a:solidFill>
                                <a:srgbClr val="FF0000"/>
                              </a:solidFill>
                              <a:latin typeface="Cambria Math" panose="02040503050406030204" pitchFamily="18" charset="0"/>
                            </a:rPr>
                            <m:t>𝒗</m:t>
                          </m:r>
                        </m:e>
                        <m:sub>
                          <m:r>
                            <a:rPr lang="en-US" sz="2900" b="1" i="1" dirty="0">
                              <a:solidFill>
                                <a:srgbClr val="FF0000"/>
                              </a:solidFill>
                              <a:latin typeface="Cambria Math" panose="02040503050406030204" pitchFamily="18" charset="0"/>
                            </a:rPr>
                            <m:t>𝟏</m:t>
                          </m:r>
                          <m:r>
                            <a:rPr lang="en-US" sz="2900" b="1" i="1" dirty="0">
                              <a:solidFill>
                                <a:srgbClr val="FF0000"/>
                              </a:solidFill>
                              <a:latin typeface="Cambria Math" panose="02040503050406030204" pitchFamily="18" charset="0"/>
                            </a:rPr>
                            <m:t>𝒊</m:t>
                          </m:r>
                        </m:sub>
                      </m:sSub>
                      <m:r>
                        <a:rPr lang="en-US" sz="2900" b="1" i="1" dirty="0">
                          <a:solidFill>
                            <a:srgbClr val="FF0000"/>
                          </a:solidFill>
                          <a:latin typeface="Cambria Math" panose="02040503050406030204" pitchFamily="18" charset="0"/>
                        </a:rPr>
                        <m:t>+</m:t>
                      </m:r>
                      <m:sSub>
                        <m:sSubPr>
                          <m:ctrlPr>
                            <a:rPr lang="en-US" sz="2900" b="1" i="1">
                              <a:solidFill>
                                <a:srgbClr val="FF0000"/>
                              </a:solidFill>
                              <a:latin typeface="Cambria Math" panose="02040503050406030204" pitchFamily="18" charset="0"/>
                            </a:rPr>
                          </m:ctrlPr>
                        </m:sSubPr>
                        <m:e>
                          <m:r>
                            <a:rPr lang="en-US" sz="2900" b="1" i="1">
                              <a:solidFill>
                                <a:srgbClr val="FF0000"/>
                              </a:solidFill>
                              <a:latin typeface="Cambria Math" panose="02040503050406030204" pitchFamily="18" charset="0"/>
                            </a:rPr>
                            <m:t>𝒎</m:t>
                          </m:r>
                        </m:e>
                        <m:sub>
                          <m:r>
                            <a:rPr lang="en-US" sz="2900" b="1" i="1">
                              <a:solidFill>
                                <a:srgbClr val="FF0000"/>
                              </a:solidFill>
                              <a:latin typeface="Cambria Math" panose="02040503050406030204" pitchFamily="18" charset="0"/>
                            </a:rPr>
                            <m:t>𝟐</m:t>
                          </m:r>
                        </m:sub>
                      </m:sSub>
                      <m:sSub>
                        <m:sSubPr>
                          <m:ctrlPr>
                            <a:rPr lang="en-US" sz="2900" b="1" i="1" dirty="0">
                              <a:solidFill>
                                <a:srgbClr val="FF0000"/>
                              </a:solidFill>
                              <a:latin typeface="Cambria Math" panose="02040503050406030204" pitchFamily="18" charset="0"/>
                            </a:rPr>
                          </m:ctrlPr>
                        </m:sSubPr>
                        <m:e>
                          <m:r>
                            <a:rPr lang="en-US" sz="2900" b="1" i="1" dirty="0">
                              <a:solidFill>
                                <a:srgbClr val="FF0000"/>
                              </a:solidFill>
                              <a:latin typeface="Cambria Math" panose="02040503050406030204" pitchFamily="18" charset="0"/>
                            </a:rPr>
                            <m:t>𝒗</m:t>
                          </m:r>
                        </m:e>
                        <m:sub>
                          <m:r>
                            <a:rPr lang="en-US" sz="2900" b="1" i="1" dirty="0">
                              <a:solidFill>
                                <a:srgbClr val="FF0000"/>
                              </a:solidFill>
                              <a:latin typeface="Cambria Math" panose="02040503050406030204" pitchFamily="18" charset="0"/>
                            </a:rPr>
                            <m:t>𝟐</m:t>
                          </m:r>
                          <m:r>
                            <a:rPr lang="en-US" sz="2900" b="1" i="1" dirty="0">
                              <a:solidFill>
                                <a:srgbClr val="FF0000"/>
                              </a:solidFill>
                              <a:latin typeface="Cambria Math" panose="02040503050406030204" pitchFamily="18" charset="0"/>
                            </a:rPr>
                            <m:t>𝒊</m:t>
                          </m:r>
                        </m:sub>
                      </m:sSub>
                      <m:r>
                        <a:rPr lang="en-US" sz="2900" b="1" i="1" dirty="0">
                          <a:solidFill>
                            <a:srgbClr val="FF0000"/>
                          </a:solidFill>
                          <a:latin typeface="Cambria Math" panose="02040503050406030204" pitchFamily="18" charset="0"/>
                        </a:rPr>
                        <m:t>=</m:t>
                      </m:r>
                      <m:sSub>
                        <m:sSubPr>
                          <m:ctrlPr>
                            <a:rPr lang="en-US" sz="2900" b="1" i="1">
                              <a:solidFill>
                                <a:srgbClr val="FF0000"/>
                              </a:solidFill>
                              <a:latin typeface="Cambria Math" panose="02040503050406030204" pitchFamily="18" charset="0"/>
                            </a:rPr>
                          </m:ctrlPr>
                        </m:sSubPr>
                        <m:e>
                          <m:r>
                            <a:rPr lang="en-US" sz="2900" b="1" i="1">
                              <a:solidFill>
                                <a:srgbClr val="FF0000"/>
                              </a:solidFill>
                              <a:latin typeface="Cambria Math" panose="02040503050406030204" pitchFamily="18" charset="0"/>
                            </a:rPr>
                            <m:t>𝒎</m:t>
                          </m:r>
                        </m:e>
                        <m:sub>
                          <m:r>
                            <a:rPr lang="en-US" sz="2900" b="1" i="1">
                              <a:solidFill>
                                <a:srgbClr val="FF0000"/>
                              </a:solidFill>
                              <a:latin typeface="Cambria Math" panose="02040503050406030204" pitchFamily="18" charset="0"/>
                            </a:rPr>
                            <m:t>𝟏</m:t>
                          </m:r>
                        </m:sub>
                      </m:sSub>
                      <m:sSub>
                        <m:sSubPr>
                          <m:ctrlPr>
                            <a:rPr lang="en-US" sz="2900" b="1" i="1" dirty="0">
                              <a:solidFill>
                                <a:srgbClr val="FF0000"/>
                              </a:solidFill>
                              <a:latin typeface="Cambria Math" panose="02040503050406030204" pitchFamily="18" charset="0"/>
                            </a:rPr>
                          </m:ctrlPr>
                        </m:sSubPr>
                        <m:e>
                          <m:r>
                            <a:rPr lang="en-US" sz="2900" b="1" i="1" dirty="0">
                              <a:solidFill>
                                <a:srgbClr val="FF0000"/>
                              </a:solidFill>
                              <a:latin typeface="Cambria Math" panose="02040503050406030204" pitchFamily="18" charset="0"/>
                            </a:rPr>
                            <m:t>𝒗</m:t>
                          </m:r>
                        </m:e>
                        <m:sub>
                          <m:r>
                            <a:rPr lang="en-US" sz="2900" b="1" i="1" dirty="0">
                              <a:solidFill>
                                <a:srgbClr val="FF0000"/>
                              </a:solidFill>
                              <a:latin typeface="Cambria Math" panose="02040503050406030204" pitchFamily="18" charset="0"/>
                            </a:rPr>
                            <m:t>𝟏</m:t>
                          </m:r>
                          <m:r>
                            <a:rPr lang="en-US" sz="2900" b="1" i="1" dirty="0">
                              <a:solidFill>
                                <a:srgbClr val="FF0000"/>
                              </a:solidFill>
                              <a:latin typeface="Cambria Math" panose="02040503050406030204" pitchFamily="18" charset="0"/>
                            </a:rPr>
                            <m:t>𝒇</m:t>
                          </m:r>
                        </m:sub>
                      </m:sSub>
                      <m:r>
                        <a:rPr lang="en-US" sz="2900" b="1" i="1" dirty="0">
                          <a:solidFill>
                            <a:srgbClr val="FF0000"/>
                          </a:solidFill>
                          <a:latin typeface="Cambria Math" panose="02040503050406030204" pitchFamily="18" charset="0"/>
                        </a:rPr>
                        <m:t>+</m:t>
                      </m:r>
                      <m:sSub>
                        <m:sSubPr>
                          <m:ctrlPr>
                            <a:rPr lang="en-US" sz="2900" b="1" i="1">
                              <a:solidFill>
                                <a:srgbClr val="FF0000"/>
                              </a:solidFill>
                              <a:latin typeface="Cambria Math" panose="02040503050406030204" pitchFamily="18" charset="0"/>
                            </a:rPr>
                          </m:ctrlPr>
                        </m:sSubPr>
                        <m:e>
                          <m:r>
                            <a:rPr lang="en-US" sz="2900" b="1" i="1">
                              <a:solidFill>
                                <a:srgbClr val="FF0000"/>
                              </a:solidFill>
                              <a:latin typeface="Cambria Math" panose="02040503050406030204" pitchFamily="18" charset="0"/>
                            </a:rPr>
                            <m:t>𝒎</m:t>
                          </m:r>
                        </m:e>
                        <m:sub>
                          <m:r>
                            <a:rPr lang="en-US" sz="2900" b="1" i="1">
                              <a:solidFill>
                                <a:srgbClr val="FF0000"/>
                              </a:solidFill>
                              <a:latin typeface="Cambria Math" panose="02040503050406030204" pitchFamily="18" charset="0"/>
                            </a:rPr>
                            <m:t>𝟐</m:t>
                          </m:r>
                        </m:sub>
                      </m:sSub>
                      <m:sSub>
                        <m:sSubPr>
                          <m:ctrlPr>
                            <a:rPr lang="en-US" sz="2900" b="1" i="1" dirty="0">
                              <a:solidFill>
                                <a:srgbClr val="FF0000"/>
                              </a:solidFill>
                              <a:latin typeface="Cambria Math" panose="02040503050406030204" pitchFamily="18" charset="0"/>
                            </a:rPr>
                          </m:ctrlPr>
                        </m:sSubPr>
                        <m:e>
                          <m:r>
                            <a:rPr lang="en-US" sz="2900" b="1" i="1" dirty="0">
                              <a:solidFill>
                                <a:srgbClr val="FF0000"/>
                              </a:solidFill>
                              <a:latin typeface="Cambria Math" panose="02040503050406030204" pitchFamily="18" charset="0"/>
                            </a:rPr>
                            <m:t>𝒗</m:t>
                          </m:r>
                        </m:e>
                        <m:sub>
                          <m:r>
                            <a:rPr lang="en-US" sz="2900" b="1" i="1" dirty="0">
                              <a:solidFill>
                                <a:srgbClr val="FF0000"/>
                              </a:solidFill>
                              <a:latin typeface="Cambria Math" panose="02040503050406030204" pitchFamily="18" charset="0"/>
                            </a:rPr>
                            <m:t>𝟐</m:t>
                          </m:r>
                          <m:r>
                            <a:rPr lang="en-US" sz="2900" b="1" i="1" dirty="0">
                              <a:solidFill>
                                <a:srgbClr val="FF0000"/>
                              </a:solidFill>
                              <a:latin typeface="Cambria Math" panose="02040503050406030204" pitchFamily="18" charset="0"/>
                            </a:rPr>
                            <m:t>𝒇</m:t>
                          </m:r>
                        </m:sub>
                      </m:sSub>
                    </m:oMath>
                  </m:oMathPara>
                </a14:m>
                <a:endParaRPr lang="en-US" sz="2900" i="1" dirty="0" smtClean="0">
                  <a:solidFill>
                    <a:srgbClr val="000000"/>
                  </a:solidFill>
                  <a:latin typeface="Times New Roman" panose="02020603050405020304" pitchFamily="18" charset="0"/>
                </a:endParaRPr>
              </a:p>
              <a:p>
                <a:pPr marL="0" indent="0" algn="ctr">
                  <a:buNone/>
                </a:pPr>
                <a:r>
                  <a:rPr lang="en-US" sz="2900" i="1" dirty="0" smtClean="0">
                    <a:solidFill>
                      <a:srgbClr val="000000"/>
                    </a:solidFill>
                    <a:latin typeface="Times New Roman" panose="02020603050405020304" pitchFamily="18" charset="0"/>
                  </a:rPr>
                  <a:t>(1.6Kg)(4m/s)+(2.1Kg)(-2.5m/s)=(1.6Kg) </a:t>
                </a:r>
                <a14:m>
                  <m:oMath xmlns:m="http://schemas.openxmlformats.org/officeDocument/2006/math">
                    <m:sSub>
                      <m:sSubPr>
                        <m:ctrlPr>
                          <a:rPr lang="en-US" sz="2900" b="1" i="1" dirty="0" smtClean="0">
                            <a:solidFill>
                              <a:srgbClr val="FF0000"/>
                            </a:solidFill>
                            <a:latin typeface="Cambria Math" panose="02040503050406030204" pitchFamily="18" charset="0"/>
                          </a:rPr>
                        </m:ctrlPr>
                      </m:sSubPr>
                      <m:e>
                        <m:r>
                          <a:rPr lang="en-US" sz="2900" b="1" i="1" dirty="0">
                            <a:solidFill>
                              <a:srgbClr val="FF0000"/>
                            </a:solidFill>
                            <a:latin typeface="Cambria Math" panose="02040503050406030204" pitchFamily="18" charset="0"/>
                          </a:rPr>
                          <m:t>𝒗</m:t>
                        </m:r>
                      </m:e>
                      <m:sub>
                        <m:r>
                          <a:rPr lang="en-US" sz="2900" b="1" i="1" dirty="0">
                            <a:solidFill>
                              <a:srgbClr val="FF0000"/>
                            </a:solidFill>
                            <a:latin typeface="Cambria Math" panose="02040503050406030204" pitchFamily="18" charset="0"/>
                          </a:rPr>
                          <m:t>𝟏</m:t>
                        </m:r>
                        <m:r>
                          <a:rPr lang="en-US" sz="2900" b="1" i="1" dirty="0">
                            <a:solidFill>
                              <a:srgbClr val="FF0000"/>
                            </a:solidFill>
                            <a:latin typeface="Cambria Math" panose="02040503050406030204" pitchFamily="18" charset="0"/>
                          </a:rPr>
                          <m:t>𝒇</m:t>
                        </m:r>
                      </m:sub>
                    </m:sSub>
                  </m:oMath>
                </a14:m>
                <a:r>
                  <a:rPr lang="en-US" sz="2900" i="1" dirty="0" smtClean="0">
                    <a:solidFill>
                      <a:srgbClr val="000000"/>
                    </a:solidFill>
                    <a:latin typeface="Times New Roman" panose="02020603050405020304" pitchFamily="18" charset="0"/>
                  </a:rPr>
                  <a:t>+(2.1Kg)</a:t>
                </a:r>
                <a:r>
                  <a:rPr lang="en-US" sz="2900" b="1" dirty="0" smtClean="0">
                    <a:solidFill>
                      <a:srgbClr val="FF0000"/>
                    </a:solidFill>
                  </a:rPr>
                  <a:t> </a:t>
                </a:r>
                <a14:m>
                  <m:oMath xmlns:m="http://schemas.openxmlformats.org/officeDocument/2006/math">
                    <m:sSub>
                      <m:sSubPr>
                        <m:ctrlPr>
                          <a:rPr lang="en-US" sz="2900" b="1" i="1" dirty="0">
                            <a:solidFill>
                              <a:srgbClr val="FF0000"/>
                            </a:solidFill>
                            <a:latin typeface="Cambria Math" panose="02040503050406030204" pitchFamily="18" charset="0"/>
                          </a:rPr>
                        </m:ctrlPr>
                      </m:sSubPr>
                      <m:e>
                        <m:r>
                          <a:rPr lang="en-US" sz="2900" b="1" i="1" dirty="0">
                            <a:solidFill>
                              <a:srgbClr val="FF0000"/>
                            </a:solidFill>
                            <a:latin typeface="Cambria Math" panose="02040503050406030204" pitchFamily="18" charset="0"/>
                          </a:rPr>
                          <m:t>𝒗</m:t>
                        </m:r>
                      </m:e>
                      <m:sub>
                        <m:r>
                          <a:rPr lang="en-US" sz="2900" b="1" i="1" dirty="0" smtClean="0">
                            <a:solidFill>
                              <a:srgbClr val="FF0000"/>
                            </a:solidFill>
                            <a:latin typeface="Cambria Math" panose="02040503050406030204" pitchFamily="18" charset="0"/>
                          </a:rPr>
                          <m:t>𝟐</m:t>
                        </m:r>
                        <m:r>
                          <a:rPr lang="en-US" sz="2900" b="1" i="1" dirty="0">
                            <a:solidFill>
                              <a:srgbClr val="FF0000"/>
                            </a:solidFill>
                            <a:latin typeface="Cambria Math" panose="02040503050406030204" pitchFamily="18" charset="0"/>
                          </a:rPr>
                          <m:t>𝒇</m:t>
                        </m:r>
                      </m:sub>
                    </m:sSub>
                  </m:oMath>
                </a14:m>
                <a:endParaRPr lang="en-US" sz="2900" i="1" dirty="0" smtClean="0">
                  <a:solidFill>
                    <a:srgbClr val="000000"/>
                  </a:solidFill>
                  <a:latin typeface="Times New Roman" panose="02020603050405020304" pitchFamily="18" charset="0"/>
                </a:endParaRPr>
              </a:p>
              <a:p>
                <a:pPr marL="0" indent="0" algn="ctr">
                  <a:buNone/>
                </a:pPr>
                <a:r>
                  <a:rPr lang="en-US" sz="2900" b="1" i="1" dirty="0" smtClean="0">
                    <a:solidFill>
                      <a:srgbClr val="000000"/>
                    </a:solidFill>
                    <a:latin typeface="Times New Roman" panose="02020603050405020304" pitchFamily="18" charset="0"/>
                  </a:rPr>
                  <a:t>1.6</a:t>
                </a:r>
                <a14:m>
                  <m:oMath xmlns:m="http://schemas.openxmlformats.org/officeDocument/2006/math">
                    <m:sSub>
                      <m:sSubPr>
                        <m:ctrlPr>
                          <a:rPr lang="en-US" sz="2900" b="1" i="1" dirty="0" smtClean="0">
                            <a:solidFill>
                              <a:srgbClr val="FF0000"/>
                            </a:solidFill>
                            <a:latin typeface="Cambria Math" panose="02040503050406030204" pitchFamily="18" charset="0"/>
                          </a:rPr>
                        </m:ctrlPr>
                      </m:sSubPr>
                      <m:e>
                        <m:r>
                          <a:rPr lang="en-US" sz="2900" b="1" i="1" dirty="0">
                            <a:solidFill>
                              <a:srgbClr val="FF0000"/>
                            </a:solidFill>
                            <a:latin typeface="Cambria Math" panose="02040503050406030204" pitchFamily="18" charset="0"/>
                          </a:rPr>
                          <m:t>𝒗</m:t>
                        </m:r>
                      </m:e>
                      <m:sub>
                        <m:r>
                          <a:rPr lang="en-US" sz="2900" b="1" i="1" dirty="0">
                            <a:solidFill>
                              <a:srgbClr val="FF0000"/>
                            </a:solidFill>
                            <a:latin typeface="Cambria Math" panose="02040503050406030204" pitchFamily="18" charset="0"/>
                          </a:rPr>
                          <m:t>𝟏</m:t>
                        </m:r>
                        <m:r>
                          <a:rPr lang="en-US" sz="2900" b="1" i="1" dirty="0">
                            <a:solidFill>
                              <a:srgbClr val="FF0000"/>
                            </a:solidFill>
                            <a:latin typeface="Cambria Math" panose="02040503050406030204" pitchFamily="18" charset="0"/>
                          </a:rPr>
                          <m:t>𝒇</m:t>
                        </m:r>
                      </m:sub>
                    </m:sSub>
                  </m:oMath>
                </a14:m>
                <a:r>
                  <a:rPr lang="en-US" sz="2900" b="1" i="1" dirty="0" smtClean="0">
                    <a:solidFill>
                      <a:srgbClr val="000000"/>
                    </a:solidFill>
                    <a:latin typeface="Times New Roman" panose="02020603050405020304" pitchFamily="18" charset="0"/>
                  </a:rPr>
                  <a:t>+2.1Kg</a:t>
                </a:r>
                <a14:m>
                  <m:oMath xmlns:m="http://schemas.openxmlformats.org/officeDocument/2006/math">
                    <m:sSub>
                      <m:sSubPr>
                        <m:ctrlPr>
                          <a:rPr lang="en-US" sz="2900" b="1" i="1" dirty="0">
                            <a:solidFill>
                              <a:srgbClr val="FF0000"/>
                            </a:solidFill>
                            <a:latin typeface="Cambria Math" panose="02040503050406030204" pitchFamily="18" charset="0"/>
                          </a:rPr>
                        </m:ctrlPr>
                      </m:sSubPr>
                      <m:e>
                        <m:r>
                          <a:rPr lang="en-US" sz="2900" b="1" i="1" dirty="0">
                            <a:solidFill>
                              <a:srgbClr val="FF0000"/>
                            </a:solidFill>
                            <a:latin typeface="Cambria Math" panose="02040503050406030204" pitchFamily="18" charset="0"/>
                          </a:rPr>
                          <m:t>𝒗</m:t>
                        </m:r>
                      </m:e>
                      <m:sub>
                        <m:r>
                          <a:rPr lang="en-US" sz="2900" b="1" i="1" dirty="0" smtClean="0">
                            <a:solidFill>
                              <a:srgbClr val="FF0000"/>
                            </a:solidFill>
                            <a:latin typeface="Cambria Math" panose="02040503050406030204" pitchFamily="18" charset="0"/>
                          </a:rPr>
                          <m:t>𝟐</m:t>
                        </m:r>
                        <m:r>
                          <a:rPr lang="en-US" sz="2900" b="1" i="1" dirty="0">
                            <a:solidFill>
                              <a:srgbClr val="FF0000"/>
                            </a:solidFill>
                            <a:latin typeface="Cambria Math" panose="02040503050406030204" pitchFamily="18" charset="0"/>
                          </a:rPr>
                          <m:t>𝒇</m:t>
                        </m:r>
                      </m:sub>
                    </m:sSub>
                  </m:oMath>
                </a14:m>
                <a:r>
                  <a:rPr lang="en-US" sz="2900" b="1" i="1" dirty="0" smtClean="0">
                    <a:solidFill>
                      <a:srgbClr val="000000"/>
                    </a:solidFill>
                    <a:latin typeface="Times New Roman" panose="02020603050405020304" pitchFamily="18" charset="0"/>
                  </a:rPr>
                  <a:t>=1.15          (a)</a:t>
                </a:r>
              </a:p>
              <a:p>
                <a:pPr marL="0" indent="0">
                  <a:buNone/>
                </a:pPr>
                <a:r>
                  <a:rPr lang="en-US" sz="2900" i="1" dirty="0" smtClean="0">
                    <a:solidFill>
                      <a:srgbClr val="000000"/>
                    </a:solidFill>
                    <a:latin typeface="Times New Roman" panose="02020603050405020304" pitchFamily="18" charset="0"/>
                  </a:rPr>
                  <a:t>b)  </a:t>
                </a:r>
                <a:r>
                  <a:rPr lang="en-US" sz="3400" b="1" i="1" dirty="0" smtClean="0">
                    <a:solidFill>
                      <a:srgbClr val="000000"/>
                    </a:solidFill>
                    <a:latin typeface="Times New Roman" panose="02020603050405020304" pitchFamily="18" charset="0"/>
                  </a:rPr>
                  <a:t>From </a:t>
                </a:r>
                <a:r>
                  <a:rPr lang="en-US" sz="3400" b="1" i="1" dirty="0">
                    <a:solidFill>
                      <a:srgbClr val="000000"/>
                    </a:solidFill>
                    <a:latin typeface="Times New Roman" panose="02020603050405020304" pitchFamily="18" charset="0"/>
                  </a:rPr>
                  <a:t>conservation </a:t>
                </a:r>
                <a:r>
                  <a:rPr lang="en-US" sz="3400" b="1" i="1" dirty="0" smtClean="0">
                    <a:solidFill>
                      <a:srgbClr val="000000"/>
                    </a:solidFill>
                    <a:latin typeface="Times New Roman" panose="02020603050405020304" pitchFamily="18" charset="0"/>
                  </a:rPr>
                  <a:t>of kinetic energy </a:t>
                </a:r>
              </a:p>
              <a:p>
                <a:pPr marL="0" indent="0">
                  <a:buNone/>
                </a:pPr>
                <a14:m>
                  <m:oMathPara xmlns:m="http://schemas.openxmlformats.org/officeDocument/2006/math">
                    <m:oMathParaPr>
                      <m:jc m:val="centerGroup"/>
                    </m:oMathParaPr>
                    <m:oMath xmlns:m="http://schemas.openxmlformats.org/officeDocument/2006/math">
                      <m:f>
                        <m:fPr>
                          <m:ctrlPr>
                            <a:rPr lang="en-US" sz="2900" b="1" i="1">
                              <a:solidFill>
                                <a:srgbClr val="0070C0"/>
                              </a:solidFill>
                              <a:latin typeface="Cambria Math" panose="02040503050406030204" pitchFamily="18" charset="0"/>
                            </a:rPr>
                          </m:ctrlPr>
                        </m:fPr>
                        <m:num>
                          <m:r>
                            <a:rPr lang="en-US" sz="2900" b="1" i="1">
                              <a:solidFill>
                                <a:srgbClr val="0070C0"/>
                              </a:solidFill>
                              <a:latin typeface="Cambria Math" panose="02040503050406030204" pitchFamily="18" charset="0"/>
                            </a:rPr>
                            <m:t>𝟏</m:t>
                          </m:r>
                        </m:num>
                        <m:den>
                          <m:r>
                            <a:rPr lang="en-US" sz="2900" b="1" i="1">
                              <a:solidFill>
                                <a:srgbClr val="0070C0"/>
                              </a:solidFill>
                              <a:latin typeface="Cambria Math" panose="02040503050406030204" pitchFamily="18" charset="0"/>
                            </a:rPr>
                            <m:t>𝟐</m:t>
                          </m:r>
                        </m:den>
                      </m:f>
                      <m:sSub>
                        <m:sSubPr>
                          <m:ctrlPr>
                            <a:rPr lang="en-US" sz="2900" b="1" i="1">
                              <a:solidFill>
                                <a:srgbClr val="0070C0"/>
                              </a:solidFill>
                              <a:latin typeface="Cambria Math" panose="02040503050406030204" pitchFamily="18" charset="0"/>
                            </a:rPr>
                          </m:ctrlPr>
                        </m:sSubPr>
                        <m:e>
                          <m:r>
                            <a:rPr lang="en-US" sz="2900" b="1" i="1">
                              <a:solidFill>
                                <a:srgbClr val="0070C0"/>
                              </a:solidFill>
                              <a:latin typeface="Cambria Math" panose="02040503050406030204" pitchFamily="18" charset="0"/>
                            </a:rPr>
                            <m:t>𝒎</m:t>
                          </m:r>
                        </m:e>
                        <m:sub>
                          <m:r>
                            <a:rPr lang="en-US" sz="2900" b="1" i="1">
                              <a:solidFill>
                                <a:srgbClr val="0070C0"/>
                              </a:solidFill>
                              <a:latin typeface="Cambria Math" panose="02040503050406030204" pitchFamily="18" charset="0"/>
                            </a:rPr>
                            <m:t>𝟏</m:t>
                          </m:r>
                        </m:sub>
                      </m:sSub>
                      <m:sSubSup>
                        <m:sSubSupPr>
                          <m:ctrlPr>
                            <a:rPr lang="en-US" sz="2900" b="1" i="1" dirty="0">
                              <a:solidFill>
                                <a:srgbClr val="0070C0"/>
                              </a:solidFill>
                              <a:latin typeface="Cambria Math" panose="02040503050406030204" pitchFamily="18" charset="0"/>
                            </a:rPr>
                          </m:ctrlPr>
                        </m:sSubSupPr>
                        <m:e>
                          <m:r>
                            <a:rPr lang="en-US" sz="2900" b="1" i="1" dirty="0">
                              <a:solidFill>
                                <a:srgbClr val="0070C0"/>
                              </a:solidFill>
                              <a:latin typeface="Cambria Math" panose="02040503050406030204" pitchFamily="18" charset="0"/>
                            </a:rPr>
                            <m:t>𝒗</m:t>
                          </m:r>
                        </m:e>
                        <m:sub>
                          <m:r>
                            <a:rPr lang="en-US" sz="2900" b="1" i="1" dirty="0">
                              <a:solidFill>
                                <a:srgbClr val="0070C0"/>
                              </a:solidFill>
                              <a:latin typeface="Cambria Math" panose="02040503050406030204" pitchFamily="18" charset="0"/>
                            </a:rPr>
                            <m:t>𝟏</m:t>
                          </m:r>
                          <m:r>
                            <a:rPr lang="en-US" sz="2900" b="1" i="1" dirty="0">
                              <a:solidFill>
                                <a:srgbClr val="0070C0"/>
                              </a:solidFill>
                              <a:latin typeface="Cambria Math" panose="02040503050406030204" pitchFamily="18" charset="0"/>
                            </a:rPr>
                            <m:t>𝒊</m:t>
                          </m:r>
                        </m:sub>
                        <m:sup>
                          <m:r>
                            <a:rPr lang="en-US" sz="2900" b="1" i="1" dirty="0">
                              <a:solidFill>
                                <a:srgbClr val="0070C0"/>
                              </a:solidFill>
                              <a:latin typeface="Cambria Math" panose="02040503050406030204" pitchFamily="18" charset="0"/>
                            </a:rPr>
                            <m:t>𝟐</m:t>
                          </m:r>
                        </m:sup>
                      </m:sSubSup>
                      <m:r>
                        <a:rPr lang="en-US" sz="2900" b="1" i="1">
                          <a:solidFill>
                            <a:srgbClr val="0070C0"/>
                          </a:solidFill>
                          <a:latin typeface="Cambria Math" panose="02040503050406030204" pitchFamily="18" charset="0"/>
                        </a:rPr>
                        <m:t>+</m:t>
                      </m:r>
                      <m:f>
                        <m:fPr>
                          <m:ctrlPr>
                            <a:rPr lang="en-US" sz="2900" b="1" i="1">
                              <a:solidFill>
                                <a:srgbClr val="0070C0"/>
                              </a:solidFill>
                              <a:latin typeface="Cambria Math" panose="02040503050406030204" pitchFamily="18" charset="0"/>
                            </a:rPr>
                          </m:ctrlPr>
                        </m:fPr>
                        <m:num>
                          <m:r>
                            <a:rPr lang="en-US" sz="2900" b="1" i="1">
                              <a:solidFill>
                                <a:srgbClr val="0070C0"/>
                              </a:solidFill>
                              <a:latin typeface="Cambria Math" panose="02040503050406030204" pitchFamily="18" charset="0"/>
                            </a:rPr>
                            <m:t>𝟏</m:t>
                          </m:r>
                        </m:num>
                        <m:den>
                          <m:r>
                            <a:rPr lang="en-US" sz="2900" b="1" i="1">
                              <a:solidFill>
                                <a:srgbClr val="0070C0"/>
                              </a:solidFill>
                              <a:latin typeface="Cambria Math" panose="02040503050406030204" pitchFamily="18" charset="0"/>
                            </a:rPr>
                            <m:t>𝟐</m:t>
                          </m:r>
                        </m:den>
                      </m:f>
                      <m:sSub>
                        <m:sSubPr>
                          <m:ctrlPr>
                            <a:rPr lang="en-US" sz="2900" b="1" i="1">
                              <a:solidFill>
                                <a:srgbClr val="0070C0"/>
                              </a:solidFill>
                              <a:latin typeface="Cambria Math" panose="02040503050406030204" pitchFamily="18" charset="0"/>
                            </a:rPr>
                          </m:ctrlPr>
                        </m:sSubPr>
                        <m:e>
                          <m:r>
                            <a:rPr lang="en-US" sz="2900" b="1" i="1">
                              <a:solidFill>
                                <a:srgbClr val="0070C0"/>
                              </a:solidFill>
                              <a:latin typeface="Cambria Math" panose="02040503050406030204" pitchFamily="18" charset="0"/>
                            </a:rPr>
                            <m:t>𝒎</m:t>
                          </m:r>
                        </m:e>
                        <m:sub>
                          <m:r>
                            <a:rPr lang="en-US" sz="2900" b="1" i="1">
                              <a:solidFill>
                                <a:srgbClr val="0070C0"/>
                              </a:solidFill>
                              <a:latin typeface="Cambria Math" panose="02040503050406030204" pitchFamily="18" charset="0"/>
                            </a:rPr>
                            <m:t>𝟐</m:t>
                          </m:r>
                        </m:sub>
                      </m:sSub>
                      <m:sSubSup>
                        <m:sSubSupPr>
                          <m:ctrlPr>
                            <a:rPr lang="en-US" sz="2900" b="1" i="1" dirty="0">
                              <a:solidFill>
                                <a:srgbClr val="0070C0"/>
                              </a:solidFill>
                              <a:latin typeface="Cambria Math" panose="02040503050406030204" pitchFamily="18" charset="0"/>
                            </a:rPr>
                          </m:ctrlPr>
                        </m:sSubSupPr>
                        <m:e>
                          <m:r>
                            <a:rPr lang="en-US" sz="2900" b="1" i="1" dirty="0">
                              <a:solidFill>
                                <a:srgbClr val="0070C0"/>
                              </a:solidFill>
                              <a:latin typeface="Cambria Math" panose="02040503050406030204" pitchFamily="18" charset="0"/>
                            </a:rPr>
                            <m:t>𝒗</m:t>
                          </m:r>
                        </m:e>
                        <m:sub>
                          <m:r>
                            <a:rPr lang="en-US" sz="2900" b="1" i="1" dirty="0">
                              <a:solidFill>
                                <a:srgbClr val="0070C0"/>
                              </a:solidFill>
                              <a:latin typeface="Cambria Math" panose="02040503050406030204" pitchFamily="18" charset="0"/>
                            </a:rPr>
                            <m:t>𝟐</m:t>
                          </m:r>
                          <m:r>
                            <a:rPr lang="en-US" sz="2900" b="1" i="1" dirty="0">
                              <a:solidFill>
                                <a:srgbClr val="0070C0"/>
                              </a:solidFill>
                              <a:latin typeface="Cambria Math" panose="02040503050406030204" pitchFamily="18" charset="0"/>
                            </a:rPr>
                            <m:t>𝒊</m:t>
                          </m:r>
                        </m:sub>
                        <m:sup>
                          <m:r>
                            <a:rPr lang="en-US" sz="2900" b="1" i="1" dirty="0">
                              <a:solidFill>
                                <a:srgbClr val="0070C0"/>
                              </a:solidFill>
                              <a:latin typeface="Cambria Math" panose="02040503050406030204" pitchFamily="18" charset="0"/>
                            </a:rPr>
                            <m:t>𝟐</m:t>
                          </m:r>
                        </m:sup>
                      </m:sSubSup>
                      <m:r>
                        <a:rPr lang="en-US" sz="2900" b="1" i="1">
                          <a:solidFill>
                            <a:srgbClr val="0070C0"/>
                          </a:solidFill>
                          <a:latin typeface="Cambria Math" panose="02040503050406030204" pitchFamily="18" charset="0"/>
                        </a:rPr>
                        <m:t>=</m:t>
                      </m:r>
                      <m:f>
                        <m:fPr>
                          <m:ctrlPr>
                            <a:rPr lang="en-US" sz="2900" b="1" i="1">
                              <a:solidFill>
                                <a:srgbClr val="0070C0"/>
                              </a:solidFill>
                              <a:latin typeface="Cambria Math" panose="02040503050406030204" pitchFamily="18" charset="0"/>
                            </a:rPr>
                          </m:ctrlPr>
                        </m:fPr>
                        <m:num>
                          <m:r>
                            <a:rPr lang="en-US" sz="2900" b="1" i="1">
                              <a:solidFill>
                                <a:srgbClr val="0070C0"/>
                              </a:solidFill>
                              <a:latin typeface="Cambria Math" panose="02040503050406030204" pitchFamily="18" charset="0"/>
                            </a:rPr>
                            <m:t>𝟏</m:t>
                          </m:r>
                        </m:num>
                        <m:den>
                          <m:r>
                            <a:rPr lang="en-US" sz="2900" b="1" i="1">
                              <a:solidFill>
                                <a:srgbClr val="0070C0"/>
                              </a:solidFill>
                              <a:latin typeface="Cambria Math" panose="02040503050406030204" pitchFamily="18" charset="0"/>
                            </a:rPr>
                            <m:t>𝟐</m:t>
                          </m:r>
                        </m:den>
                      </m:f>
                      <m:sSub>
                        <m:sSubPr>
                          <m:ctrlPr>
                            <a:rPr lang="en-US" sz="2900" b="1" i="1">
                              <a:solidFill>
                                <a:srgbClr val="0070C0"/>
                              </a:solidFill>
                              <a:latin typeface="Cambria Math" panose="02040503050406030204" pitchFamily="18" charset="0"/>
                            </a:rPr>
                          </m:ctrlPr>
                        </m:sSubPr>
                        <m:e>
                          <m:r>
                            <a:rPr lang="en-US" sz="2900" b="1" i="1">
                              <a:solidFill>
                                <a:srgbClr val="0070C0"/>
                              </a:solidFill>
                              <a:latin typeface="Cambria Math" panose="02040503050406030204" pitchFamily="18" charset="0"/>
                            </a:rPr>
                            <m:t>𝒎</m:t>
                          </m:r>
                        </m:e>
                        <m:sub>
                          <m:r>
                            <a:rPr lang="en-US" sz="2900" b="1" i="1">
                              <a:solidFill>
                                <a:srgbClr val="0070C0"/>
                              </a:solidFill>
                              <a:latin typeface="Cambria Math" panose="02040503050406030204" pitchFamily="18" charset="0"/>
                            </a:rPr>
                            <m:t>𝟏</m:t>
                          </m:r>
                        </m:sub>
                      </m:sSub>
                      <m:sSubSup>
                        <m:sSubSupPr>
                          <m:ctrlPr>
                            <a:rPr lang="en-US" sz="2900" b="1" i="1" dirty="0">
                              <a:solidFill>
                                <a:srgbClr val="0070C0"/>
                              </a:solidFill>
                              <a:latin typeface="Cambria Math" panose="02040503050406030204" pitchFamily="18" charset="0"/>
                            </a:rPr>
                          </m:ctrlPr>
                        </m:sSubSupPr>
                        <m:e>
                          <m:r>
                            <a:rPr lang="en-US" sz="2900" b="1" i="1" dirty="0">
                              <a:solidFill>
                                <a:srgbClr val="0070C0"/>
                              </a:solidFill>
                              <a:latin typeface="Cambria Math" panose="02040503050406030204" pitchFamily="18" charset="0"/>
                            </a:rPr>
                            <m:t>𝒗</m:t>
                          </m:r>
                        </m:e>
                        <m:sub>
                          <m:r>
                            <a:rPr lang="en-US" sz="2900" b="1" i="1" dirty="0">
                              <a:solidFill>
                                <a:srgbClr val="0070C0"/>
                              </a:solidFill>
                              <a:latin typeface="Cambria Math" panose="02040503050406030204" pitchFamily="18" charset="0"/>
                            </a:rPr>
                            <m:t>𝟏</m:t>
                          </m:r>
                          <m:r>
                            <a:rPr lang="en-US" sz="2900" b="1" i="1" dirty="0">
                              <a:solidFill>
                                <a:srgbClr val="0070C0"/>
                              </a:solidFill>
                              <a:latin typeface="Cambria Math" panose="02040503050406030204" pitchFamily="18" charset="0"/>
                            </a:rPr>
                            <m:t>𝒇</m:t>
                          </m:r>
                        </m:sub>
                        <m:sup>
                          <m:r>
                            <a:rPr lang="en-US" sz="2900" b="1" i="1" dirty="0">
                              <a:solidFill>
                                <a:srgbClr val="0070C0"/>
                              </a:solidFill>
                              <a:latin typeface="Cambria Math" panose="02040503050406030204" pitchFamily="18" charset="0"/>
                            </a:rPr>
                            <m:t>𝟐</m:t>
                          </m:r>
                        </m:sup>
                      </m:sSubSup>
                      <m:r>
                        <a:rPr lang="en-US" sz="2900" b="1" i="1">
                          <a:solidFill>
                            <a:srgbClr val="0070C0"/>
                          </a:solidFill>
                          <a:latin typeface="Cambria Math" panose="02040503050406030204" pitchFamily="18" charset="0"/>
                        </a:rPr>
                        <m:t>+</m:t>
                      </m:r>
                      <m:f>
                        <m:fPr>
                          <m:ctrlPr>
                            <a:rPr lang="en-US" sz="2900" b="1" i="1">
                              <a:solidFill>
                                <a:srgbClr val="0070C0"/>
                              </a:solidFill>
                              <a:latin typeface="Cambria Math" panose="02040503050406030204" pitchFamily="18" charset="0"/>
                            </a:rPr>
                          </m:ctrlPr>
                        </m:fPr>
                        <m:num>
                          <m:r>
                            <a:rPr lang="en-US" sz="2900" b="1" i="1">
                              <a:solidFill>
                                <a:srgbClr val="0070C0"/>
                              </a:solidFill>
                              <a:latin typeface="Cambria Math" panose="02040503050406030204" pitchFamily="18" charset="0"/>
                            </a:rPr>
                            <m:t>𝟏</m:t>
                          </m:r>
                        </m:num>
                        <m:den>
                          <m:r>
                            <a:rPr lang="en-US" sz="2900" b="1" i="1">
                              <a:solidFill>
                                <a:srgbClr val="0070C0"/>
                              </a:solidFill>
                              <a:latin typeface="Cambria Math" panose="02040503050406030204" pitchFamily="18" charset="0"/>
                            </a:rPr>
                            <m:t>𝟐</m:t>
                          </m:r>
                        </m:den>
                      </m:f>
                      <m:sSub>
                        <m:sSubPr>
                          <m:ctrlPr>
                            <a:rPr lang="en-US" sz="2900" b="1" i="1">
                              <a:solidFill>
                                <a:srgbClr val="0070C0"/>
                              </a:solidFill>
                              <a:latin typeface="Cambria Math" panose="02040503050406030204" pitchFamily="18" charset="0"/>
                            </a:rPr>
                          </m:ctrlPr>
                        </m:sSubPr>
                        <m:e>
                          <m:r>
                            <a:rPr lang="en-US" sz="2900" b="1" i="1">
                              <a:solidFill>
                                <a:srgbClr val="0070C0"/>
                              </a:solidFill>
                              <a:latin typeface="Cambria Math" panose="02040503050406030204" pitchFamily="18" charset="0"/>
                            </a:rPr>
                            <m:t>𝒎</m:t>
                          </m:r>
                        </m:e>
                        <m:sub>
                          <m:r>
                            <a:rPr lang="en-US" sz="2900" b="1" i="1">
                              <a:solidFill>
                                <a:srgbClr val="0070C0"/>
                              </a:solidFill>
                              <a:latin typeface="Cambria Math" panose="02040503050406030204" pitchFamily="18" charset="0"/>
                            </a:rPr>
                            <m:t>𝟐</m:t>
                          </m:r>
                        </m:sub>
                      </m:sSub>
                      <m:sSubSup>
                        <m:sSubSupPr>
                          <m:ctrlPr>
                            <a:rPr lang="en-US" sz="2900" b="1" i="1" dirty="0">
                              <a:solidFill>
                                <a:srgbClr val="0070C0"/>
                              </a:solidFill>
                              <a:latin typeface="Cambria Math" panose="02040503050406030204" pitchFamily="18" charset="0"/>
                            </a:rPr>
                          </m:ctrlPr>
                        </m:sSubSupPr>
                        <m:e>
                          <m:r>
                            <a:rPr lang="en-US" sz="2900" b="1" i="1" dirty="0">
                              <a:solidFill>
                                <a:srgbClr val="0070C0"/>
                              </a:solidFill>
                              <a:latin typeface="Cambria Math" panose="02040503050406030204" pitchFamily="18" charset="0"/>
                            </a:rPr>
                            <m:t>𝒗</m:t>
                          </m:r>
                        </m:e>
                        <m:sub>
                          <m:r>
                            <a:rPr lang="en-US" sz="2900" b="1" i="1" dirty="0">
                              <a:solidFill>
                                <a:srgbClr val="0070C0"/>
                              </a:solidFill>
                              <a:latin typeface="Cambria Math" panose="02040503050406030204" pitchFamily="18" charset="0"/>
                            </a:rPr>
                            <m:t>𝟐</m:t>
                          </m:r>
                          <m:r>
                            <a:rPr lang="en-US" sz="2900" b="1" i="1" dirty="0">
                              <a:solidFill>
                                <a:srgbClr val="0070C0"/>
                              </a:solidFill>
                              <a:latin typeface="Cambria Math" panose="02040503050406030204" pitchFamily="18" charset="0"/>
                            </a:rPr>
                            <m:t>𝒇</m:t>
                          </m:r>
                        </m:sub>
                        <m:sup>
                          <m:r>
                            <a:rPr lang="en-US" sz="2900" b="1" i="1" dirty="0">
                              <a:solidFill>
                                <a:srgbClr val="0070C0"/>
                              </a:solidFill>
                              <a:latin typeface="Cambria Math" panose="02040503050406030204" pitchFamily="18" charset="0"/>
                            </a:rPr>
                            <m:t>𝟐</m:t>
                          </m:r>
                        </m:sup>
                      </m:sSubSup>
                    </m:oMath>
                  </m:oMathPara>
                </a14:m>
                <a:endParaRPr lang="en-US" sz="2900" i="1" dirty="0" smtClean="0">
                  <a:solidFill>
                    <a:srgbClr val="000000"/>
                  </a:solidFill>
                  <a:latin typeface="Times New Roman" panose="02020603050405020304" pitchFamily="18" charset="0"/>
                </a:endParaRPr>
              </a:p>
              <a:p>
                <a:pPr marL="0" indent="0">
                  <a:buNone/>
                </a:pPr>
                <a:r>
                  <a:rPr lang="en-US" sz="2900" i="1" dirty="0" smtClean="0">
                    <a:solidFill>
                      <a:srgbClr val="000000"/>
                    </a:solidFill>
                    <a:latin typeface="Times New Roman" panose="02020603050405020304" pitchFamily="18" charset="0"/>
                  </a:rPr>
                  <a:t>We have </a:t>
                </a:r>
              </a:p>
              <a:p>
                <a:pPr marL="0" indent="0">
                  <a:buNone/>
                </a:pPr>
                <a14:m>
                  <m:oMathPara xmlns:m="http://schemas.openxmlformats.org/officeDocument/2006/math">
                    <m:oMathParaPr>
                      <m:jc m:val="centerGroup"/>
                    </m:oMathParaPr>
                    <m:oMath xmlns:m="http://schemas.openxmlformats.org/officeDocument/2006/math">
                      <m:d>
                        <m:dPr>
                          <m:ctrlPr>
                            <a:rPr lang="en-US" sz="2900" b="1" i="1" dirty="0" smtClean="0">
                              <a:solidFill>
                                <a:srgbClr val="FF0000"/>
                              </a:solidFill>
                              <a:latin typeface="Cambria Math" panose="02040503050406030204" pitchFamily="18" charset="0"/>
                            </a:rPr>
                          </m:ctrlPr>
                        </m:dPr>
                        <m:e>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𝒗</m:t>
                              </m:r>
                            </m:e>
                            <m:sub>
                              <m:r>
                                <a:rPr lang="en-US" sz="2900" b="1" i="1" smtClean="0">
                                  <a:solidFill>
                                    <a:srgbClr val="FF0000"/>
                                  </a:solidFill>
                                  <a:latin typeface="Cambria Math" panose="02040503050406030204" pitchFamily="18" charset="0"/>
                                </a:rPr>
                                <m:t>𝟏</m:t>
                              </m:r>
                              <m:r>
                                <a:rPr lang="en-US" sz="2900" b="1" i="1" smtClean="0">
                                  <a:solidFill>
                                    <a:srgbClr val="FF0000"/>
                                  </a:solidFill>
                                  <a:latin typeface="Cambria Math" panose="02040503050406030204" pitchFamily="18" charset="0"/>
                                </a:rPr>
                                <m:t>𝒇</m:t>
                              </m:r>
                            </m:sub>
                          </m:sSub>
                          <m:r>
                            <a:rPr lang="en-US" sz="2900" b="1" i="1" smtClean="0">
                              <a:solidFill>
                                <a:srgbClr val="FF0000"/>
                              </a:solidFill>
                              <a:latin typeface="Cambria Math" panose="02040503050406030204" pitchFamily="18" charset="0"/>
                            </a:rPr>
                            <m:t>+</m:t>
                          </m:r>
                          <m:sSub>
                            <m:sSubPr>
                              <m:ctrlPr>
                                <a:rPr lang="en-US" sz="2900" b="1" i="1" dirty="0" smtClean="0">
                                  <a:solidFill>
                                    <a:srgbClr val="FF0000"/>
                                  </a:solidFill>
                                  <a:latin typeface="Cambria Math" panose="02040503050406030204" pitchFamily="18" charset="0"/>
                                </a:rPr>
                              </m:ctrlPr>
                            </m:sSubPr>
                            <m:e>
                              <m:r>
                                <a:rPr lang="en-US" sz="2900" b="1" i="1" dirty="0" smtClean="0">
                                  <a:solidFill>
                                    <a:srgbClr val="FF0000"/>
                                  </a:solidFill>
                                  <a:latin typeface="Cambria Math" panose="02040503050406030204" pitchFamily="18" charset="0"/>
                                </a:rPr>
                                <m:t>𝒗</m:t>
                              </m:r>
                            </m:e>
                            <m:sub>
                              <m:r>
                                <a:rPr lang="en-US" sz="2900" b="1" i="1" dirty="0" smtClean="0">
                                  <a:solidFill>
                                    <a:srgbClr val="FF0000"/>
                                  </a:solidFill>
                                  <a:latin typeface="Cambria Math" panose="02040503050406030204" pitchFamily="18" charset="0"/>
                                </a:rPr>
                                <m:t>𝟏</m:t>
                              </m:r>
                              <m:r>
                                <a:rPr lang="en-US" sz="2900" b="1" i="1" dirty="0" smtClean="0">
                                  <a:solidFill>
                                    <a:srgbClr val="FF0000"/>
                                  </a:solidFill>
                                  <a:latin typeface="Cambria Math" panose="02040503050406030204" pitchFamily="18" charset="0"/>
                                </a:rPr>
                                <m:t>𝒊</m:t>
                              </m:r>
                            </m:sub>
                          </m:sSub>
                        </m:e>
                      </m:d>
                      <m:r>
                        <a:rPr lang="en-US" sz="2900" b="1" i="1" dirty="0" smtClean="0">
                          <a:solidFill>
                            <a:srgbClr val="FF0000"/>
                          </a:solidFill>
                          <a:latin typeface="Cambria Math" panose="02040503050406030204" pitchFamily="18" charset="0"/>
                        </a:rPr>
                        <m:t>=</m:t>
                      </m:r>
                      <m:d>
                        <m:dPr>
                          <m:ctrlPr>
                            <a:rPr lang="en-US" sz="2900" b="1" i="1" dirty="0" smtClean="0">
                              <a:solidFill>
                                <a:srgbClr val="FF0000"/>
                              </a:solidFill>
                              <a:latin typeface="Cambria Math" panose="02040503050406030204" pitchFamily="18" charset="0"/>
                            </a:rPr>
                          </m:ctrlPr>
                        </m:dPr>
                        <m:e>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𝒗</m:t>
                              </m:r>
                            </m:e>
                            <m:sub>
                              <m:r>
                                <a:rPr lang="en-US" sz="2900" b="1" i="1" smtClean="0">
                                  <a:solidFill>
                                    <a:srgbClr val="FF0000"/>
                                  </a:solidFill>
                                  <a:latin typeface="Cambria Math" panose="02040503050406030204" pitchFamily="18" charset="0"/>
                                </a:rPr>
                                <m:t>𝟐</m:t>
                              </m:r>
                              <m:r>
                                <a:rPr lang="en-US" sz="2900" b="1" i="1" smtClean="0">
                                  <a:solidFill>
                                    <a:srgbClr val="FF0000"/>
                                  </a:solidFill>
                                  <a:latin typeface="Cambria Math" panose="02040503050406030204" pitchFamily="18" charset="0"/>
                                </a:rPr>
                                <m:t>𝒇</m:t>
                              </m:r>
                            </m:sub>
                          </m:sSub>
                          <m:r>
                            <a:rPr lang="en-US" sz="2900" b="1" i="1" smtClean="0">
                              <a:solidFill>
                                <a:srgbClr val="FF0000"/>
                              </a:solidFill>
                              <a:latin typeface="Cambria Math" panose="02040503050406030204" pitchFamily="18" charset="0"/>
                            </a:rPr>
                            <m:t>+</m:t>
                          </m:r>
                          <m:sSub>
                            <m:sSubPr>
                              <m:ctrlPr>
                                <a:rPr lang="en-US" sz="2900" b="1" i="1" dirty="0" smtClean="0">
                                  <a:solidFill>
                                    <a:srgbClr val="FF0000"/>
                                  </a:solidFill>
                                  <a:latin typeface="Cambria Math" panose="02040503050406030204" pitchFamily="18" charset="0"/>
                                </a:rPr>
                              </m:ctrlPr>
                            </m:sSubPr>
                            <m:e>
                              <m:r>
                                <a:rPr lang="en-US" sz="2900" b="1" i="1" dirty="0" smtClean="0">
                                  <a:solidFill>
                                    <a:srgbClr val="FF0000"/>
                                  </a:solidFill>
                                  <a:latin typeface="Cambria Math" panose="02040503050406030204" pitchFamily="18" charset="0"/>
                                </a:rPr>
                                <m:t>𝒗</m:t>
                              </m:r>
                            </m:e>
                            <m:sub>
                              <m:r>
                                <a:rPr lang="en-US" sz="2900" b="1" i="1" dirty="0" smtClean="0">
                                  <a:solidFill>
                                    <a:srgbClr val="FF0000"/>
                                  </a:solidFill>
                                  <a:latin typeface="Cambria Math" panose="02040503050406030204" pitchFamily="18" charset="0"/>
                                </a:rPr>
                                <m:t>𝟐</m:t>
                              </m:r>
                              <m:r>
                                <a:rPr lang="en-US" sz="2900" b="1" i="1" dirty="0" smtClean="0">
                                  <a:solidFill>
                                    <a:srgbClr val="FF0000"/>
                                  </a:solidFill>
                                  <a:latin typeface="Cambria Math" panose="02040503050406030204" pitchFamily="18" charset="0"/>
                                </a:rPr>
                                <m:t>𝒊</m:t>
                              </m:r>
                            </m:sub>
                          </m:sSub>
                        </m:e>
                      </m:d>
                    </m:oMath>
                  </m:oMathPara>
                </a14:m>
                <a:endParaRPr lang="en-US" sz="2900" i="1"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900" b="0" i="1" smtClean="0">
                              <a:solidFill>
                                <a:srgbClr val="000000"/>
                              </a:solidFill>
                              <a:latin typeface="Cambria Math" panose="02040503050406030204" pitchFamily="18" charset="0"/>
                            </a:rPr>
                          </m:ctrlPr>
                        </m:sSubPr>
                        <m:e>
                          <m:r>
                            <a:rPr lang="en-US" sz="2900" b="0" i="1" smtClean="0">
                              <a:solidFill>
                                <a:srgbClr val="000000"/>
                              </a:solidFill>
                              <a:latin typeface="Cambria Math" panose="02040503050406030204" pitchFamily="18" charset="0"/>
                            </a:rPr>
                            <m:t>𝑣</m:t>
                          </m:r>
                        </m:e>
                        <m:sub>
                          <m:r>
                            <a:rPr lang="en-US" sz="2900" b="0" i="1" smtClean="0">
                              <a:solidFill>
                                <a:srgbClr val="000000"/>
                              </a:solidFill>
                              <a:latin typeface="Cambria Math" panose="02040503050406030204" pitchFamily="18" charset="0"/>
                            </a:rPr>
                            <m:t>1</m:t>
                          </m:r>
                          <m:r>
                            <a:rPr lang="en-US" sz="2900" b="0" i="1" smtClean="0">
                              <a:solidFill>
                                <a:srgbClr val="000000"/>
                              </a:solidFill>
                              <a:latin typeface="Cambria Math" panose="02040503050406030204" pitchFamily="18" charset="0"/>
                            </a:rPr>
                            <m:t>𝑓</m:t>
                          </m:r>
                        </m:sub>
                      </m:sSub>
                      <m:r>
                        <a:rPr lang="en-US" sz="2900" b="0" i="1" smtClean="0">
                          <a:solidFill>
                            <a:srgbClr val="000000"/>
                          </a:solidFill>
                          <a:latin typeface="Cambria Math" panose="02040503050406030204" pitchFamily="18" charset="0"/>
                        </a:rPr>
                        <m:t>−</m:t>
                      </m:r>
                      <m:sSub>
                        <m:sSubPr>
                          <m:ctrlPr>
                            <a:rPr lang="en-US" sz="2900" b="0" i="1" smtClean="0">
                              <a:solidFill>
                                <a:srgbClr val="000000"/>
                              </a:solidFill>
                              <a:latin typeface="Cambria Math" panose="02040503050406030204" pitchFamily="18" charset="0"/>
                            </a:rPr>
                          </m:ctrlPr>
                        </m:sSubPr>
                        <m:e>
                          <m:r>
                            <a:rPr lang="en-US" sz="2900" b="0" i="1" smtClean="0">
                              <a:solidFill>
                                <a:srgbClr val="000000"/>
                              </a:solidFill>
                              <a:latin typeface="Cambria Math" panose="02040503050406030204" pitchFamily="18" charset="0"/>
                            </a:rPr>
                            <m:t>𝑣</m:t>
                          </m:r>
                        </m:e>
                        <m:sub>
                          <m:r>
                            <a:rPr lang="en-US" sz="2900" b="0" i="1" smtClean="0">
                              <a:solidFill>
                                <a:srgbClr val="000000"/>
                              </a:solidFill>
                              <a:latin typeface="Cambria Math" panose="02040503050406030204" pitchFamily="18" charset="0"/>
                            </a:rPr>
                            <m:t>2</m:t>
                          </m:r>
                          <m:r>
                            <a:rPr lang="en-US" sz="2900" b="0" i="1" smtClean="0">
                              <a:solidFill>
                                <a:srgbClr val="000000"/>
                              </a:solidFill>
                              <a:latin typeface="Cambria Math" panose="02040503050406030204" pitchFamily="18" charset="0"/>
                            </a:rPr>
                            <m:t>𝑓</m:t>
                          </m:r>
                        </m:sub>
                      </m:sSub>
                      <m:r>
                        <a:rPr lang="en-US" sz="2900" b="0" i="1" smtClean="0">
                          <a:solidFill>
                            <a:srgbClr val="000000"/>
                          </a:solidFill>
                          <a:latin typeface="Cambria Math" panose="02040503050406030204" pitchFamily="18" charset="0"/>
                        </a:rPr>
                        <m:t>=</m:t>
                      </m:r>
                      <m:sSub>
                        <m:sSubPr>
                          <m:ctrlPr>
                            <a:rPr lang="en-US" sz="2900" b="0" i="1" smtClean="0">
                              <a:solidFill>
                                <a:srgbClr val="000000"/>
                              </a:solidFill>
                              <a:latin typeface="Cambria Math" panose="02040503050406030204" pitchFamily="18" charset="0"/>
                            </a:rPr>
                          </m:ctrlPr>
                        </m:sSubPr>
                        <m:e>
                          <m:r>
                            <a:rPr lang="en-US" sz="2900" b="0" i="1" smtClean="0">
                              <a:solidFill>
                                <a:srgbClr val="000000"/>
                              </a:solidFill>
                              <a:latin typeface="Cambria Math" panose="02040503050406030204" pitchFamily="18" charset="0"/>
                            </a:rPr>
                            <m:t>𝑣</m:t>
                          </m:r>
                        </m:e>
                        <m:sub>
                          <m:r>
                            <a:rPr lang="en-US" sz="2900" b="0" i="1" smtClean="0">
                              <a:solidFill>
                                <a:srgbClr val="000000"/>
                              </a:solidFill>
                              <a:latin typeface="Cambria Math" panose="02040503050406030204" pitchFamily="18" charset="0"/>
                            </a:rPr>
                            <m:t>1</m:t>
                          </m:r>
                          <m:r>
                            <a:rPr lang="en-US" sz="2900" b="0" i="1" smtClean="0">
                              <a:solidFill>
                                <a:srgbClr val="000000"/>
                              </a:solidFill>
                              <a:latin typeface="Cambria Math" panose="02040503050406030204" pitchFamily="18" charset="0"/>
                            </a:rPr>
                            <m:t>𝑖</m:t>
                          </m:r>
                        </m:sub>
                      </m:sSub>
                      <m:r>
                        <a:rPr lang="en-US" sz="2900" b="0" i="1" smtClean="0">
                          <a:solidFill>
                            <a:srgbClr val="000000"/>
                          </a:solidFill>
                          <a:latin typeface="Cambria Math" panose="02040503050406030204" pitchFamily="18" charset="0"/>
                        </a:rPr>
                        <m:t>−</m:t>
                      </m:r>
                      <m:sSub>
                        <m:sSubPr>
                          <m:ctrlPr>
                            <a:rPr lang="en-US" sz="2900" b="0" i="1" smtClean="0">
                              <a:solidFill>
                                <a:srgbClr val="000000"/>
                              </a:solidFill>
                              <a:latin typeface="Cambria Math" panose="02040503050406030204" pitchFamily="18" charset="0"/>
                            </a:rPr>
                          </m:ctrlPr>
                        </m:sSubPr>
                        <m:e>
                          <m:r>
                            <a:rPr lang="en-US" sz="2900" b="0" i="1" smtClean="0">
                              <a:solidFill>
                                <a:srgbClr val="000000"/>
                              </a:solidFill>
                              <a:latin typeface="Cambria Math" panose="02040503050406030204" pitchFamily="18" charset="0"/>
                            </a:rPr>
                            <m:t>𝑣</m:t>
                          </m:r>
                        </m:e>
                        <m:sub>
                          <m:r>
                            <a:rPr lang="en-US" sz="2900" b="0" i="1" smtClean="0">
                              <a:solidFill>
                                <a:srgbClr val="000000"/>
                              </a:solidFill>
                              <a:latin typeface="Cambria Math" panose="02040503050406030204" pitchFamily="18" charset="0"/>
                            </a:rPr>
                            <m:t>2</m:t>
                          </m:r>
                          <m:r>
                            <a:rPr lang="en-US" sz="2900" b="0" i="1" smtClean="0">
                              <a:solidFill>
                                <a:srgbClr val="000000"/>
                              </a:solidFill>
                              <a:latin typeface="Cambria Math" panose="02040503050406030204" pitchFamily="18" charset="0"/>
                            </a:rPr>
                            <m:t>𝑖</m:t>
                          </m:r>
                        </m:sub>
                      </m:sSub>
                    </m:oMath>
                  </m:oMathPara>
                </a14:m>
                <a:endParaRPr lang="en-US" sz="2900" b="0" i="1"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900" b="0" i="1" smtClean="0">
                              <a:solidFill>
                                <a:srgbClr val="000000"/>
                              </a:solidFill>
                              <a:latin typeface="Cambria Math" panose="02040503050406030204" pitchFamily="18" charset="0"/>
                            </a:rPr>
                          </m:ctrlPr>
                        </m:sSubPr>
                        <m:e>
                          <m:r>
                            <a:rPr lang="en-US" sz="2900" b="0" i="1" smtClean="0">
                              <a:solidFill>
                                <a:srgbClr val="000000"/>
                              </a:solidFill>
                              <a:latin typeface="Cambria Math" panose="02040503050406030204" pitchFamily="18" charset="0"/>
                            </a:rPr>
                            <m:t>𝑣</m:t>
                          </m:r>
                        </m:e>
                        <m:sub>
                          <m:r>
                            <a:rPr lang="en-US" sz="2900" b="0" i="1" smtClean="0">
                              <a:solidFill>
                                <a:srgbClr val="000000"/>
                              </a:solidFill>
                              <a:latin typeface="Cambria Math" panose="02040503050406030204" pitchFamily="18" charset="0"/>
                            </a:rPr>
                            <m:t>1</m:t>
                          </m:r>
                          <m:r>
                            <a:rPr lang="en-US" sz="2900" b="0" i="1" smtClean="0">
                              <a:solidFill>
                                <a:srgbClr val="000000"/>
                              </a:solidFill>
                              <a:latin typeface="Cambria Math" panose="02040503050406030204" pitchFamily="18" charset="0"/>
                            </a:rPr>
                            <m:t>𝑓</m:t>
                          </m:r>
                        </m:sub>
                      </m:sSub>
                      <m:r>
                        <a:rPr lang="en-US" sz="2900" b="0" i="1" smtClean="0">
                          <a:solidFill>
                            <a:srgbClr val="000000"/>
                          </a:solidFill>
                          <a:latin typeface="Cambria Math" panose="02040503050406030204" pitchFamily="18" charset="0"/>
                        </a:rPr>
                        <m:t>−</m:t>
                      </m:r>
                      <m:sSub>
                        <m:sSubPr>
                          <m:ctrlPr>
                            <a:rPr lang="en-US" sz="2900" b="0" i="1" smtClean="0">
                              <a:solidFill>
                                <a:srgbClr val="000000"/>
                              </a:solidFill>
                              <a:latin typeface="Cambria Math" panose="02040503050406030204" pitchFamily="18" charset="0"/>
                            </a:rPr>
                          </m:ctrlPr>
                        </m:sSubPr>
                        <m:e>
                          <m:r>
                            <a:rPr lang="en-US" sz="2900" b="0" i="1" smtClean="0">
                              <a:solidFill>
                                <a:srgbClr val="000000"/>
                              </a:solidFill>
                              <a:latin typeface="Cambria Math" panose="02040503050406030204" pitchFamily="18" charset="0"/>
                            </a:rPr>
                            <m:t>𝑣</m:t>
                          </m:r>
                        </m:e>
                        <m:sub>
                          <m:r>
                            <a:rPr lang="en-US" sz="2900" b="0" i="1" smtClean="0">
                              <a:solidFill>
                                <a:srgbClr val="000000"/>
                              </a:solidFill>
                              <a:latin typeface="Cambria Math" panose="02040503050406030204" pitchFamily="18" charset="0"/>
                            </a:rPr>
                            <m:t>2</m:t>
                          </m:r>
                          <m:r>
                            <a:rPr lang="en-US" sz="2900" b="0" i="1" smtClean="0">
                              <a:solidFill>
                                <a:srgbClr val="000000"/>
                              </a:solidFill>
                              <a:latin typeface="Cambria Math" panose="02040503050406030204" pitchFamily="18" charset="0"/>
                            </a:rPr>
                            <m:t>𝑓</m:t>
                          </m:r>
                        </m:sub>
                      </m:sSub>
                      <m:r>
                        <a:rPr lang="en-US" sz="2900" b="0" i="1" smtClean="0">
                          <a:solidFill>
                            <a:srgbClr val="000000"/>
                          </a:solidFill>
                          <a:latin typeface="Cambria Math" panose="02040503050406030204" pitchFamily="18" charset="0"/>
                        </a:rPr>
                        <m:t>=−2.5</m:t>
                      </m:r>
                      <m:r>
                        <a:rPr lang="en-US" sz="2900" b="0" i="1" smtClean="0">
                          <a:solidFill>
                            <a:srgbClr val="000000"/>
                          </a:solidFill>
                          <a:latin typeface="Cambria Math" panose="02040503050406030204" pitchFamily="18" charset="0"/>
                        </a:rPr>
                        <m:t>𝑚</m:t>
                      </m:r>
                      <m:r>
                        <a:rPr lang="en-US" sz="2900" b="0" i="1" smtClean="0">
                          <a:solidFill>
                            <a:srgbClr val="000000"/>
                          </a:solidFill>
                          <a:latin typeface="Cambria Math" panose="02040503050406030204" pitchFamily="18" charset="0"/>
                        </a:rPr>
                        <m:t>/</m:t>
                      </m:r>
                      <m:r>
                        <a:rPr lang="en-US" sz="2900" b="0" i="1" smtClean="0">
                          <a:solidFill>
                            <a:srgbClr val="000000"/>
                          </a:solidFill>
                          <a:latin typeface="Cambria Math" panose="02040503050406030204" pitchFamily="18" charset="0"/>
                        </a:rPr>
                        <m:t>𝑠</m:t>
                      </m:r>
                      <m:r>
                        <a:rPr lang="en-US" sz="2900" b="0" i="1" smtClean="0">
                          <a:solidFill>
                            <a:srgbClr val="000000"/>
                          </a:solidFill>
                          <a:latin typeface="Cambria Math" panose="02040503050406030204" pitchFamily="18" charset="0"/>
                        </a:rPr>
                        <m:t>−4</m:t>
                      </m:r>
                      <m:r>
                        <a:rPr lang="en-US" sz="2900" b="0" i="1" smtClean="0">
                          <a:solidFill>
                            <a:srgbClr val="000000"/>
                          </a:solidFill>
                          <a:latin typeface="Cambria Math" panose="02040503050406030204" pitchFamily="18" charset="0"/>
                        </a:rPr>
                        <m:t>𝑚</m:t>
                      </m:r>
                      <m:r>
                        <a:rPr lang="en-US" sz="2900" b="0" i="1" smtClean="0">
                          <a:solidFill>
                            <a:srgbClr val="000000"/>
                          </a:solidFill>
                          <a:latin typeface="Cambria Math" panose="02040503050406030204" pitchFamily="18" charset="0"/>
                        </a:rPr>
                        <m:t>/</m:t>
                      </m:r>
                      <m:r>
                        <a:rPr lang="en-US" sz="2900" b="0" i="1" smtClean="0">
                          <a:solidFill>
                            <a:srgbClr val="000000"/>
                          </a:solidFill>
                          <a:latin typeface="Cambria Math" panose="02040503050406030204" pitchFamily="18" charset="0"/>
                        </a:rPr>
                        <m:t>𝑠</m:t>
                      </m:r>
                    </m:oMath>
                  </m:oMathPara>
                </a14:m>
                <a:endParaRPr lang="en-US" sz="2900" i="1" dirty="0" smtClean="0">
                  <a:solidFill>
                    <a:srgbClr val="000000"/>
                  </a:solidFill>
                  <a:latin typeface="Times New Roman" panose="02020603050405020304" pitchFamily="18" charset="0"/>
                </a:endParaRPr>
              </a:p>
              <a:p>
                <a:pPr marL="0" indent="0" algn="ctr">
                  <a:buNone/>
                </a:pPr>
                <a14:m>
                  <m:oMath xmlns:m="http://schemas.openxmlformats.org/officeDocument/2006/math">
                    <m:sSub>
                      <m:sSubPr>
                        <m:ctrlPr>
                          <a:rPr lang="en-US" sz="2900" b="1" i="1" smtClean="0">
                            <a:solidFill>
                              <a:srgbClr val="000000"/>
                            </a:solidFill>
                            <a:latin typeface="Cambria Math" panose="02040503050406030204" pitchFamily="18" charset="0"/>
                          </a:rPr>
                        </m:ctrlPr>
                      </m:sSubPr>
                      <m:e>
                        <m:r>
                          <a:rPr lang="en-US" sz="2900" b="1" i="1" smtClean="0">
                            <a:solidFill>
                              <a:srgbClr val="000000"/>
                            </a:solidFill>
                            <a:latin typeface="Cambria Math" panose="02040503050406030204" pitchFamily="18" charset="0"/>
                          </a:rPr>
                          <m:t>𝒗</m:t>
                        </m:r>
                      </m:e>
                      <m:sub>
                        <m:r>
                          <a:rPr lang="en-US" sz="2900" b="1" i="1" smtClean="0">
                            <a:solidFill>
                              <a:srgbClr val="000000"/>
                            </a:solidFill>
                            <a:latin typeface="Cambria Math" panose="02040503050406030204" pitchFamily="18" charset="0"/>
                          </a:rPr>
                          <m:t>𝟏</m:t>
                        </m:r>
                        <m:r>
                          <a:rPr lang="en-US" sz="2900" b="1" i="1" smtClean="0">
                            <a:solidFill>
                              <a:srgbClr val="000000"/>
                            </a:solidFill>
                            <a:latin typeface="Cambria Math" panose="02040503050406030204" pitchFamily="18" charset="0"/>
                          </a:rPr>
                          <m:t>𝒇</m:t>
                        </m:r>
                      </m:sub>
                    </m:sSub>
                    <m:r>
                      <a:rPr lang="en-US" sz="2900" b="1" i="1" smtClean="0">
                        <a:solidFill>
                          <a:srgbClr val="000000"/>
                        </a:solidFill>
                        <a:latin typeface="Cambria Math" panose="02040503050406030204" pitchFamily="18" charset="0"/>
                      </a:rPr>
                      <m:t>−</m:t>
                    </m:r>
                    <m:sSub>
                      <m:sSubPr>
                        <m:ctrlPr>
                          <a:rPr lang="en-US" sz="2900" b="1" i="1" smtClean="0">
                            <a:solidFill>
                              <a:srgbClr val="000000"/>
                            </a:solidFill>
                            <a:latin typeface="Cambria Math" panose="02040503050406030204" pitchFamily="18" charset="0"/>
                          </a:rPr>
                        </m:ctrlPr>
                      </m:sSubPr>
                      <m:e>
                        <m:r>
                          <a:rPr lang="en-US" sz="2900" b="1" i="1" smtClean="0">
                            <a:solidFill>
                              <a:srgbClr val="000000"/>
                            </a:solidFill>
                            <a:latin typeface="Cambria Math" panose="02040503050406030204" pitchFamily="18" charset="0"/>
                          </a:rPr>
                          <m:t>𝒗</m:t>
                        </m:r>
                      </m:e>
                      <m:sub>
                        <m:r>
                          <a:rPr lang="en-US" sz="2900" b="1" i="1" smtClean="0">
                            <a:solidFill>
                              <a:srgbClr val="000000"/>
                            </a:solidFill>
                            <a:latin typeface="Cambria Math" panose="02040503050406030204" pitchFamily="18" charset="0"/>
                          </a:rPr>
                          <m:t>𝟐</m:t>
                        </m:r>
                        <m:r>
                          <a:rPr lang="en-US" sz="2900" b="1" i="1" smtClean="0">
                            <a:solidFill>
                              <a:srgbClr val="000000"/>
                            </a:solidFill>
                            <a:latin typeface="Cambria Math" panose="02040503050406030204" pitchFamily="18" charset="0"/>
                          </a:rPr>
                          <m:t>𝒇</m:t>
                        </m:r>
                      </m:sub>
                    </m:sSub>
                    <m:r>
                      <a:rPr lang="en-US" sz="2900" b="1" i="1" smtClean="0">
                        <a:solidFill>
                          <a:srgbClr val="000000"/>
                        </a:solidFill>
                        <a:latin typeface="Cambria Math" panose="02040503050406030204" pitchFamily="18" charset="0"/>
                      </a:rPr>
                      <m:t>=−</m:t>
                    </m:r>
                    <m:r>
                      <a:rPr lang="en-US" sz="2900" b="1" i="1" smtClean="0">
                        <a:solidFill>
                          <a:srgbClr val="000000"/>
                        </a:solidFill>
                        <a:latin typeface="Cambria Math" panose="02040503050406030204" pitchFamily="18" charset="0"/>
                      </a:rPr>
                      <m:t>𝟔</m:t>
                    </m:r>
                    <m:r>
                      <a:rPr lang="en-US" sz="2900" b="1" i="1" smtClean="0">
                        <a:solidFill>
                          <a:srgbClr val="000000"/>
                        </a:solidFill>
                        <a:latin typeface="Cambria Math" panose="02040503050406030204" pitchFamily="18" charset="0"/>
                      </a:rPr>
                      <m:t>.</m:t>
                    </m:r>
                    <m:r>
                      <a:rPr lang="en-US" sz="2900" b="1" i="1" smtClean="0">
                        <a:solidFill>
                          <a:srgbClr val="000000"/>
                        </a:solidFill>
                        <a:latin typeface="Cambria Math" panose="02040503050406030204" pitchFamily="18" charset="0"/>
                      </a:rPr>
                      <m:t>𝟓</m:t>
                    </m:r>
                    <m:r>
                      <a:rPr lang="en-US" sz="2900" b="1" i="1" smtClean="0">
                        <a:solidFill>
                          <a:srgbClr val="000000"/>
                        </a:solidFill>
                        <a:latin typeface="Cambria Math" panose="02040503050406030204" pitchFamily="18" charset="0"/>
                      </a:rPr>
                      <m:t>𝒎</m:t>
                    </m:r>
                    <m:r>
                      <a:rPr lang="en-US" sz="2900" b="1" i="1" smtClean="0">
                        <a:solidFill>
                          <a:srgbClr val="000000"/>
                        </a:solidFill>
                        <a:latin typeface="Cambria Math" panose="02040503050406030204" pitchFamily="18" charset="0"/>
                      </a:rPr>
                      <m:t>/</m:t>
                    </m:r>
                    <m:r>
                      <a:rPr lang="en-US" sz="2900" b="1" i="1" smtClean="0">
                        <a:solidFill>
                          <a:srgbClr val="000000"/>
                        </a:solidFill>
                        <a:latin typeface="Cambria Math" panose="02040503050406030204" pitchFamily="18" charset="0"/>
                      </a:rPr>
                      <m:t>𝒔</m:t>
                    </m:r>
                  </m:oMath>
                </a14:m>
                <a:r>
                  <a:rPr lang="en-US" sz="2900" b="1" i="1" dirty="0" smtClean="0">
                    <a:solidFill>
                      <a:srgbClr val="000000"/>
                    </a:solidFill>
                    <a:latin typeface="Times New Roman" panose="02020603050405020304" pitchFamily="18" charset="0"/>
                  </a:rPr>
                  <a:t>               (b)</a:t>
                </a:r>
              </a:p>
              <a:p>
                <a:r>
                  <a:rPr lang="en-US" sz="2900" i="1" dirty="0">
                    <a:solidFill>
                      <a:srgbClr val="000000"/>
                    </a:solidFill>
                    <a:latin typeface="Times New Roman" panose="02020603050405020304" pitchFamily="18" charset="0"/>
                  </a:rPr>
                  <a:t>Solving equation (a) and (b) simultaneously </a:t>
                </a:r>
                <a:endParaRPr lang="en-US" sz="2900" i="1"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900" b="1" i="1" smtClean="0">
                              <a:solidFill>
                                <a:srgbClr val="000000"/>
                              </a:solidFill>
                              <a:latin typeface="Cambria Math" panose="02040503050406030204" pitchFamily="18" charset="0"/>
                            </a:rPr>
                          </m:ctrlPr>
                        </m:sSubPr>
                        <m:e>
                          <m:r>
                            <a:rPr lang="en-US" sz="2900" b="1" i="1" smtClean="0">
                              <a:solidFill>
                                <a:srgbClr val="000000"/>
                              </a:solidFill>
                              <a:latin typeface="Cambria Math" panose="02040503050406030204" pitchFamily="18" charset="0"/>
                            </a:rPr>
                            <m:t>𝒗</m:t>
                          </m:r>
                        </m:e>
                        <m:sub>
                          <m:r>
                            <a:rPr lang="en-US" sz="2900" b="1" i="1" smtClean="0">
                              <a:solidFill>
                                <a:srgbClr val="000000"/>
                              </a:solidFill>
                              <a:latin typeface="Cambria Math" panose="02040503050406030204" pitchFamily="18" charset="0"/>
                            </a:rPr>
                            <m:t>𝟏</m:t>
                          </m:r>
                          <m:r>
                            <a:rPr lang="en-US" sz="2900" b="1" i="1" smtClean="0">
                              <a:solidFill>
                                <a:srgbClr val="000000"/>
                              </a:solidFill>
                              <a:latin typeface="Cambria Math" panose="02040503050406030204" pitchFamily="18" charset="0"/>
                            </a:rPr>
                            <m:t>𝒇</m:t>
                          </m:r>
                        </m:sub>
                      </m:sSub>
                      <m:r>
                        <a:rPr lang="en-US" sz="2900" b="1" i="1" smtClean="0">
                          <a:solidFill>
                            <a:srgbClr val="000000"/>
                          </a:solidFill>
                          <a:latin typeface="Cambria Math" panose="02040503050406030204" pitchFamily="18" charset="0"/>
                        </a:rPr>
                        <m:t>=−</m:t>
                      </m:r>
                      <m:r>
                        <a:rPr lang="en-US" sz="2900" b="1" i="1" smtClean="0">
                          <a:solidFill>
                            <a:srgbClr val="000000"/>
                          </a:solidFill>
                          <a:latin typeface="Cambria Math" panose="02040503050406030204" pitchFamily="18" charset="0"/>
                        </a:rPr>
                        <m:t>𝟑</m:t>
                      </m:r>
                      <m:r>
                        <a:rPr lang="en-US" sz="2900" b="1" i="1" smtClean="0">
                          <a:solidFill>
                            <a:srgbClr val="000000"/>
                          </a:solidFill>
                          <a:latin typeface="Cambria Math" panose="02040503050406030204" pitchFamily="18" charset="0"/>
                        </a:rPr>
                        <m:t>.</m:t>
                      </m:r>
                      <m:r>
                        <a:rPr lang="en-US" sz="2900" b="1" i="1" smtClean="0">
                          <a:solidFill>
                            <a:srgbClr val="000000"/>
                          </a:solidFill>
                          <a:latin typeface="Cambria Math" panose="02040503050406030204" pitchFamily="18" charset="0"/>
                        </a:rPr>
                        <m:t>𝟑𝟖</m:t>
                      </m:r>
                      <m:r>
                        <a:rPr lang="en-US" sz="2900" b="1" i="1" smtClean="0">
                          <a:solidFill>
                            <a:srgbClr val="000000"/>
                          </a:solidFill>
                          <a:latin typeface="Cambria Math" panose="02040503050406030204" pitchFamily="18" charset="0"/>
                        </a:rPr>
                        <m:t>𝒎</m:t>
                      </m:r>
                      <m:r>
                        <a:rPr lang="en-US" sz="2900" b="1" i="1" smtClean="0">
                          <a:solidFill>
                            <a:srgbClr val="000000"/>
                          </a:solidFill>
                          <a:latin typeface="Cambria Math" panose="02040503050406030204" pitchFamily="18" charset="0"/>
                        </a:rPr>
                        <m:t>/</m:t>
                      </m:r>
                      <m:r>
                        <a:rPr lang="en-US" sz="2900" b="1" i="1" smtClean="0">
                          <a:solidFill>
                            <a:srgbClr val="000000"/>
                          </a:solidFill>
                          <a:latin typeface="Cambria Math" panose="02040503050406030204" pitchFamily="18" charset="0"/>
                        </a:rPr>
                        <m:t>𝒔</m:t>
                      </m:r>
                    </m:oMath>
                  </m:oMathPara>
                </a14:m>
                <a:endParaRPr lang="en-US" sz="2900" b="1" i="1" dirty="0" smtClean="0">
                  <a:solidFill>
                    <a:srgbClr val="00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900" b="1" i="1" smtClean="0">
                              <a:solidFill>
                                <a:srgbClr val="000000"/>
                              </a:solidFill>
                              <a:latin typeface="Cambria Math" panose="02040503050406030204" pitchFamily="18" charset="0"/>
                            </a:rPr>
                          </m:ctrlPr>
                        </m:sSubPr>
                        <m:e>
                          <m:r>
                            <a:rPr lang="en-US" sz="2900" b="1" i="1" smtClean="0">
                              <a:solidFill>
                                <a:srgbClr val="000000"/>
                              </a:solidFill>
                              <a:latin typeface="Cambria Math" panose="02040503050406030204" pitchFamily="18" charset="0"/>
                            </a:rPr>
                            <m:t>𝒗</m:t>
                          </m:r>
                        </m:e>
                        <m:sub>
                          <m:r>
                            <a:rPr lang="en-US" sz="2900" b="1" i="1" smtClean="0">
                              <a:solidFill>
                                <a:srgbClr val="000000"/>
                              </a:solidFill>
                              <a:latin typeface="Cambria Math" panose="02040503050406030204" pitchFamily="18" charset="0"/>
                            </a:rPr>
                            <m:t>𝟐</m:t>
                          </m:r>
                          <m:r>
                            <a:rPr lang="en-US" sz="2900" b="1" i="1" smtClean="0">
                              <a:solidFill>
                                <a:srgbClr val="000000"/>
                              </a:solidFill>
                              <a:latin typeface="Cambria Math" panose="02040503050406030204" pitchFamily="18" charset="0"/>
                            </a:rPr>
                            <m:t>𝒇</m:t>
                          </m:r>
                        </m:sub>
                      </m:sSub>
                      <m:r>
                        <a:rPr lang="en-US" sz="2900" b="1" i="1" smtClean="0">
                          <a:solidFill>
                            <a:srgbClr val="000000"/>
                          </a:solidFill>
                          <a:latin typeface="Cambria Math" panose="02040503050406030204" pitchFamily="18" charset="0"/>
                        </a:rPr>
                        <m:t>=</m:t>
                      </m:r>
                      <m:r>
                        <a:rPr lang="en-US" sz="2900" b="1" i="1" smtClean="0">
                          <a:solidFill>
                            <a:srgbClr val="000000"/>
                          </a:solidFill>
                          <a:latin typeface="Cambria Math" panose="02040503050406030204" pitchFamily="18" charset="0"/>
                        </a:rPr>
                        <m:t>𝟑</m:t>
                      </m:r>
                      <m:r>
                        <a:rPr lang="en-US" sz="2900" b="1" i="1" smtClean="0">
                          <a:solidFill>
                            <a:srgbClr val="000000"/>
                          </a:solidFill>
                          <a:latin typeface="Cambria Math" panose="02040503050406030204" pitchFamily="18" charset="0"/>
                        </a:rPr>
                        <m:t>.</m:t>
                      </m:r>
                      <m:r>
                        <a:rPr lang="en-US" sz="2900" b="1" i="1" smtClean="0">
                          <a:solidFill>
                            <a:srgbClr val="000000"/>
                          </a:solidFill>
                          <a:latin typeface="Cambria Math" panose="02040503050406030204" pitchFamily="18" charset="0"/>
                        </a:rPr>
                        <m:t>𝟏𝟐</m:t>
                      </m:r>
                      <m:r>
                        <a:rPr lang="en-US" sz="2900" b="1" i="1" smtClean="0">
                          <a:solidFill>
                            <a:srgbClr val="000000"/>
                          </a:solidFill>
                          <a:latin typeface="Cambria Math" panose="02040503050406030204" pitchFamily="18" charset="0"/>
                        </a:rPr>
                        <m:t>𝒎</m:t>
                      </m:r>
                      <m:r>
                        <a:rPr lang="en-US" sz="2900" b="1" i="1" smtClean="0">
                          <a:solidFill>
                            <a:srgbClr val="000000"/>
                          </a:solidFill>
                          <a:latin typeface="Cambria Math" panose="02040503050406030204" pitchFamily="18" charset="0"/>
                        </a:rPr>
                        <m:t>/</m:t>
                      </m:r>
                      <m:r>
                        <a:rPr lang="en-US" sz="2900" b="1" i="1" smtClean="0">
                          <a:solidFill>
                            <a:srgbClr val="000000"/>
                          </a:solidFill>
                          <a:latin typeface="Cambria Math" panose="02040503050406030204" pitchFamily="18" charset="0"/>
                        </a:rPr>
                        <m:t>𝒔</m:t>
                      </m:r>
                    </m:oMath>
                  </m:oMathPara>
                </a14:m>
                <a:endParaRPr lang="en-US" sz="2900" b="1" i="1" dirty="0" smtClean="0">
                  <a:solidFill>
                    <a:srgbClr val="000000"/>
                  </a:solidFill>
                  <a:latin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9634" y="470263"/>
                <a:ext cx="11612880" cy="5886087"/>
              </a:xfrm>
              <a:blipFill>
                <a:blip r:embed="rId2"/>
                <a:stretch>
                  <a:fillRect l="-472" t="-1967" r="-7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84</a:t>
            </a:fld>
            <a:endParaRPr lang="en-US"/>
          </a:p>
        </p:txBody>
      </p:sp>
      <p:pic>
        <p:nvPicPr>
          <p:cNvPr id="8" name="Picture 7"/>
          <p:cNvPicPr>
            <a:picLocks noChangeAspect="1"/>
          </p:cNvPicPr>
          <p:nvPr/>
        </p:nvPicPr>
        <p:blipFill>
          <a:blip r:embed="rId3"/>
          <a:stretch>
            <a:fillRect/>
          </a:stretch>
        </p:blipFill>
        <p:spPr>
          <a:xfrm>
            <a:off x="4362995" y="1228546"/>
            <a:ext cx="4130040" cy="1071477"/>
          </a:xfrm>
          <a:prstGeom prst="rect">
            <a:avLst/>
          </a:prstGeom>
        </p:spPr>
      </p:pic>
    </p:spTree>
    <p:extLst>
      <p:ext uri="{BB962C8B-B14F-4D97-AF65-F5344CB8AC3E}">
        <p14:creationId xmlns:p14="http://schemas.microsoft.com/office/powerpoint/2010/main" val="2171791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749"/>
            <a:ext cx="10515600" cy="692966"/>
          </a:xfrm>
        </p:spPr>
        <p:txBody>
          <a:bodyPr>
            <a:normAutofit fontScale="90000"/>
          </a:bodyPr>
          <a:lstStyle/>
          <a:p>
            <a:pPr algn="ctr"/>
            <a:r>
              <a:rPr lang="en-US" b="1" dirty="0">
                <a:solidFill>
                  <a:srgbClr val="000000"/>
                </a:solidFill>
                <a:latin typeface="Times New Roman" panose="02020603050405020304" pitchFamily="18" charset="0"/>
              </a:rPr>
              <a:t>2.3.5. Center of Mass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3326" y="979715"/>
                <a:ext cx="11430000" cy="5197248"/>
              </a:xfrm>
            </p:spPr>
            <p:txBody>
              <a:bodyPr/>
              <a:lstStyle/>
              <a:p>
                <a:r>
                  <a:rPr lang="en-US" dirty="0" smtClean="0">
                    <a:latin typeface="Times New Roman" panose="02020603050405020304" pitchFamily="18" charset="0"/>
                  </a:rPr>
                  <a:t>The </a:t>
                </a:r>
                <a:r>
                  <a:rPr lang="en-US" b="1" i="1" dirty="0">
                    <a:latin typeface="Times New Roman" panose="02020603050405020304" pitchFamily="18" charset="0"/>
                  </a:rPr>
                  <a:t>center of mass is </a:t>
                </a:r>
                <a:r>
                  <a:rPr lang="en-US" dirty="0">
                    <a:latin typeface="Times New Roman" panose="02020603050405020304" pitchFamily="18" charset="0"/>
                  </a:rPr>
                  <a:t>the point at which </a:t>
                </a:r>
                <a:r>
                  <a:rPr lang="en-US" i="1" dirty="0">
                    <a:solidFill>
                      <a:srgbClr val="FF0000"/>
                    </a:solidFill>
                    <a:latin typeface="Times New Roman" panose="02020603050405020304" pitchFamily="18" charset="0"/>
                  </a:rPr>
                  <a:t>all the mass can be considered to be "concentrated". </a:t>
                </a:r>
                <a:endParaRPr lang="en-US" i="1" dirty="0" smtClean="0">
                  <a:solidFill>
                    <a:srgbClr val="FF0000"/>
                  </a:solidFill>
                  <a:latin typeface="Times New Roman" panose="02020603050405020304" pitchFamily="18" charset="0"/>
                </a:endParaRPr>
              </a:p>
              <a:p>
                <a:r>
                  <a:rPr lang="en-US" dirty="0" smtClean="0">
                    <a:latin typeface="Times New Roman" panose="02020603050405020304" pitchFamily="18" charset="0"/>
                  </a:rPr>
                  <a:t>The center </a:t>
                </a:r>
                <a:r>
                  <a:rPr lang="en-US" dirty="0">
                    <a:latin typeface="Times New Roman" panose="02020603050405020304" pitchFamily="18" charset="0"/>
                  </a:rPr>
                  <a:t>of mass of the system is located somewhere on the line joining the particles and is </a:t>
                </a:r>
                <a:r>
                  <a:rPr lang="en-US" b="1" i="1" dirty="0" smtClean="0">
                    <a:solidFill>
                      <a:srgbClr val="00B0F0"/>
                    </a:solidFill>
                    <a:latin typeface="Times New Roman" panose="02020603050405020304" pitchFamily="18" charset="0"/>
                  </a:rPr>
                  <a:t>closer to </a:t>
                </a:r>
                <a:r>
                  <a:rPr lang="en-US" b="1" i="1" dirty="0">
                    <a:solidFill>
                      <a:srgbClr val="00B0F0"/>
                    </a:solidFill>
                    <a:latin typeface="Times New Roman" panose="02020603050405020304" pitchFamily="18" charset="0"/>
                  </a:rPr>
                  <a:t>the particle having the larger mass</a:t>
                </a:r>
                <a:r>
                  <a:rPr lang="en-US" dirty="0">
                    <a:latin typeface="Times New Roman" panose="02020603050405020304" pitchFamily="18" charset="0"/>
                  </a:rPr>
                  <a:t>. </a:t>
                </a:r>
                <a:endParaRPr lang="en-US" dirty="0" smtClean="0">
                  <a:latin typeface="Times New Roman" panose="02020603050405020304" pitchFamily="18" charset="0"/>
                </a:endParaRPr>
              </a:p>
              <a:p>
                <a:r>
                  <a:rPr lang="en-US" dirty="0" smtClean="0">
                    <a:latin typeface="Times New Roman" panose="02020603050405020304" pitchFamily="18" charset="0"/>
                  </a:rPr>
                  <a:t>The </a:t>
                </a:r>
                <a:r>
                  <a:rPr lang="en-US" b="1" i="1" dirty="0">
                    <a:latin typeface="Times New Roman" panose="02020603050405020304" pitchFamily="18" charset="0"/>
                  </a:rPr>
                  <a:t>center of mass of the pair of particles located on the </a:t>
                </a:r>
                <a:r>
                  <a:rPr lang="en-US" b="1" i="1" dirty="0" smtClean="0">
                    <a:latin typeface="Times New Roman" panose="02020603050405020304" pitchFamily="18" charset="0"/>
                  </a:rPr>
                  <a:t>x-axis </a:t>
                </a:r>
                <a:r>
                  <a:rPr lang="en-US" dirty="0">
                    <a:latin typeface="Times New Roman" panose="02020603050405020304" pitchFamily="18" charset="0"/>
                  </a:rPr>
                  <a:t>as shown in the figure below lies </a:t>
                </a:r>
                <a:r>
                  <a:rPr lang="en-US" dirty="0" smtClean="0">
                    <a:latin typeface="Times New Roman" panose="02020603050405020304" pitchFamily="18" charset="0"/>
                  </a:rPr>
                  <a:t>somewhere </a:t>
                </a:r>
                <a:r>
                  <a:rPr lang="en-US" dirty="0">
                    <a:latin typeface="Times New Roman" panose="02020603050405020304" pitchFamily="18" charset="0"/>
                  </a:rPr>
                  <a:t>between the particles, it is given by</a:t>
                </a:r>
                <a:r>
                  <a:rPr lang="en-US" dirty="0" smtClean="0">
                    <a:latin typeface="Times New Roman" panose="02020603050405020304" pitchFamily="18" charset="0"/>
                  </a:rPr>
                  <a:t>:</a:t>
                </a:r>
              </a:p>
              <a:p>
                <a:pPr marL="0" indent="0">
                  <a:buNone/>
                </a:pPr>
                <a:endParaRPr lang="en-US" b="1" i="1" dirty="0" smtClean="0">
                  <a:solidFill>
                    <a:srgbClr val="00B0F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𝒙</m:t>
                          </m:r>
                        </m:e>
                        <m:sub>
                          <m:r>
                            <a:rPr lang="en-US" b="1" i="1" smtClean="0">
                              <a:solidFill>
                                <a:srgbClr val="00B0F0"/>
                              </a:solidFill>
                              <a:latin typeface="Cambria Math" panose="02040503050406030204" pitchFamily="18" charset="0"/>
                            </a:rPr>
                            <m:t>𝑪𝑴</m:t>
                          </m:r>
                        </m:sub>
                      </m:sSub>
                      <m:r>
                        <a:rPr lang="en-US" b="1" i="1" smtClean="0">
                          <a:solidFill>
                            <a:srgbClr val="00B0F0"/>
                          </a:solidFill>
                          <a:latin typeface="Cambria Math" panose="02040503050406030204" pitchFamily="18" charset="0"/>
                        </a:rPr>
                        <m:t>=</m:t>
                      </m:r>
                      <m:f>
                        <m:fPr>
                          <m:ctrlPr>
                            <a:rPr lang="en-US" b="1" i="1" smtClean="0">
                              <a:solidFill>
                                <a:srgbClr val="00B0F0"/>
                              </a:solidFill>
                              <a:latin typeface="Cambria Math" panose="02040503050406030204" pitchFamily="18" charset="0"/>
                            </a:rPr>
                          </m:ctrlPr>
                        </m:fPr>
                        <m:num>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𝒎</m:t>
                              </m:r>
                            </m:e>
                            <m:sub>
                              <m:r>
                                <a:rPr lang="en-US" b="1" i="1" smtClean="0">
                                  <a:solidFill>
                                    <a:srgbClr val="00B0F0"/>
                                  </a:solidFill>
                                  <a:latin typeface="Cambria Math" panose="02040503050406030204" pitchFamily="18" charset="0"/>
                                </a:rPr>
                                <m:t>𝟏</m:t>
                              </m:r>
                            </m:sub>
                          </m:sSub>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𝒙</m:t>
                              </m:r>
                            </m:e>
                            <m:sub>
                              <m:r>
                                <a:rPr lang="en-US" b="1" i="1" smtClean="0">
                                  <a:solidFill>
                                    <a:srgbClr val="00B0F0"/>
                                  </a:solidFill>
                                  <a:latin typeface="Cambria Math" panose="02040503050406030204" pitchFamily="18" charset="0"/>
                                </a:rPr>
                                <m:t>𝟏</m:t>
                              </m:r>
                            </m:sub>
                          </m:sSub>
                          <m:r>
                            <a:rPr lang="en-US" b="1" i="1" smtClean="0">
                              <a:solidFill>
                                <a:srgbClr val="00B0F0"/>
                              </a:solidFill>
                              <a:latin typeface="Cambria Math" panose="02040503050406030204" pitchFamily="18" charset="0"/>
                            </a:rPr>
                            <m:t>+</m:t>
                          </m:r>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𝒎</m:t>
                              </m:r>
                            </m:e>
                            <m:sub>
                              <m:r>
                                <a:rPr lang="en-US" b="1" i="1" smtClean="0">
                                  <a:solidFill>
                                    <a:srgbClr val="00B0F0"/>
                                  </a:solidFill>
                                  <a:latin typeface="Cambria Math" panose="02040503050406030204" pitchFamily="18" charset="0"/>
                                </a:rPr>
                                <m:t>𝟐</m:t>
                              </m:r>
                            </m:sub>
                          </m:sSub>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𝒙</m:t>
                              </m:r>
                            </m:e>
                            <m:sub>
                              <m:r>
                                <a:rPr lang="en-US" b="1" i="1" smtClean="0">
                                  <a:solidFill>
                                    <a:srgbClr val="00B0F0"/>
                                  </a:solidFill>
                                  <a:latin typeface="Cambria Math" panose="02040503050406030204" pitchFamily="18" charset="0"/>
                                </a:rPr>
                                <m:t>𝟐</m:t>
                              </m:r>
                            </m:sub>
                          </m:sSub>
                        </m:num>
                        <m:den>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𝒎</m:t>
                              </m:r>
                            </m:e>
                            <m:sub>
                              <m:r>
                                <a:rPr lang="en-US" b="1" i="1" smtClean="0">
                                  <a:solidFill>
                                    <a:srgbClr val="00B0F0"/>
                                  </a:solidFill>
                                  <a:latin typeface="Cambria Math" panose="02040503050406030204" pitchFamily="18" charset="0"/>
                                </a:rPr>
                                <m:t>𝟏</m:t>
                              </m:r>
                            </m:sub>
                          </m:sSub>
                          <m:r>
                            <a:rPr lang="en-US" b="1" i="1" smtClean="0">
                              <a:solidFill>
                                <a:srgbClr val="00B0F0"/>
                              </a:solidFill>
                              <a:latin typeface="Cambria Math" panose="02040503050406030204" pitchFamily="18" charset="0"/>
                            </a:rPr>
                            <m:t>+</m:t>
                          </m:r>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𝒎</m:t>
                              </m:r>
                            </m:e>
                            <m:sub>
                              <m:r>
                                <a:rPr lang="en-US" b="1" i="1" smtClean="0">
                                  <a:solidFill>
                                    <a:srgbClr val="00B0F0"/>
                                  </a:solidFill>
                                  <a:latin typeface="Cambria Math" panose="02040503050406030204" pitchFamily="18" charset="0"/>
                                </a:rPr>
                                <m:t>𝟐</m:t>
                              </m:r>
                            </m:sub>
                          </m:sSub>
                        </m:den>
                      </m:f>
                    </m:oMath>
                  </m:oMathPara>
                </a14:m>
                <a:endParaRPr lang="en-US" b="1" dirty="0" smtClean="0"/>
              </a:p>
              <a:p>
                <a:pPr marL="0"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3326" y="979715"/>
                <a:ext cx="11430000" cy="5197248"/>
              </a:xfrm>
              <a:blipFill>
                <a:blip r:embed="rId2"/>
                <a:stretch>
                  <a:fillRect l="-960" t="-2113" r="-144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85</a:t>
            </a:fld>
            <a:endParaRPr lang="en-US"/>
          </a:p>
        </p:txBody>
      </p:sp>
      <p:pic>
        <p:nvPicPr>
          <p:cNvPr id="7" name="Picture 6"/>
          <p:cNvPicPr>
            <a:picLocks noChangeAspect="1"/>
          </p:cNvPicPr>
          <p:nvPr/>
        </p:nvPicPr>
        <p:blipFill>
          <a:blip r:embed="rId3"/>
          <a:stretch>
            <a:fillRect/>
          </a:stretch>
        </p:blipFill>
        <p:spPr>
          <a:xfrm>
            <a:off x="705394" y="3605349"/>
            <a:ext cx="3435532" cy="2416628"/>
          </a:xfrm>
          <a:prstGeom prst="rect">
            <a:avLst/>
          </a:prstGeom>
        </p:spPr>
      </p:pic>
    </p:spTree>
    <p:extLst>
      <p:ext uri="{BB962C8B-B14F-4D97-AF65-F5344CB8AC3E}">
        <p14:creationId xmlns:p14="http://schemas.microsoft.com/office/powerpoint/2010/main" val="8409873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09452"/>
                <a:ext cx="10957560" cy="5846898"/>
              </a:xfrm>
            </p:spPr>
            <p:txBody>
              <a:bodyPr>
                <a:normAutofit/>
              </a:bodyPr>
              <a:lstStyle/>
              <a:p>
                <a:r>
                  <a:rPr lang="en-US" dirty="0" smtClean="0">
                    <a:latin typeface="Times New Roman" panose="02020603050405020304" pitchFamily="18" charset="0"/>
                  </a:rPr>
                  <a:t>We can extend this concept to a system of many particles with masses </a:t>
                </a:r>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panose="02040503050406030204" pitchFamily="18" charset="0"/>
                          </a:rPr>
                          <m:t>𝒎</m:t>
                        </m:r>
                      </m:e>
                      <m:sub>
                        <m:r>
                          <a:rPr lang="en-US" b="1" i="1" dirty="0" smtClean="0">
                            <a:solidFill>
                              <a:srgbClr val="FF0000"/>
                            </a:solidFill>
                            <a:latin typeface="Cambria Math" panose="02040503050406030204" pitchFamily="18" charset="0"/>
                          </a:rPr>
                          <m:t>𝒊</m:t>
                        </m:r>
                      </m:sub>
                    </m:sSub>
                  </m:oMath>
                </a14:m>
                <a:r>
                  <a:rPr lang="en-US" sz="1400" b="1" i="1" u="none" strike="noStrike" baseline="0" dirty="0" smtClean="0">
                    <a:latin typeface="Times New Roman" panose="02020603050405020304" pitchFamily="18" charset="0"/>
                  </a:rPr>
                  <a:t> </a:t>
                </a:r>
                <a:r>
                  <a:rPr lang="en-US" b="1" i="1" dirty="0" smtClean="0">
                    <a:latin typeface="Times New Roman" panose="02020603050405020304" pitchFamily="18" charset="0"/>
                  </a:rPr>
                  <a:t>in </a:t>
                </a:r>
                <a:r>
                  <a:rPr lang="en-US" b="1" i="1" dirty="0">
                    <a:latin typeface="Times New Roman" panose="02020603050405020304" pitchFamily="18" charset="0"/>
                  </a:rPr>
                  <a:t>three </a:t>
                </a:r>
                <a:r>
                  <a:rPr lang="en-US" b="1" i="1" dirty="0" smtClean="0">
                    <a:latin typeface="Times New Roman" panose="02020603050405020304" pitchFamily="18" charset="0"/>
                  </a:rPr>
                  <a:t>dimensions</a:t>
                </a:r>
                <a:r>
                  <a:rPr lang="en-US" dirty="0" smtClean="0">
                    <a:latin typeface="Times New Roman" panose="02020603050405020304" pitchFamily="18" charset="0"/>
                  </a:rPr>
                  <a:t>. </a:t>
                </a:r>
              </a:p>
              <a:p>
                <a:r>
                  <a:rPr lang="en-US" b="1" i="1" dirty="0" smtClean="0">
                    <a:latin typeface="Times New Roman" panose="02020603050405020304" pitchFamily="18" charset="0"/>
                  </a:rPr>
                  <a:t>The </a:t>
                </a:r>
                <a:r>
                  <a:rPr lang="en-US" b="1" i="1" dirty="0">
                    <a:solidFill>
                      <a:srgbClr val="FF0000"/>
                    </a:solidFill>
                    <a:latin typeface="Times New Roman" panose="02020603050405020304" pitchFamily="18" charset="0"/>
                  </a:rPr>
                  <a:t>x coordinate </a:t>
                </a:r>
                <a:r>
                  <a:rPr lang="en-US" dirty="0">
                    <a:latin typeface="Times New Roman" panose="02020603050405020304" pitchFamily="18" charset="0"/>
                  </a:rPr>
                  <a:t>of the center of mass of </a:t>
                </a:r>
                <a:r>
                  <a:rPr lang="en-US" i="1" dirty="0">
                    <a:latin typeface="Times New Roman" panose="02020603050405020304" pitchFamily="18" charset="0"/>
                  </a:rPr>
                  <a:t>n </a:t>
                </a:r>
                <a:r>
                  <a:rPr lang="en-US" dirty="0">
                    <a:latin typeface="Times New Roman" panose="02020603050405020304" pitchFamily="18" charset="0"/>
                  </a:rPr>
                  <a:t>particles is defined to </a:t>
                </a:r>
                <a:r>
                  <a:rPr lang="en-US" dirty="0" smtClean="0">
                    <a:latin typeface="Times New Roman" panose="02020603050405020304" pitchFamily="18" charset="0"/>
                  </a:rPr>
                  <a:t>be</a:t>
                </a:r>
              </a:p>
              <a:p>
                <a:pPr marL="0" indent="0">
                  <a:buNone/>
                </a:pPr>
                <a14:m>
                  <m:oMathPara xmlns:m="http://schemas.openxmlformats.org/officeDocument/2006/math">
                    <m:oMathParaPr>
                      <m:jc m:val="centerGroup"/>
                    </m:oMathParaPr>
                    <m:oMath xmlns:m="http://schemas.openxmlformats.org/officeDocument/2006/math">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𝒙</m:t>
                          </m:r>
                        </m:e>
                        <m:sub>
                          <m:r>
                            <a:rPr lang="en-US" b="1" i="1" smtClean="0">
                              <a:solidFill>
                                <a:srgbClr val="00B0F0"/>
                              </a:solidFill>
                              <a:latin typeface="Cambria Math" panose="02040503050406030204" pitchFamily="18" charset="0"/>
                            </a:rPr>
                            <m:t>𝑪𝑴</m:t>
                          </m:r>
                        </m:sub>
                      </m:sSub>
                      <m:r>
                        <a:rPr lang="en-US" b="1" i="1" smtClean="0">
                          <a:solidFill>
                            <a:srgbClr val="00B0F0"/>
                          </a:solidFill>
                          <a:latin typeface="Cambria Math" panose="02040503050406030204" pitchFamily="18" charset="0"/>
                        </a:rPr>
                        <m:t>=</m:t>
                      </m:r>
                      <m:f>
                        <m:fPr>
                          <m:ctrlPr>
                            <a:rPr lang="en-US" b="1" i="1" smtClean="0">
                              <a:solidFill>
                                <a:srgbClr val="00B0F0"/>
                              </a:solidFill>
                              <a:latin typeface="Cambria Math" panose="02040503050406030204" pitchFamily="18" charset="0"/>
                            </a:rPr>
                          </m:ctrlPr>
                        </m:fPr>
                        <m:num>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𝒎</m:t>
                              </m:r>
                            </m:e>
                            <m:sub>
                              <m:r>
                                <a:rPr lang="en-US" b="1" i="1" smtClean="0">
                                  <a:solidFill>
                                    <a:srgbClr val="00B0F0"/>
                                  </a:solidFill>
                                  <a:latin typeface="Cambria Math" panose="02040503050406030204" pitchFamily="18" charset="0"/>
                                </a:rPr>
                                <m:t>𝟏</m:t>
                              </m:r>
                            </m:sub>
                          </m:sSub>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𝒙</m:t>
                              </m:r>
                            </m:e>
                            <m:sub>
                              <m:r>
                                <a:rPr lang="en-US" b="1" i="1" smtClean="0">
                                  <a:solidFill>
                                    <a:srgbClr val="00B0F0"/>
                                  </a:solidFill>
                                  <a:latin typeface="Cambria Math" panose="02040503050406030204" pitchFamily="18" charset="0"/>
                                </a:rPr>
                                <m:t>𝟏</m:t>
                              </m:r>
                            </m:sub>
                          </m:sSub>
                          <m:r>
                            <a:rPr lang="en-US" b="1" i="1" smtClean="0">
                              <a:solidFill>
                                <a:srgbClr val="00B0F0"/>
                              </a:solidFill>
                              <a:latin typeface="Cambria Math" panose="02040503050406030204" pitchFamily="18" charset="0"/>
                            </a:rPr>
                            <m:t>+</m:t>
                          </m:r>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𝒎</m:t>
                              </m:r>
                            </m:e>
                            <m:sub>
                              <m:r>
                                <a:rPr lang="en-US" b="1" i="1" smtClean="0">
                                  <a:solidFill>
                                    <a:srgbClr val="00B0F0"/>
                                  </a:solidFill>
                                  <a:latin typeface="Cambria Math" panose="02040503050406030204" pitchFamily="18" charset="0"/>
                                </a:rPr>
                                <m:t>𝟐</m:t>
                              </m:r>
                            </m:sub>
                          </m:sSub>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𝒙</m:t>
                              </m:r>
                            </m:e>
                            <m:sub>
                              <m:r>
                                <a:rPr lang="en-US" b="1" i="1" smtClean="0">
                                  <a:solidFill>
                                    <a:srgbClr val="00B0F0"/>
                                  </a:solidFill>
                                  <a:latin typeface="Cambria Math" panose="02040503050406030204" pitchFamily="18" charset="0"/>
                                </a:rPr>
                                <m:t>𝟐</m:t>
                              </m:r>
                            </m:sub>
                          </m:sSub>
                          <m:r>
                            <a:rPr lang="en-US" b="1" i="1" smtClean="0">
                              <a:solidFill>
                                <a:srgbClr val="00B0F0"/>
                              </a:solidFill>
                              <a:latin typeface="Cambria Math" panose="02040503050406030204" pitchFamily="18" charset="0"/>
                            </a:rPr>
                            <m:t>+</m:t>
                          </m:r>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𝒎</m:t>
                              </m:r>
                            </m:e>
                            <m:sub>
                              <m:r>
                                <a:rPr lang="en-US" b="1" i="1" smtClean="0">
                                  <a:solidFill>
                                    <a:srgbClr val="00B0F0"/>
                                  </a:solidFill>
                                  <a:latin typeface="Cambria Math" panose="02040503050406030204" pitchFamily="18" charset="0"/>
                                </a:rPr>
                                <m:t>𝟑</m:t>
                              </m:r>
                            </m:sub>
                          </m:sSub>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𝒙</m:t>
                              </m:r>
                            </m:e>
                            <m:sub>
                              <m:r>
                                <a:rPr lang="en-US" b="1" i="1" smtClean="0">
                                  <a:solidFill>
                                    <a:srgbClr val="00B0F0"/>
                                  </a:solidFill>
                                  <a:latin typeface="Cambria Math" panose="02040503050406030204" pitchFamily="18" charset="0"/>
                                </a:rPr>
                                <m:t>𝟑</m:t>
                              </m:r>
                            </m:sub>
                          </m:sSub>
                          <m:r>
                            <a:rPr lang="en-US" b="1" i="1" smtClean="0">
                              <a:solidFill>
                                <a:srgbClr val="00B0F0"/>
                              </a:solidFill>
                              <a:latin typeface="Cambria Math" panose="02040503050406030204" pitchFamily="18" charset="0"/>
                            </a:rPr>
                            <m:t>…</m:t>
                          </m:r>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m:t>
                              </m:r>
                              <m:r>
                                <a:rPr lang="en-US" b="1" i="1" smtClean="0">
                                  <a:solidFill>
                                    <a:srgbClr val="00B0F0"/>
                                  </a:solidFill>
                                  <a:latin typeface="Cambria Math" panose="02040503050406030204" pitchFamily="18" charset="0"/>
                                </a:rPr>
                                <m:t>𝒎</m:t>
                              </m:r>
                            </m:e>
                            <m:sub>
                              <m:r>
                                <a:rPr lang="en-US" b="1" i="1" smtClean="0">
                                  <a:solidFill>
                                    <a:srgbClr val="00B0F0"/>
                                  </a:solidFill>
                                  <a:latin typeface="Cambria Math" panose="02040503050406030204" pitchFamily="18" charset="0"/>
                                </a:rPr>
                                <m:t>𝒏</m:t>
                              </m:r>
                            </m:sub>
                          </m:sSub>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𝒙</m:t>
                              </m:r>
                            </m:e>
                            <m:sub>
                              <m:r>
                                <a:rPr lang="en-US" b="1" i="1" smtClean="0">
                                  <a:solidFill>
                                    <a:srgbClr val="00B0F0"/>
                                  </a:solidFill>
                                  <a:latin typeface="Cambria Math" panose="02040503050406030204" pitchFamily="18" charset="0"/>
                                </a:rPr>
                                <m:t>𝒏</m:t>
                              </m:r>
                            </m:sub>
                          </m:sSub>
                        </m:num>
                        <m:den>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𝒎</m:t>
                              </m:r>
                            </m:e>
                            <m:sub>
                              <m:r>
                                <a:rPr lang="en-US" b="1" i="1" smtClean="0">
                                  <a:solidFill>
                                    <a:srgbClr val="00B0F0"/>
                                  </a:solidFill>
                                  <a:latin typeface="Cambria Math" panose="02040503050406030204" pitchFamily="18" charset="0"/>
                                </a:rPr>
                                <m:t>𝟏</m:t>
                              </m:r>
                            </m:sub>
                          </m:sSub>
                          <m:r>
                            <a:rPr lang="en-US" b="1" i="1" smtClean="0">
                              <a:solidFill>
                                <a:srgbClr val="00B0F0"/>
                              </a:solidFill>
                              <a:latin typeface="Cambria Math" panose="02040503050406030204" pitchFamily="18" charset="0"/>
                            </a:rPr>
                            <m:t>+</m:t>
                          </m:r>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𝒎</m:t>
                              </m:r>
                            </m:e>
                            <m:sub>
                              <m:r>
                                <a:rPr lang="en-US" b="1" i="1" smtClean="0">
                                  <a:solidFill>
                                    <a:srgbClr val="00B0F0"/>
                                  </a:solidFill>
                                  <a:latin typeface="Cambria Math" panose="02040503050406030204" pitchFamily="18" charset="0"/>
                                </a:rPr>
                                <m:t>𝟐</m:t>
                              </m:r>
                            </m:sub>
                          </m:sSub>
                          <m:r>
                            <a:rPr lang="en-US" b="1" i="1" smtClean="0">
                              <a:solidFill>
                                <a:srgbClr val="00B0F0"/>
                              </a:solidFill>
                              <a:latin typeface="Cambria Math" panose="02040503050406030204" pitchFamily="18" charset="0"/>
                            </a:rPr>
                            <m:t>+</m:t>
                          </m:r>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𝒎</m:t>
                              </m:r>
                            </m:e>
                            <m:sub>
                              <m:r>
                                <a:rPr lang="en-US" b="1" i="1" smtClean="0">
                                  <a:solidFill>
                                    <a:srgbClr val="00B0F0"/>
                                  </a:solidFill>
                                  <a:latin typeface="Cambria Math" panose="02040503050406030204" pitchFamily="18" charset="0"/>
                                </a:rPr>
                                <m:t>𝟑</m:t>
                              </m:r>
                            </m:sub>
                          </m:sSub>
                          <m:r>
                            <a:rPr lang="en-US" b="1" i="1" smtClean="0">
                              <a:solidFill>
                                <a:srgbClr val="00B0F0"/>
                              </a:solidFill>
                              <a:latin typeface="Cambria Math" panose="02040503050406030204" pitchFamily="18" charset="0"/>
                            </a:rPr>
                            <m:t>…….+</m:t>
                          </m:r>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𝒎</m:t>
                              </m:r>
                            </m:e>
                            <m:sub>
                              <m:r>
                                <a:rPr lang="en-US" b="1" i="1" smtClean="0">
                                  <a:solidFill>
                                    <a:srgbClr val="00B0F0"/>
                                  </a:solidFill>
                                  <a:latin typeface="Cambria Math" panose="02040503050406030204" pitchFamily="18" charset="0"/>
                                </a:rPr>
                                <m:t>𝒏</m:t>
                              </m:r>
                            </m:sub>
                          </m:sSub>
                        </m:den>
                      </m:f>
                      <m:r>
                        <a:rPr lang="en-US" b="1" i="1" smtClean="0">
                          <a:solidFill>
                            <a:srgbClr val="00B0F0"/>
                          </a:solidFill>
                          <a:latin typeface="Cambria Math" panose="02040503050406030204" pitchFamily="18" charset="0"/>
                        </a:rPr>
                        <m:t>=</m:t>
                      </m:r>
                      <m:f>
                        <m:fPr>
                          <m:ctrlPr>
                            <a:rPr lang="en-US" b="1" i="1" smtClean="0">
                              <a:solidFill>
                                <a:srgbClr val="00B0F0"/>
                              </a:solidFill>
                              <a:latin typeface="Cambria Math" panose="02040503050406030204" pitchFamily="18" charset="0"/>
                            </a:rPr>
                          </m:ctrlPr>
                        </m:fPr>
                        <m:num>
                          <m:nary>
                            <m:naryPr>
                              <m:chr m:val="∑"/>
                              <m:limLoc m:val="subSup"/>
                              <m:supHide m:val="on"/>
                              <m:ctrlPr>
                                <a:rPr lang="en-US" b="1" i="1" smtClean="0">
                                  <a:solidFill>
                                    <a:srgbClr val="00B0F0"/>
                                  </a:solidFill>
                                  <a:latin typeface="Cambria Math" panose="02040503050406030204" pitchFamily="18" charset="0"/>
                                </a:rPr>
                              </m:ctrlPr>
                            </m:naryPr>
                            <m:sub>
                              <m:r>
                                <m:rPr>
                                  <m:brk m:alnAt="9"/>
                                </m:rPr>
                                <a:rPr lang="en-US" b="1" i="1" smtClean="0">
                                  <a:solidFill>
                                    <a:srgbClr val="00B0F0"/>
                                  </a:solidFill>
                                  <a:latin typeface="Cambria Math" panose="02040503050406030204" pitchFamily="18" charset="0"/>
                                </a:rPr>
                                <m:t>𝒊</m:t>
                              </m:r>
                            </m:sub>
                            <m:sup/>
                            <m:e>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𝒎</m:t>
                                  </m:r>
                                </m:e>
                                <m:sub>
                                  <m:r>
                                    <a:rPr lang="en-US" b="1" i="1" smtClean="0">
                                      <a:solidFill>
                                        <a:srgbClr val="00B0F0"/>
                                      </a:solidFill>
                                      <a:latin typeface="Cambria Math" panose="02040503050406030204" pitchFamily="18" charset="0"/>
                                    </a:rPr>
                                    <m:t>𝒊</m:t>
                                  </m:r>
                                </m:sub>
                              </m:sSub>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𝒙</m:t>
                                  </m:r>
                                </m:e>
                                <m:sub>
                                  <m:r>
                                    <a:rPr lang="en-US" b="1" i="1" smtClean="0">
                                      <a:solidFill>
                                        <a:srgbClr val="00B0F0"/>
                                      </a:solidFill>
                                      <a:latin typeface="Cambria Math" panose="02040503050406030204" pitchFamily="18" charset="0"/>
                                    </a:rPr>
                                    <m:t>𝒊</m:t>
                                  </m:r>
                                </m:sub>
                              </m:sSub>
                            </m:e>
                          </m:nary>
                        </m:num>
                        <m:den>
                          <m:nary>
                            <m:naryPr>
                              <m:chr m:val="∑"/>
                              <m:limLoc m:val="subSup"/>
                              <m:supHide m:val="on"/>
                              <m:ctrlPr>
                                <a:rPr lang="en-US" b="1" i="1" smtClean="0">
                                  <a:solidFill>
                                    <a:srgbClr val="00B0F0"/>
                                  </a:solidFill>
                                  <a:latin typeface="Cambria Math" panose="02040503050406030204" pitchFamily="18" charset="0"/>
                                </a:rPr>
                              </m:ctrlPr>
                            </m:naryPr>
                            <m:sub>
                              <m:r>
                                <m:rPr>
                                  <m:brk m:alnAt="9"/>
                                </m:rPr>
                                <a:rPr lang="en-US" b="1" i="1" smtClean="0">
                                  <a:solidFill>
                                    <a:srgbClr val="00B0F0"/>
                                  </a:solidFill>
                                  <a:latin typeface="Cambria Math" panose="02040503050406030204" pitchFamily="18" charset="0"/>
                                </a:rPr>
                                <m:t>𝒊</m:t>
                              </m:r>
                            </m:sub>
                            <m:sup/>
                            <m:e>
                              <m:sSub>
                                <m:sSubPr>
                                  <m:ctrlPr>
                                    <a:rPr lang="en-US" b="1" i="1" smtClean="0">
                                      <a:solidFill>
                                        <a:srgbClr val="00B0F0"/>
                                      </a:solidFill>
                                      <a:latin typeface="Cambria Math" panose="02040503050406030204" pitchFamily="18" charset="0"/>
                                    </a:rPr>
                                  </m:ctrlPr>
                                </m:sSubPr>
                                <m:e>
                                  <m:r>
                                    <a:rPr lang="en-US" b="1" i="1" smtClean="0">
                                      <a:solidFill>
                                        <a:srgbClr val="00B0F0"/>
                                      </a:solidFill>
                                      <a:latin typeface="Cambria Math" panose="02040503050406030204" pitchFamily="18" charset="0"/>
                                    </a:rPr>
                                    <m:t>𝒎</m:t>
                                  </m:r>
                                </m:e>
                                <m:sub>
                                  <m:r>
                                    <a:rPr lang="en-US" b="1" i="1" smtClean="0">
                                      <a:solidFill>
                                        <a:srgbClr val="00B0F0"/>
                                      </a:solidFill>
                                      <a:latin typeface="Cambria Math" panose="02040503050406030204" pitchFamily="18" charset="0"/>
                                    </a:rPr>
                                    <m:t>𝒊</m:t>
                                  </m:r>
                                </m:sub>
                              </m:sSub>
                            </m:e>
                          </m:nary>
                        </m:den>
                      </m:f>
                      <m:r>
                        <a:rPr lang="en-US" b="1" i="1" smtClean="0">
                          <a:solidFill>
                            <a:srgbClr val="00B0F0"/>
                          </a:solidFill>
                          <a:latin typeface="Cambria Math" panose="02040503050406030204" pitchFamily="18" charset="0"/>
                        </a:rPr>
                        <m:t>=</m:t>
                      </m:r>
                      <m:f>
                        <m:fPr>
                          <m:ctrlPr>
                            <a:rPr lang="en-US" b="1" i="1" smtClean="0">
                              <a:solidFill>
                                <a:srgbClr val="00B0F0"/>
                              </a:solidFill>
                              <a:latin typeface="Cambria Math" panose="02040503050406030204" pitchFamily="18" charset="0"/>
                            </a:rPr>
                          </m:ctrlPr>
                        </m:fPr>
                        <m:num>
                          <m:nary>
                            <m:naryPr>
                              <m:chr m:val="∑"/>
                              <m:limLoc m:val="subSup"/>
                              <m:supHide m:val="on"/>
                              <m:ctrlPr>
                                <a:rPr lang="en-US" b="1" i="1">
                                  <a:solidFill>
                                    <a:srgbClr val="00B0F0"/>
                                  </a:solidFill>
                                  <a:latin typeface="Cambria Math" panose="02040503050406030204" pitchFamily="18" charset="0"/>
                                </a:rPr>
                              </m:ctrlPr>
                            </m:naryPr>
                            <m:sub>
                              <m:r>
                                <m:rPr>
                                  <m:brk m:alnAt="9"/>
                                </m:rPr>
                                <a:rPr lang="en-US" b="1" i="1">
                                  <a:solidFill>
                                    <a:srgbClr val="00B0F0"/>
                                  </a:solidFill>
                                  <a:latin typeface="Cambria Math" panose="02040503050406030204" pitchFamily="18" charset="0"/>
                                </a:rPr>
                                <m:t>𝒊</m:t>
                              </m:r>
                            </m:sub>
                            <m:sup/>
                            <m:e>
                              <m:sSub>
                                <m:sSubPr>
                                  <m:ctrlPr>
                                    <a:rPr lang="en-US" b="1" i="1">
                                      <a:solidFill>
                                        <a:srgbClr val="00B0F0"/>
                                      </a:solidFill>
                                      <a:latin typeface="Cambria Math" panose="02040503050406030204" pitchFamily="18" charset="0"/>
                                    </a:rPr>
                                  </m:ctrlPr>
                                </m:sSubPr>
                                <m:e>
                                  <m:r>
                                    <a:rPr lang="en-US" b="1" i="1">
                                      <a:solidFill>
                                        <a:srgbClr val="00B0F0"/>
                                      </a:solidFill>
                                      <a:latin typeface="Cambria Math" panose="02040503050406030204" pitchFamily="18" charset="0"/>
                                    </a:rPr>
                                    <m:t>𝒎</m:t>
                                  </m:r>
                                </m:e>
                                <m:sub>
                                  <m:r>
                                    <a:rPr lang="en-US" b="1" i="1">
                                      <a:solidFill>
                                        <a:srgbClr val="00B0F0"/>
                                      </a:solidFill>
                                      <a:latin typeface="Cambria Math" panose="02040503050406030204" pitchFamily="18" charset="0"/>
                                    </a:rPr>
                                    <m:t>𝒊</m:t>
                                  </m:r>
                                </m:sub>
                              </m:sSub>
                              <m:sSub>
                                <m:sSubPr>
                                  <m:ctrlPr>
                                    <a:rPr lang="en-US" b="1" i="1">
                                      <a:solidFill>
                                        <a:srgbClr val="00B0F0"/>
                                      </a:solidFill>
                                      <a:latin typeface="Cambria Math" panose="02040503050406030204" pitchFamily="18" charset="0"/>
                                    </a:rPr>
                                  </m:ctrlPr>
                                </m:sSubPr>
                                <m:e>
                                  <m:r>
                                    <a:rPr lang="en-US" b="1" i="1">
                                      <a:solidFill>
                                        <a:srgbClr val="00B0F0"/>
                                      </a:solidFill>
                                      <a:latin typeface="Cambria Math" panose="02040503050406030204" pitchFamily="18" charset="0"/>
                                    </a:rPr>
                                    <m:t>𝒙</m:t>
                                  </m:r>
                                </m:e>
                                <m:sub>
                                  <m:r>
                                    <a:rPr lang="en-US" b="1" i="1">
                                      <a:solidFill>
                                        <a:srgbClr val="00B0F0"/>
                                      </a:solidFill>
                                      <a:latin typeface="Cambria Math" panose="02040503050406030204" pitchFamily="18" charset="0"/>
                                    </a:rPr>
                                    <m:t>𝒊</m:t>
                                  </m:r>
                                </m:sub>
                              </m:sSub>
                            </m:e>
                          </m:nary>
                        </m:num>
                        <m:den>
                          <m:r>
                            <a:rPr lang="en-US" b="1" i="1" smtClean="0">
                              <a:solidFill>
                                <a:srgbClr val="00B0F0"/>
                              </a:solidFill>
                              <a:latin typeface="Cambria Math" panose="02040503050406030204" pitchFamily="18" charset="0"/>
                            </a:rPr>
                            <m:t>𝑴</m:t>
                          </m:r>
                        </m:den>
                      </m:f>
                    </m:oMath>
                  </m:oMathPara>
                </a14:m>
                <a:endParaRPr lang="en-US" dirty="0" smtClean="0"/>
              </a:p>
              <a:p>
                <a:pPr marL="0" indent="0">
                  <a:buNone/>
                </a:pPr>
                <a:endParaRPr lang="en-US" dirty="0" smtClean="0"/>
              </a:p>
              <a:p>
                <a:r>
                  <a:rPr lang="en-US" sz="2400" b="1" i="1" dirty="0">
                    <a:latin typeface="Times New Roman" panose="02020603050405020304" pitchFamily="18" charset="0"/>
                  </a:rPr>
                  <a:t>Similarly, </a:t>
                </a:r>
                <a:r>
                  <a:rPr lang="en-US" sz="2400" b="1" i="1" dirty="0">
                    <a:solidFill>
                      <a:srgbClr val="FF0000"/>
                    </a:solidFill>
                    <a:latin typeface="Times New Roman" panose="02020603050405020304" pitchFamily="18" charset="0"/>
                  </a:rPr>
                  <a:t>the y and z </a:t>
                </a:r>
                <a:r>
                  <a:rPr lang="en-US" sz="2400" b="1" i="1" dirty="0" smtClean="0">
                    <a:latin typeface="Times New Roman" panose="02020603050405020304" pitchFamily="18" charset="0"/>
                  </a:rPr>
                  <a:t>coordinates</a:t>
                </a:r>
                <a:endParaRPr lang="en-US" sz="2400" dirty="0" smtClean="0">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400" b="1" i="1" smtClean="0">
                              <a:solidFill>
                                <a:srgbClr val="00B0F0"/>
                              </a:solidFill>
                              <a:latin typeface="Cambria Math" panose="02040503050406030204" pitchFamily="18" charset="0"/>
                            </a:rPr>
                          </m:ctrlPr>
                        </m:sSubPr>
                        <m:e>
                          <m:r>
                            <a:rPr lang="en-US" sz="2400" b="1" i="1" smtClean="0">
                              <a:solidFill>
                                <a:srgbClr val="00B0F0"/>
                              </a:solidFill>
                              <a:latin typeface="Cambria Math" panose="02040503050406030204" pitchFamily="18" charset="0"/>
                            </a:rPr>
                            <m:t>𝒚</m:t>
                          </m:r>
                        </m:e>
                        <m:sub>
                          <m:r>
                            <a:rPr lang="en-US" sz="2400" b="1" i="1" smtClean="0">
                              <a:solidFill>
                                <a:srgbClr val="00B0F0"/>
                              </a:solidFill>
                              <a:latin typeface="Cambria Math" panose="02040503050406030204" pitchFamily="18" charset="0"/>
                            </a:rPr>
                            <m:t>𝑪𝑴</m:t>
                          </m:r>
                        </m:sub>
                      </m:sSub>
                      <m:r>
                        <a:rPr lang="en-US" sz="2400" b="1" i="1" smtClean="0">
                          <a:solidFill>
                            <a:srgbClr val="00B0F0"/>
                          </a:solidFill>
                          <a:latin typeface="Cambria Math" panose="02040503050406030204" pitchFamily="18" charset="0"/>
                        </a:rPr>
                        <m:t>=</m:t>
                      </m:r>
                      <m:f>
                        <m:fPr>
                          <m:ctrlPr>
                            <a:rPr lang="en-US" sz="2400" b="1" i="1" smtClean="0">
                              <a:solidFill>
                                <a:srgbClr val="00B0F0"/>
                              </a:solidFill>
                              <a:latin typeface="Cambria Math" panose="02040503050406030204" pitchFamily="18" charset="0"/>
                            </a:rPr>
                          </m:ctrlPr>
                        </m:fPr>
                        <m:num>
                          <m:nary>
                            <m:naryPr>
                              <m:chr m:val="∑"/>
                              <m:limLoc m:val="subSup"/>
                              <m:supHide m:val="on"/>
                              <m:ctrlPr>
                                <a:rPr lang="en-US" sz="2400" b="1" i="1">
                                  <a:solidFill>
                                    <a:srgbClr val="00B0F0"/>
                                  </a:solidFill>
                                  <a:latin typeface="Cambria Math" panose="02040503050406030204" pitchFamily="18" charset="0"/>
                                </a:rPr>
                              </m:ctrlPr>
                            </m:naryPr>
                            <m:sub>
                              <m:r>
                                <m:rPr>
                                  <m:brk m:alnAt="9"/>
                                </m:rPr>
                                <a:rPr lang="en-US" sz="2400" b="1" i="1">
                                  <a:solidFill>
                                    <a:srgbClr val="00B0F0"/>
                                  </a:solidFill>
                                  <a:latin typeface="Cambria Math" panose="02040503050406030204" pitchFamily="18" charset="0"/>
                                </a:rPr>
                                <m:t>𝒊</m:t>
                              </m:r>
                            </m:sub>
                            <m:sup/>
                            <m:e>
                              <m:sSub>
                                <m:sSubPr>
                                  <m:ctrlPr>
                                    <a:rPr lang="en-US" sz="2400" b="1" i="1">
                                      <a:solidFill>
                                        <a:srgbClr val="00B0F0"/>
                                      </a:solidFill>
                                      <a:latin typeface="Cambria Math" panose="02040503050406030204" pitchFamily="18" charset="0"/>
                                    </a:rPr>
                                  </m:ctrlPr>
                                </m:sSubPr>
                                <m:e>
                                  <m:r>
                                    <a:rPr lang="en-US" sz="2400" b="1" i="1">
                                      <a:solidFill>
                                        <a:srgbClr val="00B0F0"/>
                                      </a:solidFill>
                                      <a:latin typeface="Cambria Math" panose="02040503050406030204" pitchFamily="18" charset="0"/>
                                    </a:rPr>
                                    <m:t>𝒎</m:t>
                                  </m:r>
                                </m:e>
                                <m:sub>
                                  <m:r>
                                    <a:rPr lang="en-US" sz="2400" b="1" i="1">
                                      <a:solidFill>
                                        <a:srgbClr val="00B0F0"/>
                                      </a:solidFill>
                                      <a:latin typeface="Cambria Math" panose="02040503050406030204" pitchFamily="18" charset="0"/>
                                    </a:rPr>
                                    <m:t>𝒊</m:t>
                                  </m:r>
                                </m:sub>
                              </m:sSub>
                              <m:sSub>
                                <m:sSubPr>
                                  <m:ctrlPr>
                                    <a:rPr lang="en-US" sz="2400" b="1" i="1">
                                      <a:solidFill>
                                        <a:srgbClr val="00B0F0"/>
                                      </a:solidFill>
                                      <a:latin typeface="Cambria Math" panose="02040503050406030204" pitchFamily="18" charset="0"/>
                                    </a:rPr>
                                  </m:ctrlPr>
                                </m:sSubPr>
                                <m:e>
                                  <m:r>
                                    <a:rPr lang="en-US" sz="2400" b="1" i="1" smtClean="0">
                                      <a:solidFill>
                                        <a:srgbClr val="00B0F0"/>
                                      </a:solidFill>
                                      <a:latin typeface="Cambria Math" panose="02040503050406030204" pitchFamily="18" charset="0"/>
                                    </a:rPr>
                                    <m:t>𝒚</m:t>
                                  </m:r>
                                </m:e>
                                <m:sub>
                                  <m:r>
                                    <a:rPr lang="en-US" sz="2400" b="1" i="1">
                                      <a:solidFill>
                                        <a:srgbClr val="00B0F0"/>
                                      </a:solidFill>
                                      <a:latin typeface="Cambria Math" panose="02040503050406030204" pitchFamily="18" charset="0"/>
                                    </a:rPr>
                                    <m:t>𝒊</m:t>
                                  </m:r>
                                </m:sub>
                              </m:sSub>
                            </m:e>
                          </m:nary>
                        </m:num>
                        <m:den>
                          <m:r>
                            <a:rPr lang="en-US" sz="2400" b="1" i="1" smtClean="0">
                              <a:solidFill>
                                <a:srgbClr val="00B0F0"/>
                              </a:solidFill>
                              <a:latin typeface="Cambria Math" panose="02040503050406030204" pitchFamily="18" charset="0"/>
                            </a:rPr>
                            <m:t>𝑴</m:t>
                          </m:r>
                        </m:den>
                      </m:f>
                      <m:r>
                        <a:rPr lang="en-US" sz="2400" b="1" i="1" smtClean="0">
                          <a:solidFill>
                            <a:srgbClr val="00B0F0"/>
                          </a:solidFill>
                          <a:latin typeface="Cambria Math" panose="02040503050406030204" pitchFamily="18" charset="0"/>
                        </a:rPr>
                        <m:t>    </m:t>
                      </m:r>
                      <m:r>
                        <a:rPr lang="en-US" sz="2400" b="1" i="1" smtClean="0">
                          <a:solidFill>
                            <a:schemeClr val="tx1"/>
                          </a:solidFill>
                          <a:latin typeface="Cambria Math" panose="02040503050406030204" pitchFamily="18" charset="0"/>
                        </a:rPr>
                        <m:t>𝒂𝒏𝒅</m:t>
                      </m:r>
                      <m:r>
                        <a:rPr lang="en-US" sz="2400" b="1" i="1" smtClean="0">
                          <a:solidFill>
                            <a:srgbClr val="00B0F0"/>
                          </a:solidFill>
                          <a:latin typeface="Cambria Math" panose="02040503050406030204" pitchFamily="18" charset="0"/>
                        </a:rPr>
                        <m:t>     </m:t>
                      </m:r>
                      <m:sSub>
                        <m:sSubPr>
                          <m:ctrlPr>
                            <a:rPr lang="en-US" sz="2400" b="1" i="1">
                              <a:solidFill>
                                <a:srgbClr val="00B0F0"/>
                              </a:solidFill>
                              <a:latin typeface="Cambria Math" panose="02040503050406030204" pitchFamily="18" charset="0"/>
                            </a:rPr>
                          </m:ctrlPr>
                        </m:sSubPr>
                        <m:e>
                          <m:r>
                            <a:rPr lang="en-US" sz="2400" b="1" i="1" smtClean="0">
                              <a:solidFill>
                                <a:srgbClr val="00B0F0"/>
                              </a:solidFill>
                              <a:latin typeface="Cambria Math" panose="02040503050406030204" pitchFamily="18" charset="0"/>
                            </a:rPr>
                            <m:t>𝒛</m:t>
                          </m:r>
                        </m:e>
                        <m:sub>
                          <m:r>
                            <a:rPr lang="en-US" sz="2400" b="1" i="1">
                              <a:solidFill>
                                <a:srgbClr val="00B0F0"/>
                              </a:solidFill>
                              <a:latin typeface="Cambria Math" panose="02040503050406030204" pitchFamily="18" charset="0"/>
                            </a:rPr>
                            <m:t>𝑪𝑴</m:t>
                          </m:r>
                        </m:sub>
                      </m:sSub>
                      <m:r>
                        <a:rPr lang="en-US" sz="2400" b="1" i="1">
                          <a:solidFill>
                            <a:srgbClr val="00B0F0"/>
                          </a:solidFill>
                          <a:latin typeface="Cambria Math" panose="02040503050406030204" pitchFamily="18" charset="0"/>
                        </a:rPr>
                        <m:t>=</m:t>
                      </m:r>
                      <m:f>
                        <m:fPr>
                          <m:ctrlPr>
                            <a:rPr lang="en-US" sz="2400" b="1" i="1">
                              <a:solidFill>
                                <a:srgbClr val="00B0F0"/>
                              </a:solidFill>
                              <a:latin typeface="Cambria Math" panose="02040503050406030204" pitchFamily="18" charset="0"/>
                            </a:rPr>
                          </m:ctrlPr>
                        </m:fPr>
                        <m:num>
                          <m:nary>
                            <m:naryPr>
                              <m:chr m:val="∑"/>
                              <m:limLoc m:val="subSup"/>
                              <m:supHide m:val="on"/>
                              <m:ctrlPr>
                                <a:rPr lang="en-US" sz="2400" b="1" i="1">
                                  <a:solidFill>
                                    <a:srgbClr val="00B0F0"/>
                                  </a:solidFill>
                                  <a:latin typeface="Cambria Math" panose="02040503050406030204" pitchFamily="18" charset="0"/>
                                </a:rPr>
                              </m:ctrlPr>
                            </m:naryPr>
                            <m:sub>
                              <m:r>
                                <m:rPr>
                                  <m:brk m:alnAt="9"/>
                                </m:rPr>
                                <a:rPr lang="en-US" sz="2400" b="1" i="1">
                                  <a:solidFill>
                                    <a:srgbClr val="00B0F0"/>
                                  </a:solidFill>
                                  <a:latin typeface="Cambria Math" panose="02040503050406030204" pitchFamily="18" charset="0"/>
                                </a:rPr>
                                <m:t>𝒊</m:t>
                              </m:r>
                            </m:sub>
                            <m:sup/>
                            <m:e>
                              <m:sSub>
                                <m:sSubPr>
                                  <m:ctrlPr>
                                    <a:rPr lang="en-US" sz="2400" b="1" i="1">
                                      <a:solidFill>
                                        <a:srgbClr val="00B0F0"/>
                                      </a:solidFill>
                                      <a:latin typeface="Cambria Math" panose="02040503050406030204" pitchFamily="18" charset="0"/>
                                    </a:rPr>
                                  </m:ctrlPr>
                                </m:sSubPr>
                                <m:e>
                                  <m:r>
                                    <a:rPr lang="en-US" sz="2400" b="1" i="1">
                                      <a:solidFill>
                                        <a:srgbClr val="00B0F0"/>
                                      </a:solidFill>
                                      <a:latin typeface="Cambria Math" panose="02040503050406030204" pitchFamily="18" charset="0"/>
                                    </a:rPr>
                                    <m:t>𝒎</m:t>
                                  </m:r>
                                </m:e>
                                <m:sub>
                                  <m:r>
                                    <a:rPr lang="en-US" sz="2400" b="1" i="1">
                                      <a:solidFill>
                                        <a:srgbClr val="00B0F0"/>
                                      </a:solidFill>
                                      <a:latin typeface="Cambria Math" panose="02040503050406030204" pitchFamily="18" charset="0"/>
                                    </a:rPr>
                                    <m:t>𝒊</m:t>
                                  </m:r>
                                </m:sub>
                              </m:sSub>
                              <m:sSub>
                                <m:sSubPr>
                                  <m:ctrlPr>
                                    <a:rPr lang="en-US" sz="2400" b="1" i="1">
                                      <a:solidFill>
                                        <a:srgbClr val="00B0F0"/>
                                      </a:solidFill>
                                      <a:latin typeface="Cambria Math" panose="02040503050406030204" pitchFamily="18" charset="0"/>
                                    </a:rPr>
                                  </m:ctrlPr>
                                </m:sSubPr>
                                <m:e>
                                  <m:r>
                                    <a:rPr lang="en-US" sz="2400" b="1" i="1" smtClean="0">
                                      <a:solidFill>
                                        <a:srgbClr val="00B0F0"/>
                                      </a:solidFill>
                                      <a:latin typeface="Cambria Math" panose="02040503050406030204" pitchFamily="18" charset="0"/>
                                    </a:rPr>
                                    <m:t>𝒛</m:t>
                                  </m:r>
                                </m:e>
                                <m:sub>
                                  <m:r>
                                    <a:rPr lang="en-US" sz="2400" b="1" i="1">
                                      <a:solidFill>
                                        <a:srgbClr val="00B0F0"/>
                                      </a:solidFill>
                                      <a:latin typeface="Cambria Math" panose="02040503050406030204" pitchFamily="18" charset="0"/>
                                    </a:rPr>
                                    <m:t>𝒊</m:t>
                                  </m:r>
                                </m:sub>
                              </m:sSub>
                            </m:e>
                          </m:nary>
                        </m:num>
                        <m:den>
                          <m:r>
                            <a:rPr lang="en-US" sz="2400" b="1" i="1">
                              <a:solidFill>
                                <a:srgbClr val="00B0F0"/>
                              </a:solidFill>
                              <a:latin typeface="Cambria Math" panose="02040503050406030204" pitchFamily="18" charset="0"/>
                            </a:rPr>
                            <m:t>𝑴</m:t>
                          </m:r>
                        </m:den>
                      </m:f>
                    </m:oMath>
                  </m:oMathPara>
                </a14:m>
                <a:endParaRPr lang="en-US" sz="2400" dirty="0" smtClean="0"/>
              </a:p>
              <a:p>
                <a:pPr marL="0" indent="0">
                  <a:buNone/>
                </a:pPr>
                <a:r>
                  <a:rPr lang="en-US" sz="2400" b="1" dirty="0">
                    <a:solidFill>
                      <a:srgbClr val="FF0000"/>
                    </a:solidFill>
                    <a:latin typeface="Times New Roman" panose="02020603050405020304" pitchFamily="18" charset="0"/>
                  </a:rPr>
                  <a:t>Therefore</a:t>
                </a:r>
                <a:r>
                  <a:rPr lang="en-US" sz="2400" b="1" dirty="0" smtClean="0">
                    <a:solidFill>
                      <a:srgbClr val="FF0000"/>
                    </a:solidFill>
                    <a:latin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solidFill>
                                <a:srgbClr val="00B050"/>
                              </a:solidFill>
                              <a:latin typeface="Cambria Math" panose="02040503050406030204" pitchFamily="18" charset="0"/>
                            </a:rPr>
                          </m:ctrlPr>
                        </m:sSubPr>
                        <m:e>
                          <m:acc>
                            <m:accPr>
                              <m:chr m:val="⃗"/>
                              <m:ctrlPr>
                                <a:rPr lang="en-US" sz="2400" i="1" smtClean="0">
                                  <a:solidFill>
                                    <a:srgbClr val="00B050"/>
                                  </a:solidFill>
                                  <a:latin typeface="Cambria Math" panose="02040503050406030204" pitchFamily="18" charset="0"/>
                                </a:rPr>
                              </m:ctrlPr>
                            </m:accPr>
                            <m:e>
                              <m:r>
                                <a:rPr lang="en-US" sz="2400" b="0" i="1" smtClean="0">
                                  <a:solidFill>
                                    <a:srgbClr val="00B050"/>
                                  </a:solidFill>
                                  <a:latin typeface="Cambria Math" panose="02040503050406030204" pitchFamily="18" charset="0"/>
                                </a:rPr>
                                <m:t>𝑟</m:t>
                              </m:r>
                            </m:e>
                          </m:acc>
                        </m:e>
                        <m:sub>
                          <m:r>
                            <a:rPr lang="en-US" sz="2400" b="0" i="1" smtClean="0">
                              <a:solidFill>
                                <a:srgbClr val="00B050"/>
                              </a:solidFill>
                              <a:latin typeface="Cambria Math" panose="02040503050406030204" pitchFamily="18" charset="0"/>
                            </a:rPr>
                            <m:t>𝐶𝑀</m:t>
                          </m:r>
                        </m:sub>
                      </m:sSub>
                      <m:r>
                        <a:rPr lang="en-US" sz="2400" b="0" i="1" smtClean="0">
                          <a:solidFill>
                            <a:srgbClr val="00B050"/>
                          </a:solidFill>
                          <a:latin typeface="Cambria Math" panose="02040503050406030204" pitchFamily="18" charset="0"/>
                        </a:rPr>
                        <m:t>=</m:t>
                      </m:r>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𝒙</m:t>
                          </m:r>
                        </m:e>
                        <m:sub>
                          <m:r>
                            <a:rPr lang="en-US" sz="2400" b="1" i="1" smtClean="0">
                              <a:solidFill>
                                <a:srgbClr val="00B050"/>
                              </a:solidFill>
                              <a:latin typeface="Cambria Math" panose="02040503050406030204" pitchFamily="18" charset="0"/>
                            </a:rPr>
                            <m:t>𝑪𝑴</m:t>
                          </m:r>
                        </m:sub>
                      </m:sSub>
                      <m:acc>
                        <m:accPr>
                          <m:chr m:val="̂"/>
                          <m:ctrlPr>
                            <a:rPr lang="en-US" sz="2400" b="1" i="1" smtClean="0">
                              <a:solidFill>
                                <a:srgbClr val="00B050"/>
                              </a:solidFill>
                              <a:latin typeface="Cambria Math" panose="02040503050406030204" pitchFamily="18" charset="0"/>
                            </a:rPr>
                          </m:ctrlPr>
                        </m:accPr>
                        <m:e>
                          <m:r>
                            <a:rPr lang="en-US" sz="2400" b="0" i="1" smtClean="0">
                              <a:solidFill>
                                <a:srgbClr val="00B050"/>
                              </a:solidFill>
                              <a:latin typeface="Cambria Math" panose="02040503050406030204" pitchFamily="18" charset="0"/>
                            </a:rPr>
                            <m:t>𝑖</m:t>
                          </m:r>
                        </m:e>
                      </m:acc>
                      <m:r>
                        <a:rPr lang="en-US" sz="2400" b="1" i="1" smtClean="0">
                          <a:solidFill>
                            <a:srgbClr val="00B050"/>
                          </a:solidFill>
                          <a:latin typeface="Cambria Math" panose="02040503050406030204" pitchFamily="18" charset="0"/>
                        </a:rPr>
                        <m:t>+</m:t>
                      </m:r>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𝒚</m:t>
                          </m:r>
                        </m:e>
                        <m:sub>
                          <m:r>
                            <a:rPr lang="en-US" sz="2400" b="1" i="1" smtClean="0">
                              <a:solidFill>
                                <a:srgbClr val="00B050"/>
                              </a:solidFill>
                              <a:latin typeface="Cambria Math" panose="02040503050406030204" pitchFamily="18" charset="0"/>
                            </a:rPr>
                            <m:t>𝑪𝑴</m:t>
                          </m:r>
                        </m:sub>
                      </m:sSub>
                      <m:acc>
                        <m:accPr>
                          <m:chr m:val="̂"/>
                          <m:ctrlPr>
                            <a:rPr lang="en-US" sz="2400" b="1" i="1" smtClean="0">
                              <a:solidFill>
                                <a:srgbClr val="00B050"/>
                              </a:solidFill>
                              <a:latin typeface="Cambria Math" panose="02040503050406030204" pitchFamily="18" charset="0"/>
                            </a:rPr>
                          </m:ctrlPr>
                        </m:accPr>
                        <m:e>
                          <m:r>
                            <a:rPr lang="en-US" sz="2400" b="0" i="1" smtClean="0">
                              <a:solidFill>
                                <a:srgbClr val="00B050"/>
                              </a:solidFill>
                              <a:latin typeface="Cambria Math" panose="02040503050406030204" pitchFamily="18" charset="0"/>
                            </a:rPr>
                            <m:t>𝑗</m:t>
                          </m:r>
                        </m:e>
                      </m:acc>
                      <m:r>
                        <a:rPr lang="en-US" sz="2400" b="1" i="1" smtClean="0">
                          <a:solidFill>
                            <a:srgbClr val="00B050"/>
                          </a:solidFill>
                          <a:latin typeface="Cambria Math" panose="02040503050406030204" pitchFamily="18" charset="0"/>
                        </a:rPr>
                        <m:t>+</m:t>
                      </m:r>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𝒛</m:t>
                          </m:r>
                        </m:e>
                        <m:sub>
                          <m:r>
                            <a:rPr lang="en-US" sz="2400" b="1" i="1" smtClean="0">
                              <a:solidFill>
                                <a:srgbClr val="00B050"/>
                              </a:solidFill>
                              <a:latin typeface="Cambria Math" panose="02040503050406030204" pitchFamily="18" charset="0"/>
                            </a:rPr>
                            <m:t>𝑪𝑴</m:t>
                          </m:r>
                        </m:sub>
                      </m:sSub>
                      <m:acc>
                        <m:accPr>
                          <m:chr m:val="̂"/>
                          <m:ctrlPr>
                            <a:rPr lang="en-US" sz="2400" b="1" i="1" smtClean="0">
                              <a:solidFill>
                                <a:srgbClr val="00B050"/>
                              </a:solidFill>
                              <a:latin typeface="Cambria Math" panose="02040503050406030204" pitchFamily="18" charset="0"/>
                            </a:rPr>
                          </m:ctrlPr>
                        </m:accPr>
                        <m:e>
                          <m:r>
                            <a:rPr lang="en-US" sz="2400" b="0" i="1" smtClean="0">
                              <a:solidFill>
                                <a:srgbClr val="00B050"/>
                              </a:solidFill>
                              <a:latin typeface="Cambria Math" panose="02040503050406030204" pitchFamily="18" charset="0"/>
                            </a:rPr>
                            <m:t>𝑘</m:t>
                          </m:r>
                        </m:e>
                      </m:acc>
                      <m:r>
                        <a:rPr lang="en-US" sz="2400" b="0" i="1" smtClean="0">
                          <a:solidFill>
                            <a:srgbClr val="00B050"/>
                          </a:solidFill>
                          <a:latin typeface="Cambria Math" panose="02040503050406030204" pitchFamily="18" charset="0"/>
                        </a:rPr>
                        <m:t>=</m:t>
                      </m:r>
                      <m:f>
                        <m:fPr>
                          <m:ctrlPr>
                            <a:rPr lang="en-US" sz="2400" b="1" i="1">
                              <a:solidFill>
                                <a:srgbClr val="00B0F0"/>
                              </a:solidFill>
                              <a:latin typeface="Cambria Math" panose="02040503050406030204" pitchFamily="18" charset="0"/>
                            </a:rPr>
                          </m:ctrlPr>
                        </m:fPr>
                        <m:num>
                          <m:nary>
                            <m:naryPr>
                              <m:chr m:val="∑"/>
                              <m:limLoc m:val="subSup"/>
                              <m:supHide m:val="on"/>
                              <m:ctrlPr>
                                <a:rPr lang="en-US" sz="2400" b="1" i="1">
                                  <a:solidFill>
                                    <a:srgbClr val="00B0F0"/>
                                  </a:solidFill>
                                  <a:latin typeface="Cambria Math" panose="02040503050406030204" pitchFamily="18" charset="0"/>
                                </a:rPr>
                              </m:ctrlPr>
                            </m:naryPr>
                            <m:sub>
                              <m:r>
                                <m:rPr>
                                  <m:brk m:alnAt="9"/>
                                </m:rPr>
                                <a:rPr lang="en-US" sz="2400" b="1" i="1">
                                  <a:solidFill>
                                    <a:srgbClr val="00B0F0"/>
                                  </a:solidFill>
                                  <a:latin typeface="Cambria Math" panose="02040503050406030204" pitchFamily="18" charset="0"/>
                                </a:rPr>
                                <m:t>𝒊</m:t>
                              </m:r>
                            </m:sub>
                            <m:sup/>
                            <m:e>
                              <m:sSub>
                                <m:sSubPr>
                                  <m:ctrlPr>
                                    <a:rPr lang="en-US" sz="2400" b="1" i="1">
                                      <a:solidFill>
                                        <a:srgbClr val="00B0F0"/>
                                      </a:solidFill>
                                      <a:latin typeface="Cambria Math" panose="02040503050406030204" pitchFamily="18" charset="0"/>
                                    </a:rPr>
                                  </m:ctrlPr>
                                </m:sSubPr>
                                <m:e>
                                  <m:r>
                                    <a:rPr lang="en-US" sz="2400" b="1" i="1">
                                      <a:solidFill>
                                        <a:srgbClr val="00B0F0"/>
                                      </a:solidFill>
                                      <a:latin typeface="Cambria Math" panose="02040503050406030204" pitchFamily="18" charset="0"/>
                                    </a:rPr>
                                    <m:t>𝒎</m:t>
                                  </m:r>
                                </m:e>
                                <m:sub>
                                  <m:r>
                                    <a:rPr lang="en-US" sz="2400" b="1" i="1">
                                      <a:solidFill>
                                        <a:srgbClr val="00B0F0"/>
                                      </a:solidFill>
                                      <a:latin typeface="Cambria Math" panose="02040503050406030204" pitchFamily="18" charset="0"/>
                                    </a:rPr>
                                    <m:t>𝒊</m:t>
                                  </m:r>
                                </m:sub>
                              </m:sSub>
                              <m:sSub>
                                <m:sSubPr>
                                  <m:ctrlPr>
                                    <a:rPr lang="en-US" sz="2400" b="1" i="1">
                                      <a:solidFill>
                                        <a:srgbClr val="00B0F0"/>
                                      </a:solidFill>
                                      <a:latin typeface="Cambria Math" panose="02040503050406030204" pitchFamily="18" charset="0"/>
                                    </a:rPr>
                                  </m:ctrlPr>
                                </m:sSubPr>
                                <m:e>
                                  <m:r>
                                    <a:rPr lang="en-US" sz="2400" b="1" i="1">
                                      <a:solidFill>
                                        <a:srgbClr val="00B0F0"/>
                                      </a:solidFill>
                                      <a:latin typeface="Cambria Math" panose="02040503050406030204" pitchFamily="18" charset="0"/>
                                    </a:rPr>
                                    <m:t>𝒙</m:t>
                                  </m:r>
                                </m:e>
                                <m:sub>
                                  <m:r>
                                    <a:rPr lang="en-US" sz="2400" b="1" i="1">
                                      <a:solidFill>
                                        <a:srgbClr val="00B0F0"/>
                                      </a:solidFill>
                                      <a:latin typeface="Cambria Math" panose="02040503050406030204" pitchFamily="18" charset="0"/>
                                    </a:rPr>
                                    <m:t>𝒊</m:t>
                                  </m:r>
                                </m:sub>
                              </m:sSub>
                              <m:acc>
                                <m:accPr>
                                  <m:chr m:val="̂"/>
                                  <m:ctrlPr>
                                    <a:rPr lang="en-US" sz="2400" b="1" i="1" smtClean="0">
                                      <a:solidFill>
                                        <a:srgbClr val="00B0F0"/>
                                      </a:solidFill>
                                      <a:latin typeface="Cambria Math" panose="02040503050406030204" pitchFamily="18" charset="0"/>
                                    </a:rPr>
                                  </m:ctrlPr>
                                </m:accPr>
                                <m:e>
                                  <m:r>
                                    <a:rPr lang="en-US" sz="2400" b="0" i="1" smtClean="0">
                                      <a:solidFill>
                                        <a:srgbClr val="00B0F0"/>
                                      </a:solidFill>
                                      <a:latin typeface="Cambria Math" panose="02040503050406030204" pitchFamily="18" charset="0"/>
                                    </a:rPr>
                                    <m:t>𝑖</m:t>
                                  </m:r>
                                </m:e>
                              </m:acc>
                              <m:r>
                                <a:rPr lang="en-US" sz="2400" b="0" i="1" smtClean="0">
                                  <a:solidFill>
                                    <a:srgbClr val="00B050"/>
                                  </a:solidFill>
                                  <a:latin typeface="Cambria Math" panose="02040503050406030204" pitchFamily="18" charset="0"/>
                                </a:rPr>
                                <m:t>+</m:t>
                              </m:r>
                              <m:nary>
                                <m:naryPr>
                                  <m:chr m:val="∑"/>
                                  <m:limLoc m:val="subSup"/>
                                  <m:supHide m:val="on"/>
                                  <m:ctrlPr>
                                    <a:rPr lang="en-US" sz="2400" b="1" i="1" smtClean="0">
                                      <a:solidFill>
                                        <a:srgbClr val="00B0F0"/>
                                      </a:solidFill>
                                      <a:latin typeface="Cambria Math" panose="02040503050406030204" pitchFamily="18" charset="0"/>
                                    </a:rPr>
                                  </m:ctrlPr>
                                </m:naryPr>
                                <m:sub>
                                  <m:r>
                                    <m:rPr>
                                      <m:brk m:alnAt="9"/>
                                    </m:rPr>
                                    <a:rPr lang="en-US" sz="2400" b="1" i="1">
                                      <a:solidFill>
                                        <a:srgbClr val="00B0F0"/>
                                      </a:solidFill>
                                      <a:latin typeface="Cambria Math" panose="02040503050406030204" pitchFamily="18" charset="0"/>
                                    </a:rPr>
                                    <m:t>𝒊</m:t>
                                  </m:r>
                                </m:sub>
                                <m:sup/>
                                <m:e>
                                  <m:sSub>
                                    <m:sSubPr>
                                      <m:ctrlPr>
                                        <a:rPr lang="en-US" sz="2400" b="1" i="1">
                                          <a:solidFill>
                                            <a:srgbClr val="00B0F0"/>
                                          </a:solidFill>
                                          <a:latin typeface="Cambria Math" panose="02040503050406030204" pitchFamily="18" charset="0"/>
                                        </a:rPr>
                                      </m:ctrlPr>
                                    </m:sSubPr>
                                    <m:e>
                                      <m:r>
                                        <a:rPr lang="en-US" sz="2400" b="1" i="1">
                                          <a:solidFill>
                                            <a:srgbClr val="00B0F0"/>
                                          </a:solidFill>
                                          <a:latin typeface="Cambria Math" panose="02040503050406030204" pitchFamily="18" charset="0"/>
                                        </a:rPr>
                                        <m:t>𝒎</m:t>
                                      </m:r>
                                    </m:e>
                                    <m:sub>
                                      <m:r>
                                        <a:rPr lang="en-US" sz="2400" b="1" i="1">
                                          <a:solidFill>
                                            <a:srgbClr val="00B0F0"/>
                                          </a:solidFill>
                                          <a:latin typeface="Cambria Math" panose="02040503050406030204" pitchFamily="18" charset="0"/>
                                        </a:rPr>
                                        <m:t>𝒊</m:t>
                                      </m:r>
                                    </m:sub>
                                  </m:sSub>
                                  <m:sSub>
                                    <m:sSubPr>
                                      <m:ctrlPr>
                                        <a:rPr lang="en-US" sz="2400" b="1" i="1">
                                          <a:solidFill>
                                            <a:srgbClr val="00B0F0"/>
                                          </a:solidFill>
                                          <a:latin typeface="Cambria Math" panose="02040503050406030204" pitchFamily="18" charset="0"/>
                                        </a:rPr>
                                      </m:ctrlPr>
                                    </m:sSubPr>
                                    <m:e>
                                      <m:r>
                                        <a:rPr lang="en-US" sz="2400" b="1" i="1" smtClean="0">
                                          <a:solidFill>
                                            <a:srgbClr val="00B0F0"/>
                                          </a:solidFill>
                                          <a:latin typeface="Cambria Math" panose="02040503050406030204" pitchFamily="18" charset="0"/>
                                        </a:rPr>
                                        <m:t>𝒚</m:t>
                                      </m:r>
                                    </m:e>
                                    <m:sub>
                                      <m:r>
                                        <a:rPr lang="en-US" sz="2400" b="1" i="1">
                                          <a:solidFill>
                                            <a:srgbClr val="00B0F0"/>
                                          </a:solidFill>
                                          <a:latin typeface="Cambria Math" panose="02040503050406030204" pitchFamily="18" charset="0"/>
                                        </a:rPr>
                                        <m:t>𝒊</m:t>
                                      </m:r>
                                    </m:sub>
                                  </m:sSub>
                                  <m:acc>
                                    <m:accPr>
                                      <m:chr m:val="̂"/>
                                      <m:ctrlPr>
                                        <a:rPr lang="en-US" sz="2400" b="1" i="1" smtClean="0">
                                          <a:solidFill>
                                            <a:srgbClr val="00B0F0"/>
                                          </a:solidFill>
                                          <a:latin typeface="Cambria Math" panose="02040503050406030204" pitchFamily="18" charset="0"/>
                                        </a:rPr>
                                      </m:ctrlPr>
                                    </m:accPr>
                                    <m:e>
                                      <m:r>
                                        <a:rPr lang="en-US" sz="2400" b="1" i="1" smtClean="0">
                                          <a:solidFill>
                                            <a:srgbClr val="00B0F0"/>
                                          </a:solidFill>
                                          <a:latin typeface="Cambria Math" panose="02040503050406030204" pitchFamily="18" charset="0"/>
                                        </a:rPr>
                                        <m:t>𝒋</m:t>
                                      </m:r>
                                    </m:e>
                                  </m:acc>
                                </m:e>
                              </m:nary>
                              <m:r>
                                <a:rPr lang="en-US" sz="2400" b="1" i="1" smtClean="0">
                                  <a:solidFill>
                                    <a:srgbClr val="00B0F0"/>
                                  </a:solidFill>
                                  <a:latin typeface="Cambria Math" panose="02040503050406030204" pitchFamily="18" charset="0"/>
                                </a:rPr>
                                <m:t>+</m:t>
                              </m:r>
                              <m:nary>
                                <m:naryPr>
                                  <m:chr m:val="∑"/>
                                  <m:limLoc m:val="subSup"/>
                                  <m:supHide m:val="on"/>
                                  <m:ctrlPr>
                                    <a:rPr lang="en-US" sz="2400" b="1" i="1" smtClean="0">
                                      <a:solidFill>
                                        <a:srgbClr val="00B0F0"/>
                                      </a:solidFill>
                                      <a:latin typeface="Cambria Math" panose="02040503050406030204" pitchFamily="18" charset="0"/>
                                    </a:rPr>
                                  </m:ctrlPr>
                                </m:naryPr>
                                <m:sub>
                                  <m:r>
                                    <m:rPr>
                                      <m:brk m:alnAt="9"/>
                                    </m:rPr>
                                    <a:rPr lang="en-US" sz="2400" b="1" i="1">
                                      <a:solidFill>
                                        <a:srgbClr val="00B0F0"/>
                                      </a:solidFill>
                                      <a:latin typeface="Cambria Math" panose="02040503050406030204" pitchFamily="18" charset="0"/>
                                    </a:rPr>
                                    <m:t>𝒊</m:t>
                                  </m:r>
                                </m:sub>
                                <m:sup/>
                                <m:e>
                                  <m:sSub>
                                    <m:sSubPr>
                                      <m:ctrlPr>
                                        <a:rPr lang="en-US" sz="2400" b="1" i="1">
                                          <a:solidFill>
                                            <a:srgbClr val="00B0F0"/>
                                          </a:solidFill>
                                          <a:latin typeface="Cambria Math" panose="02040503050406030204" pitchFamily="18" charset="0"/>
                                        </a:rPr>
                                      </m:ctrlPr>
                                    </m:sSubPr>
                                    <m:e>
                                      <m:r>
                                        <a:rPr lang="en-US" sz="2400" b="1" i="1">
                                          <a:solidFill>
                                            <a:srgbClr val="00B0F0"/>
                                          </a:solidFill>
                                          <a:latin typeface="Cambria Math" panose="02040503050406030204" pitchFamily="18" charset="0"/>
                                        </a:rPr>
                                        <m:t>𝒎</m:t>
                                      </m:r>
                                    </m:e>
                                    <m:sub>
                                      <m:r>
                                        <a:rPr lang="en-US" sz="2400" b="1" i="1">
                                          <a:solidFill>
                                            <a:srgbClr val="00B0F0"/>
                                          </a:solidFill>
                                          <a:latin typeface="Cambria Math" panose="02040503050406030204" pitchFamily="18" charset="0"/>
                                        </a:rPr>
                                        <m:t>𝒊</m:t>
                                      </m:r>
                                    </m:sub>
                                  </m:sSub>
                                  <m:sSub>
                                    <m:sSubPr>
                                      <m:ctrlPr>
                                        <a:rPr lang="en-US" sz="2400" b="1" i="1">
                                          <a:solidFill>
                                            <a:srgbClr val="00B0F0"/>
                                          </a:solidFill>
                                          <a:latin typeface="Cambria Math" panose="02040503050406030204" pitchFamily="18" charset="0"/>
                                        </a:rPr>
                                      </m:ctrlPr>
                                    </m:sSubPr>
                                    <m:e>
                                      <m:r>
                                        <a:rPr lang="en-US" sz="2400" b="1" i="1" smtClean="0">
                                          <a:solidFill>
                                            <a:srgbClr val="00B0F0"/>
                                          </a:solidFill>
                                          <a:latin typeface="Cambria Math" panose="02040503050406030204" pitchFamily="18" charset="0"/>
                                        </a:rPr>
                                        <m:t>𝒛</m:t>
                                      </m:r>
                                    </m:e>
                                    <m:sub>
                                      <m:r>
                                        <a:rPr lang="en-US" sz="2400" b="1" i="1">
                                          <a:solidFill>
                                            <a:srgbClr val="00B0F0"/>
                                          </a:solidFill>
                                          <a:latin typeface="Cambria Math" panose="02040503050406030204" pitchFamily="18" charset="0"/>
                                        </a:rPr>
                                        <m:t>𝒊</m:t>
                                      </m:r>
                                    </m:sub>
                                  </m:sSub>
                                  <m:acc>
                                    <m:accPr>
                                      <m:chr m:val="̂"/>
                                      <m:ctrlPr>
                                        <a:rPr lang="en-US" sz="2400" b="1" i="1" smtClean="0">
                                          <a:solidFill>
                                            <a:srgbClr val="00B0F0"/>
                                          </a:solidFill>
                                          <a:latin typeface="Cambria Math" panose="02040503050406030204" pitchFamily="18" charset="0"/>
                                        </a:rPr>
                                      </m:ctrlPr>
                                    </m:accPr>
                                    <m:e>
                                      <m:r>
                                        <a:rPr lang="en-US" sz="2400" b="1" i="1" smtClean="0">
                                          <a:solidFill>
                                            <a:srgbClr val="00B0F0"/>
                                          </a:solidFill>
                                          <a:latin typeface="Cambria Math" panose="02040503050406030204" pitchFamily="18" charset="0"/>
                                        </a:rPr>
                                        <m:t>𝒌</m:t>
                                      </m:r>
                                    </m:e>
                                  </m:acc>
                                </m:e>
                              </m:nary>
                            </m:e>
                          </m:nary>
                        </m:num>
                        <m:den>
                          <m:r>
                            <a:rPr lang="en-US" sz="2400" b="1" i="1">
                              <a:solidFill>
                                <a:srgbClr val="00B0F0"/>
                              </a:solidFill>
                              <a:latin typeface="Cambria Math" panose="02040503050406030204" pitchFamily="18" charset="0"/>
                            </a:rPr>
                            <m:t>𝑴</m:t>
                          </m:r>
                        </m:den>
                      </m:f>
                    </m:oMath>
                  </m:oMathPara>
                </a14:m>
                <a:endParaRPr lang="en-US" dirty="0" smtClean="0"/>
              </a:p>
              <a:p>
                <a:pPr marL="0" indent="0">
                  <a:buNone/>
                </a:pPr>
                <a:endParaRPr lang="en-US" dirty="0" smtClean="0"/>
              </a:p>
              <a:p>
                <a:pPr marL="0"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09452"/>
                <a:ext cx="10957560" cy="5846898"/>
              </a:xfrm>
              <a:blipFill>
                <a:blip r:embed="rId2"/>
                <a:stretch>
                  <a:fillRect l="-1002" t="-187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86</a:t>
            </a:fld>
            <a:endParaRPr lang="en-US"/>
          </a:p>
        </p:txBody>
      </p:sp>
      <mc:AlternateContent xmlns:mc="http://schemas.openxmlformats.org/markup-compatibility/2006" xmlns:a14="http://schemas.microsoft.com/office/drawing/2010/main">
        <mc:Choice Requires="a14">
          <p:sp>
            <p:nvSpPr>
              <p:cNvPr id="2" name="TextBox 1"/>
              <p:cNvSpPr txBox="1"/>
              <p:nvPr/>
            </p:nvSpPr>
            <p:spPr>
              <a:xfrm>
                <a:off x="4827814" y="5455601"/>
                <a:ext cx="2978331" cy="900749"/>
              </a:xfrm>
              <a:prstGeom prst="roundRect">
                <a:avLst>
                  <a:gd name="adj" fmla="val 49845"/>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a:solidFill>
                                <a:srgbClr val="FF0000"/>
                              </a:solidFill>
                              <a:latin typeface="Cambria Math" panose="02040503050406030204" pitchFamily="18" charset="0"/>
                            </a:rPr>
                          </m:ctrlPr>
                        </m:sSubPr>
                        <m:e>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𝒓</m:t>
                              </m:r>
                            </m:e>
                          </m:acc>
                        </m:e>
                        <m:sub>
                          <m:r>
                            <a:rPr lang="en-US" b="1" i="1">
                              <a:solidFill>
                                <a:srgbClr val="FF0000"/>
                              </a:solidFill>
                              <a:latin typeface="Cambria Math" panose="02040503050406030204" pitchFamily="18" charset="0"/>
                            </a:rPr>
                            <m:t>𝑪𝑴</m:t>
                          </m:r>
                        </m:sub>
                      </m:sSub>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nary>
                            <m:naryPr>
                              <m:chr m:val="∑"/>
                              <m:limLoc m:val="subSup"/>
                              <m:supHide m:val="on"/>
                              <m:ctrlPr>
                                <a:rPr lang="en-US" b="1" i="1">
                                  <a:solidFill>
                                    <a:srgbClr val="FF0000"/>
                                  </a:solidFill>
                                  <a:latin typeface="Cambria Math" panose="02040503050406030204" pitchFamily="18" charset="0"/>
                                </a:rPr>
                              </m:ctrlPr>
                            </m:naryPr>
                            <m:sub>
                              <m:r>
                                <m:rPr>
                                  <m:brk m:alnAt="9"/>
                                </m:rPr>
                                <a:rPr lang="en-US" b="1" i="1">
                                  <a:solidFill>
                                    <a:srgbClr val="FF0000"/>
                                  </a:solidFill>
                                  <a:latin typeface="Cambria Math" panose="02040503050406030204" pitchFamily="18" charset="0"/>
                                </a:rPr>
                                <m:t>𝒊</m:t>
                              </m:r>
                            </m:sub>
                            <m:sup/>
                            <m:e>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𝒎</m:t>
                                  </m:r>
                                </m:e>
                                <m:sub>
                                  <m:r>
                                    <a:rPr lang="en-US" b="1" i="1">
                                      <a:solidFill>
                                        <a:srgbClr val="FF0000"/>
                                      </a:solidFill>
                                      <a:latin typeface="Cambria Math" panose="02040503050406030204" pitchFamily="18" charset="0"/>
                                    </a:rPr>
                                    <m:t>𝒊</m:t>
                                  </m:r>
                                </m:sub>
                              </m:sSub>
                              <m:sSub>
                                <m:sSubPr>
                                  <m:ctrlPr>
                                    <a:rPr lang="en-US" b="1" i="1">
                                      <a:solidFill>
                                        <a:srgbClr val="FF0000"/>
                                      </a:solidFill>
                                      <a:latin typeface="Cambria Math" panose="02040503050406030204" pitchFamily="18" charset="0"/>
                                    </a:rPr>
                                  </m:ctrlPr>
                                </m:sSubPr>
                                <m:e>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𝒓</m:t>
                                      </m:r>
                                    </m:e>
                                  </m:acc>
                                </m:e>
                                <m:sub>
                                  <m:r>
                                    <a:rPr lang="en-US" b="1" i="1">
                                      <a:solidFill>
                                        <a:srgbClr val="FF0000"/>
                                      </a:solidFill>
                                      <a:latin typeface="Cambria Math" panose="02040503050406030204" pitchFamily="18" charset="0"/>
                                    </a:rPr>
                                    <m:t>𝒊</m:t>
                                  </m:r>
                                </m:sub>
                              </m:sSub>
                            </m:e>
                          </m:nary>
                        </m:num>
                        <m:den>
                          <m:r>
                            <a:rPr lang="en-US" b="1" i="1">
                              <a:solidFill>
                                <a:srgbClr val="FF0000"/>
                              </a:solidFill>
                              <a:latin typeface="Cambria Math" panose="02040503050406030204" pitchFamily="18" charset="0"/>
                            </a:rPr>
                            <m:t>𝑴</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827814" y="5455601"/>
                <a:ext cx="2978331" cy="900749"/>
              </a:xfrm>
              <a:prstGeom prst="roundRect">
                <a:avLst>
                  <a:gd name="adj" fmla="val 49845"/>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72973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6841"/>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Example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87</a:t>
            </a:fld>
            <a:endParaRPr lang="en-US"/>
          </a:p>
        </p:txBody>
      </p:sp>
    </p:spTree>
    <p:extLst>
      <p:ext uri="{BB962C8B-B14F-4D97-AF65-F5344CB8AC3E}">
        <p14:creationId xmlns:p14="http://schemas.microsoft.com/office/powerpoint/2010/main" val="20142014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257"/>
            <a:ext cx="10515600" cy="418013"/>
          </a:xfrm>
        </p:spPr>
        <p:txBody>
          <a:bodyPr>
            <a:normAutofit fontScale="90000"/>
          </a:bodyPr>
          <a:lstStyle/>
          <a:p>
            <a:pPr algn="ctr"/>
            <a:r>
              <a:rPr lang="en-US" b="1" dirty="0">
                <a:solidFill>
                  <a:srgbClr val="000000"/>
                </a:solidFill>
                <a:latin typeface="Times New Roman" panose="02020603050405020304" pitchFamily="18" charset="0"/>
              </a:rPr>
              <a:t>Chapter Summery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6389" y="875210"/>
                <a:ext cx="11560628" cy="5481139"/>
              </a:xfrm>
            </p:spPr>
            <p:txBody>
              <a:bodyPr>
                <a:normAutofit fontScale="85000" lnSpcReduction="10000"/>
              </a:bodyPr>
              <a:lstStyle/>
              <a:p>
                <a:r>
                  <a:rPr lang="en-US" sz="2400" b="1" dirty="0" smtClean="0">
                    <a:solidFill>
                      <a:srgbClr val="000000"/>
                    </a:solidFill>
                    <a:latin typeface="Times New Roman" panose="02020603050405020304" pitchFamily="18" charset="0"/>
                  </a:rPr>
                  <a:t>Kinematics </a:t>
                </a:r>
                <a:r>
                  <a:rPr lang="en-US" sz="2400" dirty="0">
                    <a:solidFill>
                      <a:srgbClr val="000000"/>
                    </a:solidFill>
                    <a:latin typeface="Times New Roman" panose="02020603050405020304" pitchFamily="18" charset="0"/>
                  </a:rPr>
                  <a:t>is the study of motion of objects without considering the agents that cause the motion, and </a:t>
                </a:r>
                <a:r>
                  <a:rPr lang="en-US" sz="2400" b="1" dirty="0">
                    <a:solidFill>
                      <a:srgbClr val="000000"/>
                    </a:solidFill>
                    <a:latin typeface="Times New Roman" panose="02020603050405020304" pitchFamily="18" charset="0"/>
                  </a:rPr>
                  <a:t>Dynamics </a:t>
                </a:r>
                <a:r>
                  <a:rPr lang="en-US" sz="2400" dirty="0">
                    <a:solidFill>
                      <a:srgbClr val="000000"/>
                    </a:solidFill>
                    <a:latin typeface="Times New Roman" panose="02020603050405020304" pitchFamily="18" charset="0"/>
                  </a:rPr>
                  <a:t>is the study of motion of objects with the cause of the motion. For motion with constant acceleration</a:t>
                </a:r>
                <a:r>
                  <a:rPr lang="en-US" sz="2400" dirty="0" smtClean="0">
                    <a:solidFill>
                      <a:srgbClr val="000000"/>
                    </a:solidFill>
                    <a:latin typeface="Times New Roman" panose="02020603050405020304" pitchFamily="18" charset="0"/>
                  </a:rPr>
                  <a:t>,</a:t>
                </a:r>
              </a:p>
              <a:p>
                <a:pPr marL="0" indent="0">
                  <a:buNone/>
                </a:pPr>
                <a:r>
                  <a:rPr lang="en-US" sz="2400" dirty="0" smtClean="0">
                    <a:solidFill>
                      <a:srgbClr val="000000"/>
                    </a:solidFill>
                  </a:rPr>
                  <a:t>                          </a:t>
                </a:r>
                <a14:m>
                  <m:oMath xmlns:m="http://schemas.openxmlformats.org/officeDocument/2006/math">
                    <m:acc>
                      <m:accPr>
                        <m:chr m:val="⃗"/>
                        <m:ctrlPr>
                          <a:rPr lang="en-US" sz="240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𝑣</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𝑢</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𝑎</m:t>
                        </m:r>
                      </m:e>
                    </m:acc>
                    <m:r>
                      <a:rPr lang="en-US" sz="2400" b="0" i="1" smtClean="0">
                        <a:solidFill>
                          <a:srgbClr val="000000"/>
                        </a:solidFill>
                        <a:latin typeface="Cambria Math" panose="02040503050406030204" pitchFamily="18" charset="0"/>
                      </a:rPr>
                      <m:t>𝑡</m:t>
                    </m:r>
                  </m:oMath>
                </a14:m>
                <a:r>
                  <a:rPr lang="en-US" sz="2400" dirty="0" smtClean="0">
                    <a:solidFill>
                      <a:srgbClr val="000000"/>
                    </a:solidFill>
                    <a:latin typeface="Times New Roman" panose="02020603050405020304" pitchFamily="18" charset="0"/>
                  </a:rPr>
                  <a:t>                              </a:t>
                </a:r>
                <a14:m>
                  <m:oMath xmlns:m="http://schemas.openxmlformats.org/officeDocument/2006/math">
                    <m:sSub>
                      <m:sSubPr>
                        <m:ctrlPr>
                          <a:rPr lang="en-US" sz="2400" b="0" i="1" dirty="0" smtClean="0">
                            <a:solidFill>
                              <a:srgbClr val="000000"/>
                            </a:solidFill>
                            <a:latin typeface="Cambria Math" panose="02040503050406030204" pitchFamily="18" charset="0"/>
                          </a:rPr>
                        </m:ctrlPr>
                      </m:sSubPr>
                      <m:e>
                        <m:acc>
                          <m:accPr>
                            <m:chr m:val="⃗"/>
                            <m:ctrlPr>
                              <a:rPr lang="en-US" sz="2400" i="1" dirty="0" smtClean="0">
                                <a:solidFill>
                                  <a:srgbClr val="000000"/>
                                </a:solidFill>
                                <a:latin typeface="Cambria Math" panose="02040503050406030204" pitchFamily="18" charset="0"/>
                              </a:rPr>
                            </m:ctrlPr>
                          </m:accPr>
                          <m:e>
                            <m:r>
                              <a:rPr lang="en-US" sz="2400" b="0" i="1" dirty="0" smtClean="0">
                                <a:solidFill>
                                  <a:srgbClr val="000000"/>
                                </a:solidFill>
                                <a:latin typeface="Cambria Math" panose="02040503050406030204" pitchFamily="18" charset="0"/>
                              </a:rPr>
                              <m:t>𝑣</m:t>
                            </m:r>
                          </m:e>
                        </m:acc>
                      </m:e>
                      <m:sub>
                        <m:r>
                          <a:rPr lang="en-US" sz="2400" b="0" i="1" dirty="0" smtClean="0">
                            <a:solidFill>
                              <a:srgbClr val="000000"/>
                            </a:solidFill>
                            <a:latin typeface="Cambria Math" panose="02040503050406030204" pitchFamily="18" charset="0"/>
                          </a:rPr>
                          <m:t>𝑎𝑣</m:t>
                        </m:r>
                      </m:sub>
                    </m:sSub>
                    <m:r>
                      <a:rPr lang="en-US" sz="2400" b="0" i="1" dirty="0" smtClean="0">
                        <a:solidFill>
                          <a:srgbClr val="000000"/>
                        </a:solidFill>
                        <a:latin typeface="Cambria Math" panose="02040503050406030204" pitchFamily="18" charset="0"/>
                      </a:rPr>
                      <m:t>=</m:t>
                    </m:r>
                    <m:f>
                      <m:fPr>
                        <m:ctrlPr>
                          <a:rPr lang="en-US" sz="2400" b="0" i="1" dirty="0" smtClean="0">
                            <a:solidFill>
                              <a:srgbClr val="000000"/>
                            </a:solidFill>
                            <a:latin typeface="Cambria Math" panose="02040503050406030204" pitchFamily="18" charset="0"/>
                          </a:rPr>
                        </m:ctrlPr>
                      </m:fPr>
                      <m:num>
                        <m:acc>
                          <m:accPr>
                            <m:chr m:val="⃗"/>
                            <m:ctrlPr>
                              <a:rPr lang="en-US" sz="240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𝑣</m:t>
                            </m:r>
                          </m:e>
                        </m:acc>
                        <m:r>
                          <a:rPr lang="en-US" sz="2400" b="0" i="1" smtClean="0">
                            <a:solidFill>
                              <a:srgbClr val="000000"/>
                            </a:solidFill>
                            <a:latin typeface="Cambria Math" panose="02040503050406030204" pitchFamily="18" charset="0"/>
                          </a:rPr>
                          <m:t>+</m:t>
                        </m:r>
                        <m:acc>
                          <m:accPr>
                            <m:chr m:val="⃗"/>
                            <m:ctrlPr>
                              <a:rPr lang="en-US" sz="240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𝑢</m:t>
                            </m:r>
                          </m:e>
                        </m:acc>
                      </m:num>
                      <m:den>
                        <m:r>
                          <a:rPr lang="en-US" sz="2400" b="0" i="1" dirty="0" smtClean="0">
                            <a:solidFill>
                              <a:srgbClr val="000000"/>
                            </a:solidFill>
                            <a:latin typeface="Cambria Math" panose="02040503050406030204" pitchFamily="18" charset="0"/>
                          </a:rPr>
                          <m:t>2</m:t>
                        </m:r>
                      </m:den>
                    </m:f>
                  </m:oMath>
                </a14:m>
                <a:endParaRPr lang="en-US" sz="24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400" i="1" dirty="0">
                              <a:solidFill>
                                <a:srgbClr val="000000"/>
                              </a:solidFill>
                              <a:latin typeface="Cambria Math" panose="02040503050406030204" pitchFamily="18" charset="0"/>
                            </a:rPr>
                          </m:ctrlPr>
                        </m:sSubPr>
                        <m:e>
                          <m:acc>
                            <m:accPr>
                              <m:chr m:val="⃗"/>
                              <m:ctrlPr>
                                <a:rPr lang="en-US" sz="2400" i="1" dirty="0">
                                  <a:solidFill>
                                    <a:srgbClr val="000000"/>
                                  </a:solidFill>
                                  <a:latin typeface="Cambria Math" panose="02040503050406030204" pitchFamily="18" charset="0"/>
                                </a:rPr>
                              </m:ctrlPr>
                            </m:accPr>
                            <m:e>
                              <m:r>
                                <a:rPr lang="en-US" sz="2400" b="0" i="1" dirty="0" smtClean="0">
                                  <a:solidFill>
                                    <a:srgbClr val="000000"/>
                                  </a:solidFill>
                                  <a:latin typeface="Cambria Math" panose="02040503050406030204" pitchFamily="18" charset="0"/>
                                </a:rPr>
                                <m:t>𝑟</m:t>
                              </m:r>
                            </m:e>
                          </m:acc>
                        </m:e>
                        <m:sub>
                          <m:r>
                            <a:rPr lang="en-US" sz="2400" b="0" i="1" dirty="0" smtClean="0">
                              <a:solidFill>
                                <a:srgbClr val="000000"/>
                              </a:solidFill>
                              <a:latin typeface="Cambria Math" panose="02040503050406030204" pitchFamily="18" charset="0"/>
                            </a:rPr>
                            <m:t>𝑓</m:t>
                          </m:r>
                        </m:sub>
                      </m:sSub>
                      <m:r>
                        <a:rPr lang="en-US" sz="2400" b="0" i="1" dirty="0" smtClean="0">
                          <a:solidFill>
                            <a:srgbClr val="000000"/>
                          </a:solidFill>
                          <a:latin typeface="Cambria Math" panose="02040503050406030204" pitchFamily="18" charset="0"/>
                        </a:rPr>
                        <m:t>−</m:t>
                      </m:r>
                      <m:sSub>
                        <m:sSubPr>
                          <m:ctrlPr>
                            <a:rPr lang="en-US" sz="2400" i="1" dirty="0">
                              <a:solidFill>
                                <a:srgbClr val="000000"/>
                              </a:solidFill>
                              <a:latin typeface="Cambria Math" panose="02040503050406030204" pitchFamily="18" charset="0"/>
                            </a:rPr>
                          </m:ctrlPr>
                        </m:sSubPr>
                        <m:e>
                          <m:acc>
                            <m:accPr>
                              <m:chr m:val="⃗"/>
                              <m:ctrlPr>
                                <a:rPr lang="en-US" sz="2400" i="1" dirty="0">
                                  <a:solidFill>
                                    <a:srgbClr val="000000"/>
                                  </a:solidFill>
                                  <a:latin typeface="Cambria Math" panose="02040503050406030204" pitchFamily="18" charset="0"/>
                                </a:rPr>
                              </m:ctrlPr>
                            </m:accPr>
                            <m:e>
                              <m:r>
                                <a:rPr lang="en-US" sz="2400" i="1" dirty="0">
                                  <a:solidFill>
                                    <a:srgbClr val="000000"/>
                                  </a:solidFill>
                                  <a:latin typeface="Cambria Math" panose="02040503050406030204" pitchFamily="18" charset="0"/>
                                </a:rPr>
                                <m:t>𝑟</m:t>
                              </m:r>
                            </m:e>
                          </m:acc>
                        </m:e>
                        <m:sub>
                          <m:r>
                            <a:rPr lang="en-US" sz="2400" b="0" i="1" dirty="0" smtClean="0">
                              <a:solidFill>
                                <a:srgbClr val="000000"/>
                              </a:solidFill>
                              <a:latin typeface="Cambria Math" panose="02040503050406030204" pitchFamily="18" charset="0"/>
                            </a:rPr>
                            <m:t>𝑖</m:t>
                          </m:r>
                        </m:sub>
                      </m:sSub>
                      <m:r>
                        <a:rPr lang="en-US" sz="2400" b="0" i="1" dirty="0"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𝑢</m:t>
                          </m:r>
                        </m:e>
                      </m:acc>
                      <m:r>
                        <a:rPr lang="en-US" sz="2400" b="0" i="1" smtClean="0">
                          <a:solidFill>
                            <a:srgbClr val="000000"/>
                          </a:solidFill>
                          <a:latin typeface="Cambria Math" panose="02040503050406030204" pitchFamily="18" charset="0"/>
                        </a:rPr>
                        <m:t>𝑡</m:t>
                      </m:r>
                      <m:r>
                        <a:rPr lang="en-US" sz="2400" b="0" i="1" smtClean="0">
                          <a:solidFill>
                            <a:srgbClr val="000000"/>
                          </a:solidFill>
                          <a:latin typeface="Cambria Math" panose="02040503050406030204" pitchFamily="18" charset="0"/>
                        </a:rPr>
                        <m:t>+</m:t>
                      </m:r>
                      <m:f>
                        <m:fPr>
                          <m:ctrlPr>
                            <a:rPr lang="en-US" sz="2400" b="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1</m:t>
                          </m:r>
                        </m:num>
                        <m:den>
                          <m:r>
                            <a:rPr lang="en-US" sz="2400" b="0" i="1" smtClean="0">
                              <a:solidFill>
                                <a:srgbClr val="000000"/>
                              </a:solidFill>
                              <a:latin typeface="Cambria Math" panose="02040503050406030204" pitchFamily="18" charset="0"/>
                            </a:rPr>
                            <m:t>2</m:t>
                          </m:r>
                        </m:den>
                      </m:f>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𝑎</m:t>
                          </m:r>
                        </m:e>
                      </m:acc>
                      <m:sSup>
                        <m:sSupPr>
                          <m:ctrlPr>
                            <a:rPr lang="en-US" sz="2400" b="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𝑡</m:t>
                          </m:r>
                        </m:e>
                        <m:sup>
                          <m:r>
                            <a:rPr lang="en-US" sz="2400" b="0" i="1" smtClean="0">
                              <a:solidFill>
                                <a:srgbClr val="000000"/>
                              </a:solidFill>
                              <a:latin typeface="Cambria Math" panose="02040503050406030204" pitchFamily="18" charset="0"/>
                            </a:rPr>
                            <m:t>2</m:t>
                          </m:r>
                        </m:sup>
                      </m:sSup>
                      <m:r>
                        <a:rPr lang="en-US" sz="2400" b="0" i="1" smtClean="0">
                          <a:solidFill>
                            <a:srgbClr val="000000"/>
                          </a:solidFill>
                          <a:latin typeface="Cambria Math" panose="02040503050406030204" pitchFamily="18" charset="0"/>
                        </a:rPr>
                        <m:t>             </m:t>
                      </m:r>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𝑣</m:t>
                          </m:r>
                        </m:e>
                        <m:sup>
                          <m:r>
                            <a:rPr lang="en-US" sz="2400" b="0" i="1" smtClean="0">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𝑢</m:t>
                          </m:r>
                        </m:e>
                        <m:sup>
                          <m:r>
                            <a:rPr lang="en-US" sz="2400" b="0" i="1" smtClean="0">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𝑎</m:t>
                      </m:r>
                      <m:r>
                        <a:rPr lang="en-US" sz="2400" b="0" i="1" smtClean="0">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ea typeface="Cambria Math" panose="02040503050406030204" pitchFamily="18" charset="0"/>
                        </a:rPr>
                        <m:t>𝑟</m:t>
                      </m:r>
                    </m:oMath>
                  </m:oMathPara>
                </a14:m>
                <a:endParaRPr lang="en-US" sz="2400" dirty="0" smtClean="0"/>
              </a:p>
              <a:p>
                <a:r>
                  <a:rPr lang="en-US" sz="2400" b="1" dirty="0">
                    <a:solidFill>
                      <a:srgbClr val="000000"/>
                    </a:solidFill>
                    <a:latin typeface="Times New Roman" panose="02020603050405020304" pitchFamily="18" charset="0"/>
                  </a:rPr>
                  <a:t>Projectile motion </a:t>
                </a:r>
                <a:r>
                  <a:rPr lang="en-US" sz="2400" dirty="0">
                    <a:solidFill>
                      <a:srgbClr val="000000"/>
                    </a:solidFill>
                    <a:latin typeface="Times New Roman" panose="02020603050405020304" pitchFamily="18" charset="0"/>
                  </a:rPr>
                  <a:t>is a motion in a curved path in a gravitational field. </a:t>
                </a:r>
                <a:r>
                  <a:rPr lang="en-US" sz="2400" b="0" i="0" u="none" strike="noStrike" baseline="0" dirty="0" smtClean="0">
                    <a:solidFill>
                      <a:srgbClr val="000000"/>
                    </a:solidFill>
                    <a:latin typeface="Times New Roman" panose="02020603050405020304" pitchFamily="18" charset="0"/>
                  </a:rPr>
                  <a:t>The maximum height of the projectile is given by </a:t>
                </a: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h</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𝑢</m:t>
                              </m:r>
                            </m:e>
                            <m:sup>
                              <m:r>
                                <a:rPr lang="en-US" sz="1800" b="0" i="1" smtClean="0">
                                  <a:latin typeface="Cambria Math" panose="02040503050406030204" pitchFamily="18" charset="0"/>
                                </a:rPr>
                                <m:t>2</m:t>
                              </m:r>
                            </m:sup>
                          </m:s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𝑠𝑖𝑛</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𝜃</m:t>
                          </m:r>
                        </m:num>
                        <m:den>
                          <m:r>
                            <a:rPr lang="en-US" sz="1800" b="0" i="1" smtClean="0">
                              <a:latin typeface="Cambria Math" panose="02040503050406030204" pitchFamily="18" charset="0"/>
                            </a:rPr>
                            <m:t>2</m:t>
                          </m:r>
                          <m:r>
                            <a:rPr lang="en-US" sz="1800" b="0" i="1" smtClean="0">
                              <a:latin typeface="Cambria Math" panose="02040503050406030204" pitchFamily="18" charset="0"/>
                            </a:rPr>
                            <m:t>𝑔</m:t>
                          </m:r>
                        </m:den>
                      </m:f>
                    </m:oMath>
                  </m:oMathPara>
                </a14:m>
                <a:endParaRPr lang="en-US" sz="1800" dirty="0" smtClean="0"/>
              </a:p>
              <a:p>
                <a:r>
                  <a:rPr lang="en-US" sz="1800" b="0" i="0" u="none" strike="noStrike" baseline="0" dirty="0" smtClean="0">
                    <a:solidFill>
                      <a:srgbClr val="000000"/>
                    </a:solidFill>
                    <a:latin typeface="Times New Roman" panose="02020603050405020304" pitchFamily="18" charset="0"/>
                  </a:rPr>
                  <a:t>The Range(R) is the horizontal displacement of the projectile covered in a total time of flight </a:t>
                </a:r>
                <a:r>
                  <a:rPr lang="en-US" sz="1800" b="0" i="0" u="none" strike="noStrike" dirty="0" smtClean="0">
                    <a:solidFill>
                      <a:srgbClr val="000000"/>
                    </a:solidFill>
                    <a:latin typeface="Times New Roman" panose="02020603050405020304" pitchFamily="18" charset="0"/>
                  </a:rPr>
                  <a:t> </a:t>
                </a:r>
                <a:r>
                  <a:rPr lang="en-US" sz="1800" dirty="0" smtClean="0">
                    <a:solidFill>
                      <a:srgbClr val="000000"/>
                    </a:solidFill>
                    <a:latin typeface="Times New Roman" panose="02020603050405020304" pitchFamily="18" charset="0"/>
                  </a:rPr>
                  <a:t>(</a:t>
                </a:r>
                <a14:m>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𝑡</m:t>
                        </m:r>
                      </m:e>
                      <m:sub>
                        <m:r>
                          <a:rPr lang="en-US" sz="1800" b="0" i="1" smtClean="0">
                            <a:solidFill>
                              <a:srgbClr val="000000"/>
                            </a:solidFill>
                            <a:latin typeface="Cambria Math" panose="02040503050406030204" pitchFamily="18" charset="0"/>
                          </a:rPr>
                          <m:t>𝑡𝑜𝑡</m:t>
                        </m:r>
                      </m:sub>
                    </m:sSub>
                    <m:r>
                      <a:rPr lang="en-US" sz="1800" b="0" i="1" smtClean="0">
                        <a:solidFill>
                          <a:srgbClr val="000000"/>
                        </a:solidFill>
                        <a:latin typeface="Cambria Math" panose="02040503050406030204" pitchFamily="18" charset="0"/>
                      </a:rPr>
                      <m:t>=</m:t>
                    </m:r>
                    <m:f>
                      <m:fPr>
                        <m:ctrlPr>
                          <a:rPr lang="en-US" sz="1800" b="0" i="1" smtClean="0">
                            <a:solidFill>
                              <a:srgbClr val="000000"/>
                            </a:solidFill>
                            <a:latin typeface="Cambria Math" panose="02040503050406030204" pitchFamily="18" charset="0"/>
                          </a:rPr>
                        </m:ctrlPr>
                      </m:fPr>
                      <m:num>
                        <m:r>
                          <a:rPr lang="en-US" sz="1800" b="0" i="1" smtClean="0">
                            <a:solidFill>
                              <a:srgbClr val="000000"/>
                            </a:solidFill>
                            <a:latin typeface="Cambria Math" panose="02040503050406030204" pitchFamily="18" charset="0"/>
                          </a:rPr>
                          <m:t>2</m:t>
                        </m:r>
                        <m:r>
                          <a:rPr lang="en-US" sz="1800" b="0" i="1" smtClean="0">
                            <a:solidFill>
                              <a:srgbClr val="000000"/>
                            </a:solidFill>
                            <a:latin typeface="Cambria Math" panose="02040503050406030204" pitchFamily="18" charset="0"/>
                          </a:rPr>
                          <m:t>𝑢𝑠𝑖𝑛</m:t>
                        </m:r>
                        <m:r>
                          <a:rPr lang="en-US" sz="1800" b="0" i="1" smtClean="0">
                            <a:solidFill>
                              <a:srgbClr val="000000"/>
                            </a:solidFill>
                            <a:latin typeface="Cambria Math" panose="02040503050406030204" pitchFamily="18" charset="0"/>
                          </a:rPr>
                          <m:t>𝜃</m:t>
                        </m:r>
                      </m:num>
                      <m:den>
                        <m:r>
                          <a:rPr lang="en-US" sz="1800" b="0" i="1" smtClean="0">
                            <a:solidFill>
                              <a:srgbClr val="000000"/>
                            </a:solidFill>
                            <a:latin typeface="Cambria Math" panose="02040503050406030204" pitchFamily="18" charset="0"/>
                          </a:rPr>
                          <m:t>𝑔</m:t>
                        </m:r>
                      </m:den>
                    </m:f>
                  </m:oMath>
                </a14:m>
                <a:r>
                  <a:rPr lang="en-US" sz="1800" dirty="0" smtClean="0">
                    <a:solidFill>
                      <a:srgbClr val="000000"/>
                    </a:solidFill>
                    <a:latin typeface="Times New Roman" panose="02020603050405020304" pitchFamily="18" charset="0"/>
                  </a:rPr>
                  <a:t>,</a:t>
                </a:r>
                <a14:m>
                  <m:oMath xmlns:m="http://schemas.openxmlformats.org/officeDocument/2006/math">
                    <m:r>
                      <a:rPr lang="en-US" sz="1800" b="0" i="1" smtClean="0">
                        <a:solidFill>
                          <a:srgbClr val="000000"/>
                        </a:solidFill>
                        <a:latin typeface="Cambria Math" panose="02040503050406030204" pitchFamily="18" charset="0"/>
                      </a:rPr>
                      <m:t>𝑅</m:t>
                    </m:r>
                    <m:r>
                      <a:rPr lang="en-US" sz="1800" b="0" i="1" smtClean="0">
                        <a:solidFill>
                          <a:srgbClr val="000000"/>
                        </a:solidFill>
                        <a:latin typeface="Cambria Math" panose="02040503050406030204" pitchFamily="18" charset="0"/>
                      </a:rPr>
                      <m:t>=</m:t>
                    </m:r>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𝑢</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𝑠𝑖𝑛</m:t>
                        </m:r>
                        <m:r>
                          <a:rPr lang="en-US" sz="1800" b="0" i="1" smtClean="0">
                            <a:latin typeface="Cambria Math" panose="02040503050406030204" pitchFamily="18" charset="0"/>
                          </a:rPr>
                          <m:t>2</m:t>
                        </m:r>
                        <m:r>
                          <a:rPr lang="en-US" sz="1800" b="0" i="1" smtClean="0">
                            <a:latin typeface="Cambria Math" panose="02040503050406030204" pitchFamily="18" charset="0"/>
                          </a:rPr>
                          <m:t>𝜃</m:t>
                        </m:r>
                      </m:num>
                      <m:den>
                        <m:r>
                          <a:rPr lang="en-US" sz="1800" b="0" i="1" smtClean="0">
                            <a:latin typeface="Cambria Math" panose="02040503050406030204" pitchFamily="18" charset="0"/>
                          </a:rPr>
                          <m:t>𝑔</m:t>
                        </m:r>
                      </m:den>
                    </m:f>
                  </m:oMath>
                </a14:m>
                <a:r>
                  <a:rPr lang="en-US" sz="1800" dirty="0" smtClean="0">
                    <a:solidFill>
                      <a:srgbClr val="000000"/>
                    </a:solidFill>
                    <a:latin typeface="Times New Roman" panose="02020603050405020304" pitchFamily="18" charset="0"/>
                  </a:rPr>
                  <a:t>)</a:t>
                </a:r>
              </a:p>
              <a:p>
                <a:r>
                  <a:rPr lang="en-US" sz="1800" b="1" i="0" u="none" strike="noStrike" baseline="0" dirty="0" smtClean="0">
                    <a:solidFill>
                      <a:srgbClr val="000000"/>
                    </a:solidFill>
                    <a:latin typeface="Times New Roman" panose="02020603050405020304" pitchFamily="18" charset="0"/>
                  </a:rPr>
                  <a:t>Force</a:t>
                </a:r>
                <a:r>
                  <a:rPr lang="en-US" sz="1800" b="0" i="0" u="none" strike="noStrike" baseline="0" dirty="0" smtClean="0">
                    <a:solidFill>
                      <a:srgbClr val="000000"/>
                    </a:solidFill>
                    <a:latin typeface="Times New Roman" panose="02020603050405020304" pitchFamily="18" charset="0"/>
                  </a:rPr>
                  <a:t>: any interaction that changes the motion an object. </a:t>
                </a:r>
              </a:p>
              <a:p>
                <a:r>
                  <a:rPr lang="en-US" sz="1800" b="1" i="0" u="none" strike="noStrike" baseline="0" dirty="0" smtClean="0">
                    <a:solidFill>
                      <a:srgbClr val="000000"/>
                    </a:solidFill>
                    <a:latin typeface="Times New Roman" panose="02020603050405020304" pitchFamily="18" charset="0"/>
                  </a:rPr>
                  <a:t>Friction force </a:t>
                </a:r>
                <a:r>
                  <a:rPr lang="en-US" sz="1800" b="0" i="0" u="none" strike="noStrike" baseline="0" dirty="0" smtClean="0">
                    <a:solidFill>
                      <a:srgbClr val="000000"/>
                    </a:solidFill>
                    <a:latin typeface="Times New Roman" panose="02020603050405020304" pitchFamily="18" charset="0"/>
                  </a:rPr>
                  <a:t>is always proportional to the normal force between the two interacting surfaces. </a:t>
                </a:r>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𝐹</m:t>
                          </m:r>
                        </m:e>
                        <m:sub>
                          <m:r>
                            <a:rPr lang="en-US" sz="1800" b="0" i="1" smtClean="0">
                              <a:latin typeface="Cambria Math" panose="02040503050406030204" pitchFamily="18" charset="0"/>
                            </a:rPr>
                            <m:t>𝑓𝑟𝑖𝑐𝑡</m:t>
                          </m:r>
                        </m:sub>
                      </m:sSub>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𝐹</m:t>
                          </m:r>
                        </m:e>
                        <m:sub>
                          <m:r>
                            <a:rPr lang="en-US" sz="1800" b="0" i="1" smtClean="0">
                              <a:latin typeface="Cambria Math" panose="02040503050406030204" pitchFamily="18" charset="0"/>
                              <a:ea typeface="Cambria Math" panose="02040503050406030204" pitchFamily="18" charset="0"/>
                            </a:rPr>
                            <m:t>𝑛𝑜𝑟𝑚</m:t>
                          </m:r>
                        </m:sub>
                      </m:sSub>
                    </m:oMath>
                  </m:oMathPara>
                </a14:m>
                <a:endParaRPr lang="en-US" sz="1800" dirty="0" smtClean="0"/>
              </a:p>
              <a:p>
                <a:r>
                  <a:rPr lang="en-US" sz="1800" b="0" i="0" u="none" strike="noStrike" baseline="0" dirty="0" smtClean="0">
                    <a:solidFill>
                      <a:srgbClr val="000000"/>
                    </a:solidFill>
                    <a:latin typeface="Times New Roman" panose="02020603050405020304" pitchFamily="18" charset="0"/>
                  </a:rPr>
                  <a:t>There are two types of frictional force: </a:t>
                </a:r>
                <a:r>
                  <a:rPr lang="en-US" sz="1800" b="0" i="1" u="none" strike="noStrike" baseline="0" dirty="0" smtClean="0">
                    <a:solidFill>
                      <a:srgbClr val="000000"/>
                    </a:solidFill>
                    <a:latin typeface="Times New Roman" panose="02020603050405020304" pitchFamily="18" charset="0"/>
                  </a:rPr>
                  <a:t>Static friction, Kinetic friction</a:t>
                </a:r>
                <a:r>
                  <a:rPr lang="en-US" sz="1800" b="0" i="0" u="none" strike="noStrike" baseline="0" dirty="0" smtClean="0">
                    <a:solidFill>
                      <a:srgbClr val="000000"/>
                    </a:solidFill>
                    <a:latin typeface="Times New Roman" panose="02020603050405020304" pitchFamily="18" charset="0"/>
                  </a:rPr>
                  <a:t>: </a:t>
                </a:r>
              </a:p>
              <a:p>
                <a:r>
                  <a:rPr lang="en-US" sz="1800" b="1" i="0" u="none" strike="noStrike" baseline="0" dirty="0" smtClean="0">
                    <a:solidFill>
                      <a:srgbClr val="000000"/>
                    </a:solidFill>
                    <a:latin typeface="Times New Roman" panose="02020603050405020304" pitchFamily="18" charset="0"/>
                  </a:rPr>
                  <a:t>Uniform Circular Motion </a:t>
                </a:r>
                <a:r>
                  <a:rPr lang="en-US" sz="1800" b="0" i="0" u="none" strike="noStrike" baseline="0" dirty="0" smtClean="0">
                    <a:solidFill>
                      <a:srgbClr val="000000"/>
                    </a:solidFill>
                    <a:latin typeface="Times New Roman" panose="02020603050405020304" pitchFamily="18" charset="0"/>
                  </a:rPr>
                  <a:t>is motion of objects in a circular path with a constant speed. For objects moving in a circular path with a constant speed, acceleration arises because of the change in direction of the velocity, and such acceleration is called the </a:t>
                </a:r>
                <a:r>
                  <a:rPr lang="en-US" sz="1800" b="1" i="0" u="none" strike="noStrike" baseline="0" dirty="0" smtClean="0">
                    <a:solidFill>
                      <a:srgbClr val="000000"/>
                    </a:solidFill>
                    <a:latin typeface="Times New Roman" panose="02020603050405020304" pitchFamily="18" charset="0"/>
                  </a:rPr>
                  <a:t>centripetal acceleration</a:t>
                </a:r>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𝑉</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𝑟</m:t>
                          </m:r>
                        </m:den>
                      </m:f>
                    </m:oMath>
                  </m:oMathPara>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6389" y="875210"/>
                <a:ext cx="11560628" cy="5481139"/>
              </a:xfrm>
              <a:blipFill>
                <a:blip r:embed="rId2"/>
                <a:stretch>
                  <a:fillRect l="-474" t="-178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88</a:t>
            </a:fld>
            <a:endParaRPr lang="en-US"/>
          </a:p>
        </p:txBody>
      </p:sp>
    </p:spTree>
    <p:extLst>
      <p:ext uri="{BB962C8B-B14F-4D97-AF65-F5344CB8AC3E}">
        <p14:creationId xmlns:p14="http://schemas.microsoft.com/office/powerpoint/2010/main" val="9344112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559"/>
            <a:ext cx="10515600" cy="549275"/>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Summary……</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200299" y="1175656"/>
                <a:ext cx="5769427" cy="5180693"/>
              </a:xfrm>
            </p:spPr>
            <p:txBody>
              <a:bodyPr>
                <a:normAutofit fontScale="92500" lnSpcReduction="20000"/>
              </a:bodyPr>
              <a:lstStyle/>
              <a:p>
                <a:pPr marL="0" indent="0">
                  <a:buNone/>
                </a:pPr>
                <a:r>
                  <a:rPr lang="en-US" b="1" dirty="0" smtClean="0">
                    <a:solidFill>
                      <a:srgbClr val="000000"/>
                    </a:solidFill>
                    <a:latin typeface="Times New Roman" panose="02020603050405020304" pitchFamily="18" charset="0"/>
                  </a:rPr>
                  <a:t>Newton’s universal law of gravitation </a:t>
                </a:r>
              </a:p>
              <a:p>
                <a:pPr marL="0" indent="0" algn="ctr">
                  <a:buNone/>
                </a:pPr>
                <a:r>
                  <a:rPr lang="en-US" sz="2000" i="1" dirty="0" smtClean="0">
                    <a:solidFill>
                      <a:srgbClr val="000000"/>
                    </a:solidFill>
                    <a:latin typeface="Times New Roman" panose="02020603050405020304" pitchFamily="18" charset="0"/>
                  </a:rPr>
                  <a:t>states </a:t>
                </a:r>
                <a:r>
                  <a:rPr lang="en-US" sz="2000" i="1" dirty="0">
                    <a:solidFill>
                      <a:srgbClr val="000000"/>
                    </a:solidFill>
                    <a:latin typeface="Times New Roman" panose="02020603050405020304" pitchFamily="18" charset="0"/>
                  </a:rPr>
                  <a:t>that the force is directly proportional to the product of their masses and inversely proportional to the square of the distance between them </a:t>
                </a:r>
                <a:endParaRPr lang="en-US" sz="2000" i="1" dirty="0" smtClean="0">
                  <a:solidFill>
                    <a:srgbClr val="000000"/>
                  </a:solidFill>
                  <a:latin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acc>
                        <m:accPr>
                          <m:chr m:val="⃗"/>
                          <m:ctrlPr>
                            <a:rPr lang="en-US" sz="2000" i="1" smtClean="0">
                              <a:solidFill>
                                <a:srgbClr val="FF0000"/>
                              </a:solidFill>
                              <a:latin typeface="Cambria Math" panose="02040503050406030204" pitchFamily="18" charset="0"/>
                            </a:rPr>
                          </m:ctrlPr>
                        </m:accPr>
                        <m:e>
                          <m:r>
                            <a:rPr lang="en-US" sz="2000" b="0" i="1" smtClean="0">
                              <a:solidFill>
                                <a:srgbClr val="FF0000"/>
                              </a:solidFill>
                              <a:latin typeface="Cambria Math" panose="02040503050406030204" pitchFamily="18" charset="0"/>
                            </a:rPr>
                            <m:t>𝐹</m:t>
                          </m:r>
                        </m:e>
                      </m:acc>
                      <m:r>
                        <a:rPr lang="en-US" sz="2000" b="0" i="1" smtClean="0">
                          <a:solidFill>
                            <a:srgbClr val="FF0000"/>
                          </a:solidFill>
                          <a:latin typeface="Cambria Math" panose="02040503050406030204" pitchFamily="18" charset="0"/>
                        </a:rPr>
                        <m:t>=</m:t>
                      </m:r>
                      <m:f>
                        <m:fPr>
                          <m:ctrlPr>
                            <a:rPr lang="en-US" sz="2000" b="0" i="1" smtClean="0">
                              <a:solidFill>
                                <a:srgbClr val="FF0000"/>
                              </a:solidFill>
                              <a:latin typeface="Cambria Math" panose="02040503050406030204" pitchFamily="18" charset="0"/>
                            </a:rPr>
                          </m:ctrlPr>
                        </m:fPr>
                        <m:num>
                          <m:r>
                            <a:rPr lang="en-US" sz="2000" b="0" i="1" smtClean="0">
                              <a:solidFill>
                                <a:srgbClr val="FF0000"/>
                              </a:solidFill>
                              <a:latin typeface="Cambria Math" panose="02040503050406030204" pitchFamily="18" charset="0"/>
                            </a:rPr>
                            <m:t>𝐺𝑚𝑀</m:t>
                          </m:r>
                        </m:num>
                        <m:den>
                          <m:sSup>
                            <m:sSupPr>
                              <m:ctrlPr>
                                <a:rPr lang="en-US" sz="2000" b="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𝑟</m:t>
                              </m:r>
                            </m:e>
                            <m:sup>
                              <m:r>
                                <a:rPr lang="en-US" sz="2000" b="0" i="1" smtClean="0">
                                  <a:solidFill>
                                    <a:srgbClr val="FF0000"/>
                                  </a:solidFill>
                                  <a:latin typeface="Cambria Math" panose="02040503050406030204" pitchFamily="18" charset="0"/>
                                </a:rPr>
                                <m:t>2</m:t>
                              </m:r>
                            </m:sup>
                          </m:sSup>
                        </m:den>
                      </m:f>
                      <m:acc>
                        <m:accPr>
                          <m:chr m:val="̂"/>
                          <m:ctrlPr>
                            <a:rPr lang="en-US" sz="2000" b="0" i="1" smtClean="0">
                              <a:solidFill>
                                <a:srgbClr val="FF0000"/>
                              </a:solidFill>
                              <a:latin typeface="Cambria Math" panose="02040503050406030204" pitchFamily="18" charset="0"/>
                            </a:rPr>
                          </m:ctrlPr>
                        </m:accPr>
                        <m:e>
                          <m:r>
                            <a:rPr lang="en-US" sz="2000" b="0" i="1" smtClean="0">
                              <a:solidFill>
                                <a:srgbClr val="FF0000"/>
                              </a:solidFill>
                              <a:latin typeface="Cambria Math" panose="02040503050406030204" pitchFamily="18" charset="0"/>
                            </a:rPr>
                            <m:t>𝑟</m:t>
                          </m:r>
                        </m:e>
                      </m:acc>
                    </m:oMath>
                  </m:oMathPara>
                </a14:m>
                <a:endParaRPr lang="en-US" sz="2000" b="0" i="1" dirty="0" smtClean="0"/>
              </a:p>
              <a:p>
                <a:r>
                  <a:rPr lang="en-US" sz="2000" b="1" i="0" u="none" strike="noStrike" baseline="0" dirty="0" smtClean="0">
                    <a:solidFill>
                      <a:srgbClr val="000000"/>
                    </a:solidFill>
                    <a:latin typeface="Times New Roman" panose="02020603050405020304" pitchFamily="18" charset="0"/>
                  </a:rPr>
                  <a:t>Weightlessness </a:t>
                </a:r>
                <a:r>
                  <a:rPr lang="en-US" sz="2000" b="0" i="0" u="none" strike="noStrike" baseline="0" dirty="0" smtClean="0">
                    <a:solidFill>
                      <a:srgbClr val="000000"/>
                    </a:solidFill>
                    <a:latin typeface="Times New Roman" panose="02020603050405020304" pitchFamily="18" charset="0"/>
                  </a:rPr>
                  <a:t>is simply a sensation experienced by an individual when there are no external objects touching one's body and exerting a push or pull upon it. </a:t>
                </a:r>
              </a:p>
              <a:p>
                <a:r>
                  <a:rPr lang="en-US" sz="2000" b="1" i="0" u="none" strike="noStrike" baseline="0" dirty="0" smtClean="0">
                    <a:solidFill>
                      <a:srgbClr val="000000"/>
                    </a:solidFill>
                    <a:latin typeface="Times New Roman" panose="02020603050405020304" pitchFamily="18" charset="0"/>
                  </a:rPr>
                  <a:t>The work (W) done </a:t>
                </a:r>
                <a:r>
                  <a:rPr lang="en-US" sz="2000" b="0" i="0" u="none" strike="noStrike" baseline="0" dirty="0" smtClean="0">
                    <a:solidFill>
                      <a:srgbClr val="000000"/>
                    </a:solidFill>
                    <a:latin typeface="Times New Roman" panose="02020603050405020304" pitchFamily="18" charset="0"/>
                  </a:rPr>
                  <a:t>on a system by an agent exerting a constant force (</a:t>
                </a:r>
                <a14:m>
                  <m:oMath xmlns:m="http://schemas.openxmlformats.org/officeDocument/2006/math">
                    <m:acc>
                      <m:accPr>
                        <m:chr m:val="⃗"/>
                        <m:ctrlPr>
                          <a:rPr lang="en-US" sz="2000" b="0" i="1" u="none" strike="noStrike" baseline="0" smtClean="0">
                            <a:solidFill>
                              <a:srgbClr val="000000"/>
                            </a:solidFill>
                            <a:latin typeface="Cambria Math" panose="02040503050406030204" pitchFamily="18" charset="0"/>
                          </a:rPr>
                        </m:ctrlPr>
                      </m:accPr>
                      <m:e>
                        <m:r>
                          <a:rPr lang="en-US" sz="2000" b="0" i="1" u="none" strike="noStrike" baseline="0" smtClean="0">
                            <a:solidFill>
                              <a:srgbClr val="000000"/>
                            </a:solidFill>
                            <a:latin typeface="Cambria Math" panose="02040503050406030204" pitchFamily="18" charset="0"/>
                          </a:rPr>
                          <m:t>𝐹</m:t>
                        </m:r>
                      </m:e>
                    </m:acc>
                  </m:oMath>
                </a14:m>
                <a:r>
                  <a:rPr lang="en-US" sz="2000" b="0" i="0" u="none" strike="noStrike" baseline="0" dirty="0" smtClean="0">
                    <a:solidFill>
                      <a:srgbClr val="000000"/>
                    </a:solidFill>
                    <a:latin typeface="Times New Roman" panose="02020603050405020304" pitchFamily="18" charset="0"/>
                  </a:rPr>
                  <a:t>)and moving the system through the displacement (</a:t>
                </a:r>
                <a14:m>
                  <m:oMath xmlns:m="http://schemas.openxmlformats.org/officeDocument/2006/math">
                    <m:r>
                      <a:rPr lang="en-US" sz="2000" b="0" i="1" u="none" strike="noStrike" baseline="0" smtClean="0">
                        <a:solidFill>
                          <a:srgbClr val="000000"/>
                        </a:solidFill>
                        <a:latin typeface="Cambria Math" panose="02040503050406030204" pitchFamily="18" charset="0"/>
                        <a:ea typeface="Cambria Math" panose="02040503050406030204" pitchFamily="18" charset="0"/>
                      </a:rPr>
                      <m:t>∆</m:t>
                    </m:r>
                    <m:acc>
                      <m:accPr>
                        <m:chr m:val="⃗"/>
                        <m:ctrlPr>
                          <a:rPr lang="en-US" sz="2000" b="0" i="1" u="none" strike="noStrike" baseline="0" smtClean="0">
                            <a:solidFill>
                              <a:srgbClr val="000000"/>
                            </a:solidFill>
                            <a:latin typeface="Cambria Math" panose="02040503050406030204" pitchFamily="18" charset="0"/>
                          </a:rPr>
                        </m:ctrlPr>
                      </m:accPr>
                      <m:e>
                        <m:r>
                          <a:rPr lang="en-US" sz="2000" b="0" i="1" u="none" strike="noStrike" baseline="0" smtClean="0">
                            <a:solidFill>
                              <a:srgbClr val="000000"/>
                            </a:solidFill>
                            <a:latin typeface="Cambria Math" panose="02040503050406030204" pitchFamily="18" charset="0"/>
                          </a:rPr>
                          <m:t>𝑟</m:t>
                        </m:r>
                      </m:e>
                    </m:acc>
                  </m:oMath>
                </a14:m>
                <a:r>
                  <a:rPr lang="en-US" sz="2000" b="0" i="0" u="none" strike="noStrike" baseline="0" dirty="0" smtClean="0">
                    <a:solidFill>
                      <a:srgbClr val="000000"/>
                    </a:solidFill>
                    <a:latin typeface="Times New Roman" panose="02020603050405020304" pitchFamily="18" charset="0"/>
                  </a:rPr>
                  <a:t>) is </a:t>
                </a:r>
              </a:p>
              <a:p>
                <a:pPr marL="0" indent="0">
                  <a:buNone/>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𝑾</m:t>
                      </m:r>
                      <m:r>
                        <a:rPr lang="en-US" sz="2000" b="1" i="1" smtClean="0">
                          <a:solidFill>
                            <a:srgbClr val="FF0000"/>
                          </a:solidFill>
                          <a:latin typeface="Cambria Math" panose="02040503050406030204" pitchFamily="18" charset="0"/>
                        </a:rPr>
                        <m:t>=</m:t>
                      </m:r>
                      <m:r>
                        <m:rPr>
                          <m:nor/>
                        </m:rPr>
                        <a:rPr lang="en-US" sz="2000" b="1" i="0" u="none" strike="noStrike" baseline="0" dirty="0" smtClean="0">
                          <a:solidFill>
                            <a:srgbClr val="FF0000"/>
                          </a:solidFill>
                          <a:latin typeface="Times New Roman" panose="02020603050405020304" pitchFamily="18" charset="0"/>
                        </a:rPr>
                        <m:t>(</m:t>
                      </m:r>
                      <m:acc>
                        <m:accPr>
                          <m:chr m:val="⃗"/>
                          <m:ctrlPr>
                            <a:rPr lang="en-US" sz="2000" b="1" i="1" u="none" strike="noStrike" baseline="0" smtClean="0">
                              <a:solidFill>
                                <a:srgbClr val="FF0000"/>
                              </a:solidFill>
                              <a:latin typeface="Cambria Math" panose="02040503050406030204" pitchFamily="18" charset="0"/>
                            </a:rPr>
                          </m:ctrlPr>
                        </m:accPr>
                        <m:e>
                          <m:r>
                            <a:rPr lang="en-US" sz="2000" b="1" i="1" u="none" strike="noStrike" baseline="0" smtClean="0">
                              <a:solidFill>
                                <a:srgbClr val="FF0000"/>
                              </a:solidFill>
                              <a:latin typeface="Cambria Math" panose="02040503050406030204" pitchFamily="18" charset="0"/>
                            </a:rPr>
                            <m:t>𝑭</m:t>
                          </m:r>
                        </m:e>
                      </m:acc>
                      <m:r>
                        <a:rPr lang="en-US" sz="2000" b="1" i="1" u="none" strike="noStrike" baseline="0" smtClean="0">
                          <a:solidFill>
                            <a:srgbClr val="FF0000"/>
                          </a:solidFill>
                          <a:latin typeface="Cambria Math" panose="02040503050406030204" pitchFamily="18" charset="0"/>
                        </a:rPr>
                        <m:t>.</m:t>
                      </m:r>
                      <m:r>
                        <a:rPr lang="en-US" sz="2000" b="1" i="1" u="none" strike="noStrike" baseline="0" smtClean="0">
                          <a:solidFill>
                            <a:srgbClr val="FF0000"/>
                          </a:solidFill>
                          <a:latin typeface="Cambria Math" panose="02040503050406030204" pitchFamily="18" charset="0"/>
                          <a:ea typeface="Cambria Math" panose="02040503050406030204" pitchFamily="18" charset="0"/>
                        </a:rPr>
                        <m:t>∆</m:t>
                      </m:r>
                      <m:acc>
                        <m:accPr>
                          <m:chr m:val="⃗"/>
                          <m:ctrlPr>
                            <a:rPr lang="en-US" sz="2000" b="1" i="1" u="none" strike="noStrike" baseline="0" smtClean="0">
                              <a:solidFill>
                                <a:srgbClr val="FF0000"/>
                              </a:solidFill>
                              <a:latin typeface="Cambria Math" panose="02040503050406030204" pitchFamily="18" charset="0"/>
                            </a:rPr>
                          </m:ctrlPr>
                        </m:accPr>
                        <m:e>
                          <m:r>
                            <a:rPr lang="en-US" sz="2000" b="1" i="1" u="none" strike="noStrike" baseline="0" smtClean="0">
                              <a:solidFill>
                                <a:srgbClr val="FF0000"/>
                              </a:solidFill>
                              <a:latin typeface="Cambria Math" panose="02040503050406030204" pitchFamily="18" charset="0"/>
                            </a:rPr>
                            <m:t>𝒓</m:t>
                          </m:r>
                        </m:e>
                      </m:acc>
                      <m:r>
                        <a:rPr lang="en-US" sz="2000" b="1" i="1" u="none" strike="noStrike" baseline="0" smtClean="0">
                          <a:solidFill>
                            <a:srgbClr val="FF0000"/>
                          </a:solidFill>
                          <a:latin typeface="Cambria Math" panose="02040503050406030204" pitchFamily="18" charset="0"/>
                        </a:rPr>
                        <m:t>)=</m:t>
                      </m:r>
                      <m:d>
                        <m:dPr>
                          <m:begChr m:val="|"/>
                          <m:endChr m:val="|"/>
                          <m:ctrlPr>
                            <a:rPr lang="en-US" sz="2000" b="1" i="1" u="none" strike="noStrike" baseline="0" smtClean="0">
                              <a:solidFill>
                                <a:srgbClr val="FF0000"/>
                              </a:solidFill>
                              <a:latin typeface="Cambria Math" panose="02040503050406030204" pitchFamily="18" charset="0"/>
                            </a:rPr>
                          </m:ctrlPr>
                        </m:dPr>
                        <m:e>
                          <m:acc>
                            <m:accPr>
                              <m:chr m:val="⃗"/>
                              <m:ctrlPr>
                                <a:rPr lang="en-US" sz="2000" b="1" i="1" u="none" strike="noStrike" baseline="0" smtClean="0">
                                  <a:solidFill>
                                    <a:srgbClr val="FF0000"/>
                                  </a:solidFill>
                                  <a:latin typeface="Cambria Math" panose="02040503050406030204" pitchFamily="18" charset="0"/>
                                </a:rPr>
                              </m:ctrlPr>
                            </m:accPr>
                            <m:e>
                              <m:r>
                                <a:rPr lang="en-US" sz="2000" b="1" i="1" u="none" strike="noStrike" baseline="0" smtClean="0">
                                  <a:solidFill>
                                    <a:srgbClr val="FF0000"/>
                                  </a:solidFill>
                                  <a:latin typeface="Cambria Math" panose="02040503050406030204" pitchFamily="18" charset="0"/>
                                </a:rPr>
                                <m:t>𝑭</m:t>
                              </m:r>
                            </m:e>
                          </m:acc>
                        </m:e>
                      </m:d>
                      <m:d>
                        <m:dPr>
                          <m:begChr m:val="|"/>
                          <m:endChr m:val="|"/>
                          <m:ctrlPr>
                            <a:rPr lang="en-US" sz="2000" b="1" i="1" u="none" strike="noStrike" baseline="0" smtClean="0">
                              <a:solidFill>
                                <a:srgbClr val="FF0000"/>
                              </a:solidFill>
                              <a:latin typeface="Cambria Math" panose="02040503050406030204" pitchFamily="18" charset="0"/>
                            </a:rPr>
                          </m:ctrlPr>
                        </m:dPr>
                        <m:e>
                          <m:r>
                            <a:rPr lang="en-US" sz="2000" b="1" i="1" u="none" strike="noStrike" baseline="0" smtClean="0">
                              <a:solidFill>
                                <a:srgbClr val="FF0000"/>
                              </a:solidFill>
                              <a:latin typeface="Cambria Math" panose="02040503050406030204" pitchFamily="18" charset="0"/>
                              <a:ea typeface="Cambria Math" panose="02040503050406030204" pitchFamily="18" charset="0"/>
                            </a:rPr>
                            <m:t>∆</m:t>
                          </m:r>
                          <m:acc>
                            <m:accPr>
                              <m:chr m:val="⃗"/>
                              <m:ctrlPr>
                                <a:rPr lang="en-US" sz="2000" b="1" i="1" u="none" strike="noStrike" baseline="0" smtClean="0">
                                  <a:solidFill>
                                    <a:srgbClr val="FF0000"/>
                                  </a:solidFill>
                                  <a:latin typeface="Cambria Math" panose="02040503050406030204" pitchFamily="18" charset="0"/>
                                </a:rPr>
                              </m:ctrlPr>
                            </m:accPr>
                            <m:e>
                              <m:r>
                                <a:rPr lang="en-US" sz="2000" b="1" i="1" u="none" strike="noStrike" baseline="0" smtClean="0">
                                  <a:solidFill>
                                    <a:srgbClr val="FF0000"/>
                                  </a:solidFill>
                                  <a:latin typeface="Cambria Math" panose="02040503050406030204" pitchFamily="18" charset="0"/>
                                </a:rPr>
                                <m:t>𝒓</m:t>
                              </m:r>
                            </m:e>
                          </m:acc>
                        </m:e>
                      </m:d>
                      <m:r>
                        <a:rPr lang="en-US" sz="2000" b="1" i="1" u="none" strike="noStrike" baseline="0" smtClean="0">
                          <a:solidFill>
                            <a:srgbClr val="FF0000"/>
                          </a:solidFill>
                          <a:latin typeface="Cambria Math" panose="02040503050406030204" pitchFamily="18" charset="0"/>
                        </a:rPr>
                        <m:t>𝒄𝒐𝒔</m:t>
                      </m:r>
                      <m:r>
                        <a:rPr lang="en-US" sz="2000" b="1" i="1" u="none" strike="noStrike" baseline="0" smtClean="0">
                          <a:solidFill>
                            <a:srgbClr val="FF0000"/>
                          </a:solidFill>
                          <a:latin typeface="Cambria Math" panose="02040503050406030204" pitchFamily="18" charset="0"/>
                        </a:rPr>
                        <m:t>𝜽</m:t>
                      </m:r>
                    </m:oMath>
                  </m:oMathPara>
                </a14:m>
                <a:endParaRPr lang="en-US" sz="2000" b="1" i="1" dirty="0" smtClean="0">
                  <a:solidFill>
                    <a:srgbClr val="FF0000"/>
                  </a:solidFill>
                </a:endParaRPr>
              </a:p>
              <a:p>
                <a:r>
                  <a:rPr lang="en-US" sz="2000" i="1" dirty="0" smtClean="0"/>
                  <a:t>Energy </a:t>
                </a:r>
              </a:p>
              <a:p>
                <a:pPr marL="0" indent="0">
                  <a:buNone/>
                </a:pPr>
                <a:endParaRPr lang="en-US" sz="2000" i="1"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200299" y="1175656"/>
                <a:ext cx="5769427" cy="5180693"/>
              </a:xfrm>
              <a:blipFill>
                <a:blip r:embed="rId2"/>
                <a:stretch>
                  <a:fillRect l="-1903" t="-3176" r="-1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6087291" y="796834"/>
                <a:ext cx="5904411" cy="5380129"/>
              </a:xfrm>
            </p:spPr>
            <p:txBody>
              <a:bodyPr>
                <a:normAutofit fontScale="92500" lnSpcReduction="20000"/>
              </a:bodyPr>
              <a:lstStyle/>
              <a:p>
                <a:r>
                  <a:rPr lang="en-US" sz="2000" b="1" dirty="0" smtClean="0">
                    <a:solidFill>
                      <a:srgbClr val="000000"/>
                    </a:solidFill>
                    <a:latin typeface="Times New Roman" panose="02020603050405020304" pitchFamily="18" charset="0"/>
                  </a:rPr>
                  <a:t>Kinetic energy </a:t>
                </a:r>
                <a:r>
                  <a:rPr lang="en-US" sz="2000" dirty="0">
                    <a:solidFill>
                      <a:srgbClr val="000000"/>
                    </a:solidFill>
                    <a:latin typeface="Times New Roman" panose="02020603050405020304" pitchFamily="18" charset="0"/>
                  </a:rPr>
                  <a:t>is represents the energy associated with the motion of the particle: </a:t>
                </a:r>
                <a:endParaRPr lang="en-US" sz="2000"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𝑲</m:t>
                      </m:r>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𝑬</m:t>
                      </m:r>
                      <m:r>
                        <a:rPr lang="en-US" sz="2000" b="1" i="1" smtClean="0">
                          <a:solidFill>
                            <a:srgbClr val="FF0000"/>
                          </a:solidFill>
                          <a:latin typeface="Cambria Math" panose="02040503050406030204" pitchFamily="18" charset="0"/>
                        </a:rPr>
                        <m:t>=</m:t>
                      </m:r>
                      <m:f>
                        <m:fPr>
                          <m:ctrlPr>
                            <a:rPr lang="en-US" sz="2000" b="1" i="1" smtClean="0">
                              <a:solidFill>
                                <a:srgbClr val="FF0000"/>
                              </a:solidFill>
                              <a:latin typeface="Cambria Math" panose="02040503050406030204" pitchFamily="18" charset="0"/>
                            </a:rPr>
                          </m:ctrlPr>
                        </m:fPr>
                        <m:num>
                          <m:r>
                            <a:rPr lang="en-US" sz="2000" b="1" i="1" smtClean="0">
                              <a:solidFill>
                                <a:srgbClr val="FF0000"/>
                              </a:solidFill>
                              <a:latin typeface="Cambria Math" panose="02040503050406030204" pitchFamily="18" charset="0"/>
                            </a:rPr>
                            <m:t>𝟏</m:t>
                          </m:r>
                        </m:num>
                        <m:den>
                          <m:r>
                            <a:rPr lang="en-US" sz="2000" b="1" i="1" smtClean="0">
                              <a:solidFill>
                                <a:srgbClr val="FF0000"/>
                              </a:solidFill>
                              <a:latin typeface="Cambria Math" panose="02040503050406030204" pitchFamily="18" charset="0"/>
                            </a:rPr>
                            <m:t>𝟐</m:t>
                          </m:r>
                        </m:den>
                      </m:f>
                      <m:r>
                        <a:rPr lang="en-US" sz="2000" b="1" i="1" smtClean="0">
                          <a:solidFill>
                            <a:srgbClr val="FF0000"/>
                          </a:solidFill>
                          <a:latin typeface="Cambria Math" panose="02040503050406030204" pitchFamily="18" charset="0"/>
                        </a:rPr>
                        <m:t>𝒎</m:t>
                      </m:r>
                      <m:sSup>
                        <m:sSupPr>
                          <m:ctrlPr>
                            <a:rPr lang="en-US" sz="2000" b="1" i="1" smtClean="0">
                              <a:solidFill>
                                <a:srgbClr val="FF0000"/>
                              </a:solidFill>
                              <a:latin typeface="Cambria Math" panose="02040503050406030204" pitchFamily="18" charset="0"/>
                            </a:rPr>
                          </m:ctrlPr>
                        </m:sSupPr>
                        <m:e>
                          <m:r>
                            <a:rPr lang="en-US" sz="2000" b="1" i="1" smtClean="0">
                              <a:solidFill>
                                <a:srgbClr val="FF0000"/>
                              </a:solidFill>
                              <a:latin typeface="Cambria Math" panose="02040503050406030204" pitchFamily="18" charset="0"/>
                            </a:rPr>
                            <m:t>𝒗</m:t>
                          </m:r>
                        </m:e>
                        <m:sup>
                          <m:r>
                            <a:rPr lang="en-US" sz="2000" b="1" i="1" smtClean="0">
                              <a:solidFill>
                                <a:srgbClr val="FF0000"/>
                              </a:solidFill>
                              <a:latin typeface="Cambria Math" panose="02040503050406030204" pitchFamily="18" charset="0"/>
                            </a:rPr>
                            <m:t>𝟐</m:t>
                          </m:r>
                        </m:sup>
                      </m:sSup>
                    </m:oMath>
                  </m:oMathPara>
                </a14:m>
                <a:endParaRPr lang="en-US" sz="2000" b="1" dirty="0" smtClean="0">
                  <a:solidFill>
                    <a:srgbClr val="000000"/>
                  </a:solidFill>
                  <a:latin typeface="Times New Roman" panose="02020603050405020304" pitchFamily="18" charset="0"/>
                </a:endParaRPr>
              </a:p>
              <a:p>
                <a:r>
                  <a:rPr lang="en-US" sz="2000" b="1" dirty="0" smtClean="0">
                    <a:solidFill>
                      <a:srgbClr val="000000"/>
                    </a:solidFill>
                    <a:latin typeface="Times New Roman" panose="02020603050405020304" pitchFamily="18" charset="0"/>
                  </a:rPr>
                  <a:t>Potential </a:t>
                </a:r>
                <a:r>
                  <a:rPr lang="en-US" sz="2000" b="1" dirty="0">
                    <a:solidFill>
                      <a:srgbClr val="000000"/>
                    </a:solidFill>
                    <a:latin typeface="Times New Roman" panose="02020603050405020304" pitchFamily="18" charset="0"/>
                  </a:rPr>
                  <a:t>energy </a:t>
                </a:r>
                <a:r>
                  <a:rPr lang="en-US" sz="2000" dirty="0">
                    <a:solidFill>
                      <a:srgbClr val="000000"/>
                    </a:solidFill>
                    <a:latin typeface="Times New Roman" panose="02020603050405020304" pitchFamily="18" charset="0"/>
                  </a:rPr>
                  <a:t>is the energy associated with the configuration of a system of objects that exert forces on each other. The potential energy concept can be used only when dealing with a special class of forces called </a:t>
                </a:r>
                <a:r>
                  <a:rPr lang="en-US" sz="2000" b="1" i="1" dirty="0">
                    <a:solidFill>
                      <a:srgbClr val="000000"/>
                    </a:solidFill>
                    <a:latin typeface="Times New Roman" panose="02020603050405020304" pitchFamily="18" charset="0"/>
                  </a:rPr>
                  <a:t>conservative forces. </a:t>
                </a:r>
                <a:endParaRPr lang="en-US" sz="2000" b="1" i="1"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𝑼</m:t>
                          </m:r>
                        </m:e>
                        <m:sub>
                          <m:r>
                            <a:rPr lang="en-US" sz="2000" b="1" i="1" smtClean="0">
                              <a:solidFill>
                                <a:srgbClr val="FF0000"/>
                              </a:solidFill>
                              <a:latin typeface="Cambria Math" panose="02040503050406030204" pitchFamily="18" charset="0"/>
                            </a:rPr>
                            <m:t>𝒈</m:t>
                          </m:r>
                        </m:sub>
                      </m:sSub>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𝒎𝒈𝒚</m:t>
                      </m:r>
                    </m:oMath>
                  </m:oMathPara>
                </a14:m>
                <a:endParaRPr lang="en-US" sz="2000" b="1" i="1" dirty="0" smtClean="0">
                  <a:solidFill>
                    <a:srgbClr val="FF0000"/>
                  </a:solidFill>
                  <a:latin typeface="Times New Roman" panose="02020603050405020304" pitchFamily="18" charset="0"/>
                </a:endParaRPr>
              </a:p>
              <a:p>
                <a:r>
                  <a:rPr lang="en-US" sz="2000" b="1" dirty="0" smtClean="0">
                    <a:solidFill>
                      <a:srgbClr val="000000"/>
                    </a:solidFill>
                    <a:latin typeface="Times New Roman" panose="02020603050405020304" pitchFamily="18" charset="0"/>
                  </a:rPr>
                  <a:t>Power </a:t>
                </a:r>
                <a:r>
                  <a:rPr lang="en-US" sz="2000" dirty="0">
                    <a:solidFill>
                      <a:srgbClr val="000000"/>
                    </a:solidFill>
                    <a:latin typeface="Times New Roman" panose="02020603050405020304" pitchFamily="18" charset="0"/>
                  </a:rPr>
                  <a:t>is defined as the time rate of energy transfer</a:t>
                </a:r>
                <a:r>
                  <a:rPr lang="en-US" sz="2000" dirty="0" smtClean="0">
                    <a:solidFill>
                      <a:srgbClr val="000000"/>
                    </a:solidFill>
                    <a:latin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𝑷</m:t>
                          </m:r>
                        </m:e>
                        <m:sub>
                          <m:r>
                            <a:rPr lang="en-US" sz="2000" b="1" i="1" smtClean="0">
                              <a:solidFill>
                                <a:srgbClr val="FF0000"/>
                              </a:solidFill>
                              <a:latin typeface="Cambria Math" panose="02040503050406030204" pitchFamily="18" charset="0"/>
                            </a:rPr>
                            <m:t>𝒂𝒗</m:t>
                          </m:r>
                        </m:sub>
                      </m:sSub>
                      <m:r>
                        <a:rPr lang="en-US" sz="2000" b="1" i="1" smtClean="0">
                          <a:solidFill>
                            <a:srgbClr val="FF0000"/>
                          </a:solidFill>
                          <a:latin typeface="Cambria Math" panose="02040503050406030204" pitchFamily="18" charset="0"/>
                        </a:rPr>
                        <m:t>=</m:t>
                      </m:r>
                      <m:f>
                        <m:fPr>
                          <m:ctrlPr>
                            <a:rPr lang="en-US" sz="2000" b="1" i="1" smtClean="0">
                              <a:solidFill>
                                <a:srgbClr val="FF0000"/>
                              </a:solidFill>
                              <a:latin typeface="Cambria Math" panose="02040503050406030204" pitchFamily="18" charset="0"/>
                            </a:rPr>
                          </m:ctrlPr>
                        </m:fPr>
                        <m:num>
                          <m:r>
                            <a:rPr lang="en-US" sz="2000" b="1" i="1" smtClean="0">
                              <a:solidFill>
                                <a:srgbClr val="FF0000"/>
                              </a:solidFill>
                              <a:latin typeface="Cambria Math" panose="02040503050406030204" pitchFamily="18" charset="0"/>
                            </a:rPr>
                            <m:t>𝑾</m:t>
                          </m:r>
                        </m:num>
                        <m:den>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rPr>
                            <m:t>𝒕</m:t>
                          </m:r>
                        </m:den>
                      </m:f>
                    </m:oMath>
                  </m:oMathPara>
                </a14:m>
                <a:endParaRPr lang="en-US" sz="2000" b="1" dirty="0">
                  <a:solidFill>
                    <a:srgbClr val="000000"/>
                  </a:solidFill>
                  <a:latin typeface="Times New Roman" panose="02020603050405020304" pitchFamily="18" charset="0"/>
                </a:endParaRPr>
              </a:p>
              <a:p>
                <a:r>
                  <a:rPr lang="en-US" sz="2000" dirty="0" smtClean="0">
                    <a:solidFill>
                      <a:srgbClr val="000000"/>
                    </a:solidFill>
                    <a:latin typeface="Times New Roman" panose="02020603050405020304" pitchFamily="18" charset="0"/>
                  </a:rPr>
                  <a:t> </a:t>
                </a:r>
                <a:r>
                  <a:rPr lang="en-US" sz="2000" b="1" dirty="0">
                    <a:solidFill>
                      <a:srgbClr val="000000"/>
                    </a:solidFill>
                    <a:latin typeface="Times New Roman" panose="02020603050405020304" pitchFamily="18" charset="0"/>
                  </a:rPr>
                  <a:t>Momentum </a:t>
                </a:r>
                <a:r>
                  <a:rPr lang="en-US" sz="2000" dirty="0">
                    <a:solidFill>
                      <a:srgbClr val="000000"/>
                    </a:solidFill>
                    <a:latin typeface="Times New Roman" panose="02020603050405020304" pitchFamily="18" charset="0"/>
                  </a:rPr>
                  <a:t>is defined as the quality of a moving object to exert a force on anything that tries to stop it</a:t>
                </a:r>
                <a:r>
                  <a:rPr lang="en-US" sz="2000" dirty="0" smtClean="0">
                    <a:solidFill>
                      <a:srgbClr val="000000"/>
                    </a:solidFill>
                    <a:latin typeface="Times New Roman" panose="02020603050405020304" pitchFamily="18" charset="0"/>
                  </a:rPr>
                  <a:t>.</a:t>
                </a:r>
              </a:p>
              <a:p>
                <a:pPr marL="0" indent="0" algn="ctr">
                  <a:buNone/>
                </a:pPr>
                <a14:m>
                  <m:oMath xmlns:m="http://schemas.openxmlformats.org/officeDocument/2006/math">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𝑷</m:t>
                        </m:r>
                      </m:e>
                    </m:acc>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𝒎</m:t>
                    </m:r>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𝒗</m:t>
                        </m:r>
                      </m:e>
                    </m:acc>
                  </m:oMath>
                </a14:m>
                <a:r>
                  <a:rPr lang="en-US" sz="2000" b="1" dirty="0" smtClean="0">
                    <a:solidFill>
                      <a:srgbClr val="FF0000"/>
                    </a:solidFill>
                    <a:latin typeface="Times New Roman" panose="02020603050405020304" pitchFamily="18" charset="0"/>
                  </a:rPr>
                  <a:t> </a:t>
                </a:r>
              </a:p>
              <a:p>
                <a:r>
                  <a:rPr lang="en-US" sz="2000" dirty="0" smtClean="0">
                    <a:solidFill>
                      <a:srgbClr val="000000"/>
                    </a:solidFill>
                    <a:latin typeface="Times New Roman" panose="02020603050405020304" pitchFamily="18" charset="0"/>
                  </a:rPr>
                  <a:t>The </a:t>
                </a:r>
                <a:r>
                  <a:rPr lang="en-US" sz="2000" b="1" dirty="0">
                    <a:solidFill>
                      <a:srgbClr val="000000"/>
                    </a:solidFill>
                    <a:latin typeface="Times New Roman" panose="02020603050405020304" pitchFamily="18" charset="0"/>
                  </a:rPr>
                  <a:t>center of mass </a:t>
                </a:r>
                <a:r>
                  <a:rPr lang="en-US" sz="2000" dirty="0">
                    <a:solidFill>
                      <a:srgbClr val="000000"/>
                    </a:solidFill>
                    <a:latin typeface="Times New Roman" panose="02020603050405020304" pitchFamily="18" charset="0"/>
                  </a:rPr>
                  <a:t>is the point at which all the mass can be considered to be "concentrated". </a:t>
                </a:r>
                <a:endParaRPr lang="en-US" sz="2000"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1" i="1">
                              <a:solidFill>
                                <a:srgbClr val="FF0000"/>
                              </a:solidFill>
                              <a:latin typeface="Cambria Math" panose="02040503050406030204" pitchFamily="18" charset="0"/>
                            </a:rPr>
                          </m:ctrlPr>
                        </m:sSubPr>
                        <m:e>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𝒓</m:t>
                              </m:r>
                            </m:e>
                          </m:acc>
                        </m:e>
                        <m:sub>
                          <m:r>
                            <a:rPr lang="en-US" b="1" i="1">
                              <a:solidFill>
                                <a:srgbClr val="FF0000"/>
                              </a:solidFill>
                              <a:latin typeface="Cambria Math" panose="02040503050406030204" pitchFamily="18" charset="0"/>
                            </a:rPr>
                            <m:t>𝑪𝑴</m:t>
                          </m:r>
                        </m:sub>
                      </m:sSub>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nary>
                            <m:naryPr>
                              <m:chr m:val="∑"/>
                              <m:limLoc m:val="subSup"/>
                              <m:supHide m:val="on"/>
                              <m:ctrlPr>
                                <a:rPr lang="en-US" b="1" i="1">
                                  <a:solidFill>
                                    <a:srgbClr val="FF0000"/>
                                  </a:solidFill>
                                  <a:latin typeface="Cambria Math" panose="02040503050406030204" pitchFamily="18" charset="0"/>
                                </a:rPr>
                              </m:ctrlPr>
                            </m:naryPr>
                            <m:sub>
                              <m:r>
                                <m:rPr>
                                  <m:brk m:alnAt="9"/>
                                </m:rPr>
                                <a:rPr lang="en-US" b="1" i="1">
                                  <a:solidFill>
                                    <a:srgbClr val="FF0000"/>
                                  </a:solidFill>
                                  <a:latin typeface="Cambria Math" panose="02040503050406030204" pitchFamily="18" charset="0"/>
                                </a:rPr>
                                <m:t>𝒊</m:t>
                              </m:r>
                            </m:sub>
                            <m:sup/>
                            <m:e>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𝒎</m:t>
                                  </m:r>
                                </m:e>
                                <m:sub>
                                  <m:r>
                                    <a:rPr lang="en-US" b="1" i="1">
                                      <a:solidFill>
                                        <a:srgbClr val="FF0000"/>
                                      </a:solidFill>
                                      <a:latin typeface="Cambria Math" panose="02040503050406030204" pitchFamily="18" charset="0"/>
                                    </a:rPr>
                                    <m:t>𝒊</m:t>
                                  </m:r>
                                </m:sub>
                              </m:sSub>
                              <m:sSub>
                                <m:sSubPr>
                                  <m:ctrlPr>
                                    <a:rPr lang="en-US" b="1" i="1">
                                      <a:solidFill>
                                        <a:srgbClr val="FF0000"/>
                                      </a:solidFill>
                                      <a:latin typeface="Cambria Math" panose="02040503050406030204" pitchFamily="18" charset="0"/>
                                    </a:rPr>
                                  </m:ctrlPr>
                                </m:sSubPr>
                                <m:e>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𝒓</m:t>
                                      </m:r>
                                    </m:e>
                                  </m:acc>
                                </m:e>
                                <m:sub>
                                  <m:r>
                                    <a:rPr lang="en-US" b="1" i="1">
                                      <a:solidFill>
                                        <a:srgbClr val="FF0000"/>
                                      </a:solidFill>
                                      <a:latin typeface="Cambria Math" panose="02040503050406030204" pitchFamily="18" charset="0"/>
                                    </a:rPr>
                                    <m:t>𝒊</m:t>
                                  </m:r>
                                </m:sub>
                              </m:sSub>
                            </m:e>
                          </m:nary>
                        </m:num>
                        <m:den>
                          <m:r>
                            <a:rPr lang="en-US" b="1" i="1">
                              <a:solidFill>
                                <a:srgbClr val="FF0000"/>
                              </a:solidFill>
                              <a:latin typeface="Cambria Math" panose="02040503050406030204" pitchFamily="18" charset="0"/>
                            </a:rPr>
                            <m:t>𝑴</m:t>
                          </m:r>
                        </m:den>
                      </m:f>
                    </m:oMath>
                  </m:oMathPara>
                </a14:m>
                <a:endParaRPr lang="en-US" sz="2000" dirty="0"/>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6087291" y="796834"/>
                <a:ext cx="5904411" cy="5380129"/>
              </a:xfrm>
              <a:blipFill>
                <a:blip r:embed="rId3"/>
                <a:stretch>
                  <a:fillRect l="-826" t="-2041" r="-196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89</a:t>
            </a:fld>
            <a:endParaRPr lang="en-US"/>
          </a:p>
        </p:txBody>
      </p:sp>
    </p:spTree>
    <p:extLst>
      <p:ext uri="{BB962C8B-B14F-4D97-AF65-F5344CB8AC3E}">
        <p14:creationId xmlns:p14="http://schemas.microsoft.com/office/powerpoint/2010/main" val="3388536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6212"/>
          </a:xfrm>
        </p:spPr>
        <p:txBody>
          <a:bodyPr>
            <a:normAutofit fontScale="90000"/>
          </a:bodyPr>
          <a:lstStyle/>
          <a:p>
            <a:pPr algn="ctr"/>
            <a:r>
              <a:rPr lang="en-US" sz="3600" b="1" dirty="0" smtClean="0">
                <a:solidFill>
                  <a:srgbClr val="000000"/>
                </a:solidFill>
                <a:latin typeface="Times New Roman" panose="02020603050405020304" pitchFamily="18" charset="0"/>
              </a:rPr>
              <a:t>The Concept of Force as A Measure of Interaction </a:t>
            </a:r>
            <a:endParaRPr lang="en-US" dirty="0"/>
          </a:p>
        </p:txBody>
      </p:sp>
      <p:sp>
        <p:nvSpPr>
          <p:cNvPr id="3" name="Content Placeholder 2"/>
          <p:cNvSpPr>
            <a:spLocks noGrp="1"/>
          </p:cNvSpPr>
          <p:nvPr>
            <p:ph idx="1"/>
          </p:nvPr>
        </p:nvSpPr>
        <p:spPr>
          <a:xfrm>
            <a:off x="838200" y="1280160"/>
            <a:ext cx="10515600" cy="4896803"/>
          </a:xfrm>
        </p:spPr>
        <p:txBody>
          <a:bodyPr>
            <a:normAutofit/>
          </a:bodyPr>
          <a:lstStyle/>
          <a:p>
            <a:r>
              <a:rPr lang="en-US" b="1" dirty="0" smtClean="0">
                <a:solidFill>
                  <a:srgbClr val="000000"/>
                </a:solidFill>
                <a:effectLst>
                  <a:outerShdw blurRad="38100" dist="38100" dir="2700000" algn="tl">
                    <a:srgbClr val="000000">
                      <a:alpha val="43137"/>
                    </a:srgbClr>
                  </a:outerShdw>
                </a:effectLst>
                <a:latin typeface="Times New Roman" panose="02020603050405020304" pitchFamily="18" charset="0"/>
              </a:rPr>
              <a:t>In </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rPr>
              <a:t>physics, any of the four basic </a:t>
            </a:r>
            <a:r>
              <a:rPr lang="en-US" b="1" dirty="0" smtClean="0">
                <a:solidFill>
                  <a:srgbClr val="000000"/>
                </a:solidFill>
                <a:effectLst>
                  <a:outerShdw blurRad="38100" dist="38100" dir="2700000" algn="tl">
                    <a:srgbClr val="000000">
                      <a:alpha val="43137"/>
                    </a:srgbClr>
                  </a:outerShdw>
                </a:effectLst>
                <a:latin typeface="Times New Roman" panose="02020603050405020304" pitchFamily="18" charset="0"/>
              </a:rPr>
              <a:t>fundamental forces </a:t>
            </a:r>
          </a:p>
          <a:p>
            <a:pPr lvl="2"/>
            <a:r>
              <a:rPr lang="en-US" dirty="0" smtClean="0">
                <a:solidFill>
                  <a:srgbClr val="000000"/>
                </a:solidFill>
                <a:latin typeface="Times New Roman" panose="02020603050405020304" pitchFamily="18" charset="0"/>
              </a:rPr>
              <a:t>Gravitational- </a:t>
            </a:r>
            <a:r>
              <a:rPr lang="en-US"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purely attractive force, which can act over long distances</a:t>
            </a:r>
            <a:endParaRPr lang="en-US"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2"/>
            <a:r>
              <a:rPr lang="en-US" dirty="0">
                <a:solidFill>
                  <a:srgbClr val="000000"/>
                </a:solidFill>
                <a:latin typeface="Times New Roman" panose="02020603050405020304" pitchFamily="18" charset="0"/>
              </a:rPr>
              <a:t>Electromagnetic-  </a:t>
            </a:r>
            <a:r>
              <a:rPr lang="en-US" b="1" i="1" dirty="0">
                <a:solidFill>
                  <a:srgbClr val="FF0000"/>
                </a:solidFill>
                <a:latin typeface="Times New Roman" panose="02020603050405020304" pitchFamily="18" charset="0"/>
              </a:rPr>
              <a:t>attractive and repulsive force, which acts </a:t>
            </a:r>
            <a:r>
              <a:rPr lang="en-US" b="1" i="1" dirty="0" smtClean="0">
                <a:solidFill>
                  <a:srgbClr val="FF0000"/>
                </a:solidFill>
                <a:latin typeface="Times New Roman" panose="02020603050405020304" pitchFamily="18" charset="0"/>
              </a:rPr>
              <a:t>on charged </a:t>
            </a:r>
            <a:r>
              <a:rPr lang="en-US" b="1" i="1" dirty="0">
                <a:solidFill>
                  <a:srgbClr val="FF0000"/>
                </a:solidFill>
                <a:latin typeface="Times New Roman" panose="02020603050405020304" pitchFamily="18" charset="0"/>
              </a:rPr>
              <a:t>particles</a:t>
            </a:r>
            <a:endParaRPr lang="en-US" b="1" i="1" dirty="0" smtClean="0">
              <a:solidFill>
                <a:srgbClr val="FF0000"/>
              </a:solidFill>
              <a:latin typeface="Times New Roman" panose="02020603050405020304" pitchFamily="18" charset="0"/>
            </a:endParaRPr>
          </a:p>
          <a:p>
            <a:pPr lvl="2"/>
            <a:r>
              <a:rPr lang="en-US" dirty="0">
                <a:solidFill>
                  <a:srgbClr val="000000"/>
                </a:solidFill>
                <a:latin typeface="Times New Roman" panose="02020603050405020304" pitchFamily="18" charset="0"/>
              </a:rPr>
              <a:t>Weak </a:t>
            </a:r>
            <a:r>
              <a:rPr lang="en-US" b="1" i="1" dirty="0">
                <a:solidFill>
                  <a:srgbClr val="FF0000"/>
                </a:solidFill>
                <a:latin typeface="Times New Roman" panose="02020603050405020304" pitchFamily="18" charset="0"/>
              </a:rPr>
              <a:t>forces-acts on the scale of the atomic nucleus</a:t>
            </a:r>
            <a:endParaRPr lang="en-US" b="1" i="1" dirty="0" smtClean="0">
              <a:solidFill>
                <a:srgbClr val="FF0000"/>
              </a:solidFill>
              <a:latin typeface="Times New Roman" panose="02020603050405020304" pitchFamily="18" charset="0"/>
            </a:endParaRPr>
          </a:p>
          <a:p>
            <a:pPr lvl="2"/>
            <a:r>
              <a:rPr lang="en-US" dirty="0" smtClean="0">
                <a:solidFill>
                  <a:srgbClr val="000000"/>
                </a:solidFill>
                <a:latin typeface="Times New Roman" panose="02020603050405020304" pitchFamily="18" charset="0"/>
              </a:rPr>
              <a:t>Strong nuclear </a:t>
            </a:r>
            <a:r>
              <a:rPr lang="en-US" dirty="0">
                <a:solidFill>
                  <a:srgbClr val="000000"/>
                </a:solidFill>
                <a:latin typeface="Times New Roman" panose="02020603050405020304" pitchFamily="18" charset="0"/>
              </a:rPr>
              <a:t>–</a:t>
            </a:r>
            <a:r>
              <a:rPr lang="en-US" b="1" i="1" dirty="0">
                <a:solidFill>
                  <a:srgbClr val="FF0000"/>
                </a:solidFill>
                <a:latin typeface="Times New Roman" panose="02020603050405020304" pitchFamily="18" charset="0"/>
              </a:rPr>
              <a:t>stronger than the electromagnetic force </a:t>
            </a:r>
            <a:r>
              <a:rPr lang="en-US" b="1" i="1" dirty="0" smtClean="0">
                <a:solidFill>
                  <a:srgbClr val="FF0000"/>
                </a:solidFill>
                <a:latin typeface="Times New Roman" panose="02020603050405020304" pitchFamily="18" charset="0"/>
              </a:rPr>
              <a:t>on the </a:t>
            </a:r>
            <a:r>
              <a:rPr lang="en-US" b="1" i="1" dirty="0">
                <a:solidFill>
                  <a:srgbClr val="FF0000"/>
                </a:solidFill>
                <a:latin typeface="Times New Roman" panose="02020603050405020304" pitchFamily="18" charset="0"/>
              </a:rPr>
              <a:t>scale of the atomic </a:t>
            </a:r>
            <a:r>
              <a:rPr lang="en-US" b="1" i="1" dirty="0" smtClean="0">
                <a:solidFill>
                  <a:srgbClr val="FF0000"/>
                </a:solidFill>
                <a:latin typeface="Times New Roman" panose="02020603050405020304" pitchFamily="18" charset="0"/>
              </a:rPr>
              <a:t>nucleus keeps </a:t>
            </a:r>
            <a:r>
              <a:rPr lang="en-US" b="1" i="1" dirty="0">
                <a:solidFill>
                  <a:srgbClr val="FF0000"/>
                </a:solidFill>
                <a:latin typeface="Times New Roman" panose="02020603050405020304" pitchFamily="18" charset="0"/>
              </a:rPr>
              <a:t>protons and </a:t>
            </a:r>
            <a:r>
              <a:rPr lang="en-US" b="1" i="1" dirty="0" smtClean="0">
                <a:solidFill>
                  <a:srgbClr val="FF0000"/>
                </a:solidFill>
                <a:latin typeface="Times New Roman" panose="02020603050405020304" pitchFamily="18" charset="0"/>
              </a:rPr>
              <a:t>neutrons bound </a:t>
            </a:r>
            <a:r>
              <a:rPr lang="en-US" b="1" i="1" dirty="0">
                <a:solidFill>
                  <a:srgbClr val="FF0000"/>
                </a:solidFill>
                <a:latin typeface="Times New Roman" panose="02020603050405020304" pitchFamily="18" charset="0"/>
              </a:rPr>
              <a:t>together in the nucleus.</a:t>
            </a:r>
            <a:endParaRPr lang="en-US" b="1" i="1" dirty="0" smtClean="0">
              <a:solidFill>
                <a:srgbClr val="FF0000"/>
              </a:solidFill>
              <a:latin typeface="Times New Roman" panose="02020603050405020304" pitchFamily="18" charset="0"/>
            </a:endParaRPr>
          </a:p>
          <a:p>
            <a:pPr marL="914400" lvl="2" indent="0">
              <a:buNone/>
            </a:pPr>
            <a:r>
              <a:rPr lang="en-US" dirty="0" smtClean="0">
                <a:solidFill>
                  <a:srgbClr val="000000"/>
                </a:solidFill>
                <a:latin typeface="Times New Roman" panose="02020603050405020304" pitchFamily="18" charset="0"/>
              </a:rPr>
              <a:t>govern </a:t>
            </a:r>
            <a:r>
              <a:rPr lang="en-US" dirty="0">
                <a:solidFill>
                  <a:srgbClr val="000000"/>
                </a:solidFill>
                <a:latin typeface="Times New Roman" panose="02020603050405020304" pitchFamily="18" charset="0"/>
              </a:rPr>
              <a:t>how particles interact</a:t>
            </a:r>
            <a:r>
              <a:rPr lang="en-US" dirty="0" smtClean="0">
                <a:solidFill>
                  <a:srgbClr val="000000"/>
                </a:solidFill>
                <a:latin typeface="Times New Roman" panose="02020603050405020304" pitchFamily="18" charset="0"/>
              </a:rPr>
              <a:t>.</a:t>
            </a:r>
          </a:p>
          <a:p>
            <a:r>
              <a:rPr lang="en-US" sz="2000" dirty="0" smtClean="0">
                <a:solidFill>
                  <a:srgbClr val="000000"/>
                </a:solidFill>
                <a:latin typeface="Times New Roman" panose="02020603050405020304" pitchFamily="18" charset="0"/>
              </a:rPr>
              <a:t>All </a:t>
            </a:r>
            <a:r>
              <a:rPr lang="en-US" sz="2000" dirty="0">
                <a:solidFill>
                  <a:srgbClr val="000000"/>
                </a:solidFill>
                <a:latin typeface="Times New Roman" panose="02020603050405020304" pitchFamily="18" charset="0"/>
              </a:rPr>
              <a:t>other forces of nature can be traced to these fundamental interactions. </a:t>
            </a:r>
            <a:endParaRPr lang="en-US" sz="2000" dirty="0" smtClean="0">
              <a:solidFill>
                <a:srgbClr val="000000"/>
              </a:solidFill>
              <a:latin typeface="Times New Roman" panose="02020603050405020304" pitchFamily="18" charset="0"/>
            </a:endParaRPr>
          </a:p>
          <a:p>
            <a:r>
              <a:rPr lang="en-US" sz="2000" dirty="0" smtClean="0">
                <a:solidFill>
                  <a:srgbClr val="000000"/>
                </a:solidFill>
                <a:latin typeface="Times New Roman" panose="02020603050405020304" pitchFamily="18" charset="0"/>
              </a:rPr>
              <a:t>The </a:t>
            </a:r>
            <a:r>
              <a:rPr lang="en-US" sz="2000" dirty="0">
                <a:solidFill>
                  <a:srgbClr val="000000"/>
                </a:solidFill>
                <a:latin typeface="Times New Roman" panose="02020603050405020304" pitchFamily="18" charset="0"/>
              </a:rPr>
              <a:t>fundamental interactions are characterized on the basis of the following four criteria: </a:t>
            </a:r>
          </a:p>
          <a:p>
            <a:pPr lvl="2">
              <a:buFont typeface="Wingdings" panose="05000000000000000000" pitchFamily="2" charset="2"/>
              <a:buChar char="v"/>
            </a:pPr>
            <a:r>
              <a:rPr lang="en-US" dirty="0" smtClean="0">
                <a:solidFill>
                  <a:srgbClr val="000000"/>
                </a:solidFill>
                <a:latin typeface="Times New Roman" panose="02020603050405020304" pitchFamily="18" charset="0"/>
              </a:rPr>
              <a:t>The types </a:t>
            </a:r>
            <a:r>
              <a:rPr lang="en-US" dirty="0">
                <a:solidFill>
                  <a:srgbClr val="000000"/>
                </a:solidFill>
                <a:latin typeface="Times New Roman" panose="02020603050405020304" pitchFamily="18" charset="0"/>
              </a:rPr>
              <a:t>of particles that experience the force, </a:t>
            </a:r>
            <a:endParaRPr lang="en-US" dirty="0">
              <a:solidFill>
                <a:srgbClr val="000000"/>
              </a:solidFill>
              <a:latin typeface="Wingdings" panose="05000000000000000000" pitchFamily="2" charset="2"/>
            </a:endParaRPr>
          </a:p>
          <a:p>
            <a:pPr lvl="2">
              <a:buFont typeface="Wingdings" panose="05000000000000000000" pitchFamily="2" charset="2"/>
              <a:buChar char="v"/>
            </a:pPr>
            <a:r>
              <a:rPr lang="en-US" dirty="0" smtClean="0">
                <a:solidFill>
                  <a:srgbClr val="000000"/>
                </a:solidFill>
                <a:latin typeface="Times New Roman" panose="02020603050405020304" pitchFamily="18" charset="0"/>
              </a:rPr>
              <a:t>The relative </a:t>
            </a:r>
            <a:r>
              <a:rPr lang="en-US" dirty="0">
                <a:solidFill>
                  <a:srgbClr val="000000"/>
                </a:solidFill>
                <a:latin typeface="Times New Roman" panose="02020603050405020304" pitchFamily="18" charset="0"/>
              </a:rPr>
              <a:t>strength of the force, </a:t>
            </a:r>
            <a:endParaRPr lang="en-US" dirty="0">
              <a:solidFill>
                <a:srgbClr val="000000"/>
              </a:solidFill>
              <a:latin typeface="Wingdings" panose="05000000000000000000" pitchFamily="2" charset="2"/>
            </a:endParaRPr>
          </a:p>
          <a:p>
            <a:pPr lvl="2">
              <a:buFont typeface="Wingdings" panose="05000000000000000000" pitchFamily="2" charset="2"/>
              <a:buChar char="v"/>
            </a:pPr>
            <a:r>
              <a:rPr lang="en-US" dirty="0" smtClean="0">
                <a:solidFill>
                  <a:srgbClr val="000000"/>
                </a:solidFill>
                <a:latin typeface="Times New Roman" panose="02020603050405020304" pitchFamily="18" charset="0"/>
              </a:rPr>
              <a:t>The range </a:t>
            </a:r>
            <a:r>
              <a:rPr lang="en-US" dirty="0">
                <a:solidFill>
                  <a:srgbClr val="000000"/>
                </a:solidFill>
                <a:latin typeface="Times New Roman" panose="02020603050405020304" pitchFamily="18" charset="0"/>
              </a:rPr>
              <a:t>over which the force is effective, and </a:t>
            </a:r>
            <a:endParaRPr lang="en-US" dirty="0">
              <a:solidFill>
                <a:srgbClr val="000000"/>
              </a:solidFill>
              <a:latin typeface="Wingdings" panose="05000000000000000000" pitchFamily="2" charset="2"/>
            </a:endParaRPr>
          </a:p>
          <a:p>
            <a:pPr lvl="2">
              <a:buFont typeface="Wingdings" panose="05000000000000000000" pitchFamily="2" charset="2"/>
              <a:buChar char="v"/>
            </a:pPr>
            <a:r>
              <a:rPr lang="en-US" dirty="0" smtClean="0">
                <a:solidFill>
                  <a:srgbClr val="000000"/>
                </a:solidFill>
                <a:latin typeface="Times New Roman" panose="02020603050405020304" pitchFamily="18" charset="0"/>
              </a:rPr>
              <a:t>The nature </a:t>
            </a:r>
            <a:r>
              <a:rPr lang="en-US" dirty="0">
                <a:solidFill>
                  <a:srgbClr val="000000"/>
                </a:solidFill>
                <a:latin typeface="Times New Roman" panose="02020603050405020304" pitchFamily="18" charset="0"/>
              </a:rPr>
              <a:t>of the particles that mediate the force </a:t>
            </a:r>
            <a:endParaRPr lang="en-US" dirty="0"/>
          </a:p>
        </p:txBody>
      </p:sp>
      <p:sp>
        <p:nvSpPr>
          <p:cNvPr id="4" name="Date Placeholder 3"/>
          <p:cNvSpPr>
            <a:spLocks noGrp="1"/>
          </p:cNvSpPr>
          <p:nvPr>
            <p:ph type="dt" sz="half" idx="10"/>
          </p:nvPr>
        </p:nvSpPr>
        <p:spPr/>
        <p:txBody>
          <a:bodyPr/>
          <a:lstStyle/>
          <a:p>
            <a:fld id="{5F09A9E0-74D1-4C5A-ABFB-D277C4D36B96}"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9</a:t>
            </a:fld>
            <a:endParaRPr lang="en-US"/>
          </a:p>
        </p:txBody>
      </p:sp>
    </p:spTree>
    <p:extLst>
      <p:ext uri="{BB962C8B-B14F-4D97-AF65-F5344CB8AC3E}">
        <p14:creationId xmlns:p14="http://schemas.microsoft.com/office/powerpoint/2010/main" val="18442623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998617" y="1763487"/>
            <a:ext cx="7994469" cy="1014956"/>
          </a:xfrm>
          <a:prstGeom prst="ellipse">
            <a:avLst/>
          </a:prstGeo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i="1" dirty="0" smtClean="0">
                <a:solidFill>
                  <a:srgbClr val="002060"/>
                </a:solidFill>
                <a:latin typeface="Cambria" panose="02040503050406030204" pitchFamily="18" charset="0"/>
              </a:rPr>
              <a:t>Chapter Three </a:t>
            </a:r>
            <a:endParaRPr lang="en-US" b="1" i="1" dirty="0">
              <a:solidFill>
                <a:srgbClr val="002060"/>
              </a:solidFill>
              <a:latin typeface="Cambria" panose="02040503050406030204" pitchFamily="18" charset="0"/>
            </a:endParaRPr>
          </a:p>
        </p:txBody>
      </p:sp>
      <p:sp>
        <p:nvSpPr>
          <p:cNvPr id="8" name="Subtitle 7"/>
          <p:cNvSpPr>
            <a:spLocks noGrp="1"/>
          </p:cNvSpPr>
          <p:nvPr>
            <p:ph type="subTitle" idx="1"/>
          </p:nvPr>
        </p:nvSpPr>
        <p:spPr>
          <a:xfrm>
            <a:off x="2625634" y="3148149"/>
            <a:ext cx="6831875" cy="92746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oAutofit/>
          </a:bodyPr>
          <a:lstStyle/>
          <a:p>
            <a:r>
              <a:rPr lang="en-US" sz="4800" b="1" i="1" dirty="0" smtClean="0">
                <a:solidFill>
                  <a:srgbClr val="00B050"/>
                </a:solidFill>
                <a:latin typeface="Cambria" panose="02040503050406030204" pitchFamily="18" charset="0"/>
              </a:rPr>
              <a:t>Fluid Mechanics </a:t>
            </a:r>
            <a:endParaRPr lang="en-US" sz="4800" b="1" i="1" dirty="0">
              <a:solidFill>
                <a:srgbClr val="00B050"/>
              </a:solidFill>
              <a:latin typeface="Cambria" panose="02040503050406030204" pitchFamily="18" charset="0"/>
            </a:endParaRPr>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90</a:t>
            </a:fld>
            <a:endParaRPr lang="en-US"/>
          </a:p>
        </p:txBody>
      </p:sp>
    </p:spTree>
    <p:extLst>
      <p:ext uri="{BB962C8B-B14F-4D97-AF65-F5344CB8AC3E}">
        <p14:creationId xmlns:p14="http://schemas.microsoft.com/office/powerpoint/2010/main" val="10182375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normAutofit/>
          </a:bodyPr>
          <a:lstStyle/>
          <a:p>
            <a:pPr algn="ctr"/>
            <a:r>
              <a:rPr lang="en-US" sz="4000" b="1" i="1" dirty="0">
                <a:solidFill>
                  <a:srgbClr val="000000"/>
                </a:solidFill>
                <a:latin typeface="Times New Roman" panose="02020603050405020304" pitchFamily="18" charset="0"/>
                <a:ea typeface="+mn-ea"/>
                <a:cs typeface="Times New Roman" panose="02020603050405020304" pitchFamily="18" charset="0"/>
              </a:rPr>
              <a:t>Fluid mechanics</a:t>
            </a:r>
            <a:endParaRPr lang="en-US" sz="60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71154"/>
            <a:ext cx="10515600" cy="5285196"/>
          </a:xfrm>
        </p:spPr>
        <p:txBody>
          <a:bodyPr>
            <a:normAutofit fontScale="85000" lnSpcReduction="10000"/>
          </a:bodyPr>
          <a:lstStyle/>
          <a:p>
            <a:r>
              <a:rPr lang="en-US" b="1" dirty="0">
                <a:solidFill>
                  <a:srgbClr val="000000"/>
                </a:solidFill>
                <a:latin typeface="Times New Roman" panose="02020603050405020304" pitchFamily="18" charset="0"/>
              </a:rPr>
              <a:t>Fluid mechanics </a:t>
            </a:r>
            <a:r>
              <a:rPr lang="en-US" dirty="0">
                <a:solidFill>
                  <a:srgbClr val="000000"/>
                </a:solidFill>
                <a:latin typeface="Times New Roman" panose="02020603050405020304" pitchFamily="18" charset="0"/>
              </a:rPr>
              <a:t>is the branch of </a:t>
            </a:r>
            <a:r>
              <a:rPr lang="en-US" b="1" dirty="0">
                <a:solidFill>
                  <a:srgbClr val="000000"/>
                </a:solidFill>
                <a:latin typeface="Times New Roman" panose="02020603050405020304" pitchFamily="18" charset="0"/>
              </a:rPr>
              <a:t>physics </a:t>
            </a:r>
            <a:r>
              <a:rPr lang="en-US" dirty="0">
                <a:solidFill>
                  <a:srgbClr val="000000"/>
                </a:solidFill>
                <a:latin typeface="Times New Roman" panose="02020603050405020304" pitchFamily="18" charset="0"/>
              </a:rPr>
              <a:t>concerned with the </a:t>
            </a:r>
            <a:r>
              <a:rPr lang="en-US" b="1" dirty="0">
                <a:solidFill>
                  <a:srgbClr val="000000"/>
                </a:solidFill>
                <a:latin typeface="Times New Roman" panose="02020603050405020304" pitchFamily="18" charset="0"/>
              </a:rPr>
              <a:t>mechanics </a:t>
            </a:r>
            <a:r>
              <a:rPr lang="en-US" dirty="0">
                <a:solidFill>
                  <a:srgbClr val="000000"/>
                </a:solidFill>
                <a:latin typeface="Times New Roman" panose="02020603050405020304" pitchFamily="18" charset="0"/>
              </a:rPr>
              <a:t>of </a:t>
            </a:r>
            <a:r>
              <a:rPr lang="en-US" b="1" dirty="0">
                <a:solidFill>
                  <a:srgbClr val="000000"/>
                </a:solidFill>
                <a:latin typeface="Times New Roman" panose="02020603050405020304" pitchFamily="18" charset="0"/>
              </a:rPr>
              <a:t>fluids </a:t>
            </a:r>
            <a:r>
              <a:rPr lang="en-US" dirty="0">
                <a:solidFill>
                  <a:srgbClr val="FF0000"/>
                </a:solidFill>
                <a:latin typeface="Times New Roman" panose="02020603050405020304" pitchFamily="18" charset="0"/>
              </a:rPr>
              <a:t>in motion (fluid </a:t>
            </a:r>
            <a:r>
              <a:rPr lang="en-US" i="1" dirty="0">
                <a:solidFill>
                  <a:srgbClr val="FF0000"/>
                </a:solidFill>
                <a:latin typeface="Times New Roman" panose="02020603050405020304" pitchFamily="18" charset="0"/>
              </a:rPr>
              <a:t>dynamics</a:t>
            </a:r>
            <a:r>
              <a:rPr lang="en-US" dirty="0">
                <a:solidFill>
                  <a:srgbClr val="FF0000"/>
                </a:solidFill>
                <a:latin typeface="Times New Roman" panose="02020603050405020304" pitchFamily="18" charset="0"/>
              </a:rPr>
              <a:t>) </a:t>
            </a:r>
            <a:r>
              <a:rPr lang="en-US" dirty="0">
                <a:solidFill>
                  <a:srgbClr val="000000"/>
                </a:solidFill>
                <a:latin typeface="Times New Roman" panose="02020603050405020304" pitchFamily="18" charset="0"/>
              </a:rPr>
              <a:t>or </a:t>
            </a:r>
            <a:r>
              <a:rPr lang="en-US" dirty="0">
                <a:solidFill>
                  <a:srgbClr val="FF0000"/>
                </a:solidFill>
                <a:latin typeface="Times New Roman" panose="02020603050405020304" pitchFamily="18" charset="0"/>
              </a:rPr>
              <a:t>at rest (fluid </a:t>
            </a:r>
            <a:r>
              <a:rPr lang="en-US" i="1" dirty="0">
                <a:solidFill>
                  <a:srgbClr val="FF0000"/>
                </a:solidFill>
                <a:latin typeface="Times New Roman" panose="02020603050405020304" pitchFamily="18" charset="0"/>
              </a:rPr>
              <a:t>statics</a:t>
            </a:r>
            <a:r>
              <a:rPr lang="en-US" dirty="0">
                <a:solidFill>
                  <a:srgbClr val="FF0000"/>
                </a:solidFill>
                <a:latin typeface="Times New Roman" panose="02020603050405020304" pitchFamily="18" charset="0"/>
              </a:rPr>
              <a:t>)</a:t>
            </a:r>
            <a:r>
              <a:rPr lang="en-US" dirty="0">
                <a:solidFill>
                  <a:srgbClr val="000000"/>
                </a:solidFill>
                <a:latin typeface="Times New Roman" panose="02020603050405020304" pitchFamily="18" charset="0"/>
              </a:rPr>
              <a:t> and the forces on them. </a:t>
            </a:r>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This </a:t>
            </a:r>
            <a:r>
              <a:rPr lang="en-US" dirty="0">
                <a:solidFill>
                  <a:srgbClr val="000000"/>
                </a:solidFill>
                <a:latin typeface="Times New Roman" panose="02020603050405020304" pitchFamily="18" charset="0"/>
              </a:rPr>
              <a:t>study area deals with many and diversified problems such as </a:t>
            </a:r>
            <a:r>
              <a:rPr lang="en-US" dirty="0">
                <a:solidFill>
                  <a:srgbClr val="FF0000"/>
                </a:solidFill>
                <a:latin typeface="Times New Roman" panose="02020603050405020304" pitchFamily="18" charset="0"/>
              </a:rPr>
              <a:t>surface tension, fluid statics</a:t>
            </a:r>
            <a:r>
              <a:rPr lang="en-US" dirty="0">
                <a:solidFill>
                  <a:srgbClr val="000000"/>
                </a:solidFill>
                <a:latin typeface="Times New Roman" panose="02020603050405020304" pitchFamily="18" charset="0"/>
              </a:rPr>
              <a:t>, </a:t>
            </a:r>
            <a:r>
              <a:rPr lang="en-US" b="1" dirty="0">
                <a:solidFill>
                  <a:srgbClr val="FF0000"/>
                </a:solidFill>
                <a:latin typeface="Times New Roman" panose="02020603050405020304" pitchFamily="18" charset="0"/>
              </a:rPr>
              <a:t>flow in enclose bodies, </a:t>
            </a:r>
            <a:r>
              <a:rPr lang="en-US" dirty="0">
                <a:solidFill>
                  <a:srgbClr val="000000"/>
                </a:solidFill>
                <a:latin typeface="Times New Roman" panose="02020603050405020304" pitchFamily="18" charset="0"/>
              </a:rPr>
              <a:t>or </a:t>
            </a:r>
            <a:r>
              <a:rPr lang="en-US" dirty="0">
                <a:solidFill>
                  <a:srgbClr val="FF0000"/>
                </a:solidFill>
                <a:latin typeface="Times New Roman" panose="02020603050405020304" pitchFamily="18" charset="0"/>
              </a:rPr>
              <a:t>flow round bodies (solid or otherwise), flow stability</a:t>
            </a:r>
            <a:r>
              <a:rPr lang="en-US" dirty="0">
                <a:solidFill>
                  <a:srgbClr val="000000"/>
                </a:solidFill>
                <a:latin typeface="Times New Roman" panose="02020603050405020304" pitchFamily="18" charset="0"/>
              </a:rPr>
              <a:t>, etc. </a:t>
            </a:r>
            <a:endParaRPr lang="en-US" dirty="0" smtClean="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b="1" i="1" dirty="0">
                <a:solidFill>
                  <a:srgbClr val="FF0000"/>
                </a:solidFill>
                <a:latin typeface="Times New Roman" panose="02020603050405020304" pitchFamily="18" charset="0"/>
              </a:rPr>
              <a:t>applications of fluid mechanics </a:t>
            </a:r>
            <a:r>
              <a:rPr lang="en-US" dirty="0">
                <a:solidFill>
                  <a:srgbClr val="000000"/>
                </a:solidFill>
                <a:latin typeface="Times New Roman" panose="02020603050405020304" pitchFamily="18" charset="0"/>
              </a:rPr>
              <a:t>are enormous: </a:t>
            </a:r>
            <a:endParaRPr lang="en-US" dirty="0" smtClean="0">
              <a:solidFill>
                <a:srgbClr val="000000"/>
              </a:solidFill>
              <a:latin typeface="Times New Roman" panose="02020603050405020304" pitchFamily="18" charset="0"/>
            </a:endParaRPr>
          </a:p>
          <a:p>
            <a:pPr lvl="2"/>
            <a:r>
              <a:rPr lang="en-US" dirty="0" smtClean="0">
                <a:solidFill>
                  <a:srgbClr val="000000"/>
                </a:solidFill>
                <a:latin typeface="Times New Roman" panose="02020603050405020304" pitchFamily="18" charset="0"/>
              </a:rPr>
              <a:t>breathing</a:t>
            </a:r>
            <a:r>
              <a:rPr lang="en-US" dirty="0">
                <a:solidFill>
                  <a:srgbClr val="000000"/>
                </a:solidFill>
                <a:latin typeface="Times New Roman" panose="02020603050405020304" pitchFamily="18" charset="0"/>
              </a:rPr>
              <a:t>, blood flow, swimming, pumps, fans, turbines, airplanes, ships, rivers, windmills, pipes, missiles, icebergs, engines, filters, jets, and sprinklers, to name a few. </a:t>
            </a:r>
            <a:endParaRPr lang="en-US" dirty="0" smtClean="0">
              <a:solidFill>
                <a:srgbClr val="000000"/>
              </a:solidFill>
              <a:latin typeface="Times New Roman" panose="02020603050405020304" pitchFamily="18" charset="0"/>
            </a:endParaRPr>
          </a:p>
          <a:p>
            <a:pPr marL="914400" lvl="2" indent="0">
              <a:buNone/>
            </a:pPr>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In </a:t>
            </a:r>
            <a:r>
              <a:rPr lang="en-US" b="1" dirty="0">
                <a:solidFill>
                  <a:srgbClr val="000000"/>
                </a:solidFill>
                <a:latin typeface="Times New Roman" panose="02020603050405020304" pitchFamily="18" charset="0"/>
              </a:rPr>
              <a:t>physics</a:t>
            </a:r>
            <a:r>
              <a:rPr lang="en-US" dirty="0">
                <a:solidFill>
                  <a:srgbClr val="000000"/>
                </a:solidFill>
                <a:latin typeface="Times New Roman" panose="02020603050405020304" pitchFamily="18" charset="0"/>
              </a:rPr>
              <a:t>, a </a:t>
            </a:r>
            <a:r>
              <a:rPr lang="en-US" b="1" dirty="0">
                <a:solidFill>
                  <a:srgbClr val="000000"/>
                </a:solidFill>
                <a:latin typeface="Times New Roman" panose="02020603050405020304" pitchFamily="18" charset="0"/>
              </a:rPr>
              <a:t>fluid </a:t>
            </a:r>
            <a:r>
              <a:rPr lang="en-US" dirty="0">
                <a:solidFill>
                  <a:srgbClr val="000000"/>
                </a:solidFill>
                <a:latin typeface="Times New Roman" panose="02020603050405020304" pitchFamily="18" charset="0"/>
              </a:rPr>
              <a:t>is a substance that continually </a:t>
            </a:r>
            <a:r>
              <a:rPr lang="en-US" b="1" i="1" dirty="0">
                <a:solidFill>
                  <a:srgbClr val="00B050"/>
                </a:solidFill>
                <a:latin typeface="Times New Roman" panose="02020603050405020304" pitchFamily="18" charset="0"/>
              </a:rPr>
              <a:t>deforms (flows) </a:t>
            </a:r>
            <a:r>
              <a:rPr lang="en-US" dirty="0">
                <a:solidFill>
                  <a:srgbClr val="000000"/>
                </a:solidFill>
                <a:latin typeface="Times New Roman" panose="02020603050405020304" pitchFamily="18" charset="0"/>
              </a:rPr>
              <a:t>under an applied shear stress, or external force. </a:t>
            </a:r>
            <a:endParaRPr lang="en-US" dirty="0" smtClean="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r>
              <a:rPr lang="en-US" b="1" dirty="0" smtClean="0">
                <a:solidFill>
                  <a:srgbClr val="000000"/>
                </a:solidFill>
                <a:latin typeface="Times New Roman" panose="02020603050405020304" pitchFamily="18" charset="0"/>
              </a:rPr>
              <a:t>Fluids </a:t>
            </a:r>
            <a:r>
              <a:rPr lang="en-US" dirty="0">
                <a:solidFill>
                  <a:srgbClr val="000000"/>
                </a:solidFill>
                <a:latin typeface="Times New Roman" panose="02020603050405020304" pitchFamily="18" charset="0"/>
              </a:rPr>
              <a:t>are a phase of matter and include </a:t>
            </a:r>
            <a:r>
              <a:rPr lang="en-US" b="1" dirty="0">
                <a:solidFill>
                  <a:srgbClr val="000000"/>
                </a:solidFill>
                <a:latin typeface="Times New Roman" panose="02020603050405020304" pitchFamily="18" charset="0"/>
              </a:rPr>
              <a:t>liquids </a:t>
            </a:r>
            <a:r>
              <a:rPr lang="en-US" dirty="0">
                <a:solidFill>
                  <a:srgbClr val="000000"/>
                </a:solidFill>
                <a:latin typeface="Times New Roman" panose="02020603050405020304" pitchFamily="18" charset="0"/>
              </a:rPr>
              <a:t>and gases. </a:t>
            </a:r>
            <a:endParaRPr lang="en-US" dirty="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91</a:t>
            </a:fld>
            <a:endParaRPr lang="en-US"/>
          </a:p>
        </p:txBody>
      </p:sp>
    </p:spTree>
    <p:extLst>
      <p:ext uri="{BB962C8B-B14F-4D97-AF65-F5344CB8AC3E}">
        <p14:creationId xmlns:p14="http://schemas.microsoft.com/office/powerpoint/2010/main" val="10216901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8281"/>
          </a:xfrm>
        </p:spPr>
        <p:txBody>
          <a:bodyPr/>
          <a:lstStyle/>
          <a:p>
            <a:pPr algn="ctr"/>
            <a:r>
              <a:rPr lang="en-US" b="1" dirty="0">
                <a:solidFill>
                  <a:srgbClr val="000000"/>
                </a:solidFill>
                <a:latin typeface="Times New Roman" panose="02020603050405020304" pitchFamily="18" charset="0"/>
              </a:rPr>
              <a:t>Properties of Bulk Matter</a:t>
            </a:r>
            <a:endParaRPr lang="en-US" dirty="0"/>
          </a:p>
        </p:txBody>
      </p:sp>
      <p:sp>
        <p:nvSpPr>
          <p:cNvPr id="3" name="Content Placeholder 2"/>
          <p:cNvSpPr>
            <a:spLocks noGrp="1"/>
          </p:cNvSpPr>
          <p:nvPr>
            <p:ph idx="1"/>
          </p:nvPr>
        </p:nvSpPr>
        <p:spPr>
          <a:xfrm>
            <a:off x="692331" y="1123406"/>
            <a:ext cx="11077303" cy="5232944"/>
          </a:xfrm>
        </p:spPr>
        <p:txBody>
          <a:bodyPr>
            <a:normAutofit fontScale="85000" lnSpcReduction="20000"/>
          </a:bodyPr>
          <a:lstStyle/>
          <a:p>
            <a:pPr marL="12700" lvl="0" indent="0">
              <a:lnSpc>
                <a:spcPct val="100000"/>
              </a:lnSpc>
              <a:spcBef>
                <a:spcPts val="1310"/>
              </a:spcBef>
              <a:buNone/>
            </a:pPr>
            <a:r>
              <a:rPr lang="en-US" sz="1900" b="1" i="1" spc="-5" dirty="0" smtClean="0">
                <a:solidFill>
                  <a:srgbClr val="FF0000"/>
                </a:solidFill>
                <a:latin typeface="Times New Roman" panose="02020603050405020304" pitchFamily="18" charset="0"/>
                <a:cs typeface="Times New Roman" panose="02020603050405020304" pitchFamily="18" charset="0"/>
              </a:rPr>
              <a:t>States of Matter </a:t>
            </a:r>
          </a:p>
          <a:p>
            <a:pPr marL="12700" lvl="0" indent="0">
              <a:lnSpc>
                <a:spcPct val="100000"/>
              </a:lnSpc>
              <a:spcBef>
                <a:spcPts val="1310"/>
              </a:spcBef>
              <a:buNone/>
            </a:pPr>
            <a:r>
              <a:rPr lang="en-US" sz="1900" b="1" i="1" spc="-5" dirty="0" smtClean="0">
                <a:solidFill>
                  <a:srgbClr val="FF0000"/>
                </a:solidFill>
                <a:latin typeface="Times New Roman" panose="02020603050405020304" pitchFamily="18" charset="0"/>
                <a:cs typeface="Times New Roman" panose="02020603050405020304" pitchFamily="18" charset="0"/>
              </a:rPr>
              <a:t>Solid</a:t>
            </a:r>
            <a:endParaRPr lang="en-US" sz="1900" b="1" i="1" dirty="0">
              <a:solidFill>
                <a:srgbClr val="FF0000"/>
              </a:solidFill>
              <a:latin typeface="Times New Roman" panose="02020603050405020304" pitchFamily="18" charset="0"/>
              <a:cs typeface="Times New Roman" panose="02020603050405020304" pitchFamily="18" charset="0"/>
            </a:endParaRPr>
          </a:p>
          <a:p>
            <a:pPr marL="464820" lvl="0" indent="-224154">
              <a:lnSpc>
                <a:spcPct val="100000"/>
              </a:lnSpc>
              <a:spcBef>
                <a:spcPts val="1215"/>
              </a:spcBef>
              <a:buClr>
                <a:srgbClr val="2086B9"/>
              </a:buClr>
              <a:buFont typeface="Wingdings"/>
              <a:buChar char=""/>
              <a:tabLst>
                <a:tab pos="465455" algn="l"/>
              </a:tabLst>
            </a:pPr>
            <a:r>
              <a:rPr lang="en-US" sz="1900" spc="-5" dirty="0">
                <a:solidFill>
                  <a:prstClr val="black"/>
                </a:solidFill>
                <a:latin typeface="Times New Roman" panose="02020603050405020304" pitchFamily="18" charset="0"/>
                <a:cs typeface="Times New Roman" panose="02020603050405020304" pitchFamily="18" charset="0"/>
              </a:rPr>
              <a:t>Has a definite volume and</a:t>
            </a:r>
            <a:r>
              <a:rPr lang="en-US" sz="1900" spc="35" dirty="0">
                <a:solidFill>
                  <a:prstClr val="black"/>
                </a:solidFill>
                <a:latin typeface="Times New Roman" panose="02020603050405020304" pitchFamily="18" charset="0"/>
                <a:cs typeface="Times New Roman" panose="02020603050405020304" pitchFamily="18" charset="0"/>
              </a:rPr>
              <a:t> </a:t>
            </a:r>
            <a:r>
              <a:rPr lang="en-US" sz="1900" spc="-5" dirty="0">
                <a:solidFill>
                  <a:prstClr val="black"/>
                </a:solidFill>
                <a:latin typeface="Times New Roman" panose="02020603050405020304" pitchFamily="18" charset="0"/>
                <a:cs typeface="Times New Roman" panose="02020603050405020304" pitchFamily="18" charset="0"/>
              </a:rPr>
              <a:t>shape</a:t>
            </a:r>
            <a:endParaRPr lang="en-US" sz="1900" dirty="0">
              <a:solidFill>
                <a:prstClr val="black"/>
              </a:solidFill>
              <a:latin typeface="Times New Roman" panose="02020603050405020304" pitchFamily="18" charset="0"/>
              <a:cs typeface="Times New Roman" panose="02020603050405020304" pitchFamily="18" charset="0"/>
            </a:endParaRPr>
          </a:p>
          <a:p>
            <a:pPr marL="12700" lvl="0" indent="0">
              <a:lnSpc>
                <a:spcPct val="100000"/>
              </a:lnSpc>
              <a:spcBef>
                <a:spcPts val="985"/>
              </a:spcBef>
              <a:buNone/>
            </a:pPr>
            <a:r>
              <a:rPr lang="en-US" sz="1900" b="1" i="1" spc="-5" dirty="0">
                <a:solidFill>
                  <a:srgbClr val="FF0000"/>
                </a:solidFill>
                <a:latin typeface="Times New Roman" panose="02020603050405020304" pitchFamily="18" charset="0"/>
                <a:cs typeface="Times New Roman" panose="02020603050405020304" pitchFamily="18" charset="0"/>
              </a:rPr>
              <a:t>Liquid</a:t>
            </a:r>
            <a:endParaRPr lang="en-US" sz="1900" b="1" i="1" dirty="0">
              <a:solidFill>
                <a:srgbClr val="FF0000"/>
              </a:solidFill>
              <a:latin typeface="Times New Roman" panose="02020603050405020304" pitchFamily="18" charset="0"/>
              <a:cs typeface="Times New Roman" panose="02020603050405020304" pitchFamily="18" charset="0"/>
            </a:endParaRPr>
          </a:p>
          <a:p>
            <a:pPr marL="12700" marR="2994025" lvl="0" indent="228600">
              <a:lnSpc>
                <a:spcPct val="145000"/>
              </a:lnSpc>
              <a:spcBef>
                <a:spcPts val="250"/>
              </a:spcBef>
              <a:buClr>
                <a:srgbClr val="2086B9"/>
              </a:buClr>
              <a:buFont typeface="Wingdings"/>
              <a:buChar char=""/>
              <a:tabLst>
                <a:tab pos="465455" algn="l"/>
              </a:tabLst>
            </a:pPr>
            <a:r>
              <a:rPr lang="en-US" sz="1900" spc="-5" dirty="0">
                <a:solidFill>
                  <a:prstClr val="black"/>
                </a:solidFill>
                <a:latin typeface="Times New Roman" panose="02020603050405020304" pitchFamily="18" charset="0"/>
                <a:cs typeface="Times New Roman" panose="02020603050405020304" pitchFamily="18" charset="0"/>
              </a:rPr>
              <a:t>Has a definite volume but not a definite shape  </a:t>
            </a:r>
          </a:p>
          <a:p>
            <a:pPr marL="12700" marR="2994025" lvl="0" indent="0">
              <a:lnSpc>
                <a:spcPct val="145000"/>
              </a:lnSpc>
              <a:spcBef>
                <a:spcPts val="250"/>
              </a:spcBef>
              <a:buClr>
                <a:srgbClr val="2086B9"/>
              </a:buClr>
              <a:buNone/>
              <a:tabLst>
                <a:tab pos="465455" algn="l"/>
              </a:tabLst>
            </a:pPr>
            <a:r>
              <a:rPr lang="en-US" sz="2100" b="1" i="1" dirty="0">
                <a:solidFill>
                  <a:srgbClr val="FF0000"/>
                </a:solidFill>
                <a:latin typeface="Times New Roman" panose="02020603050405020304" pitchFamily="18" charset="0"/>
                <a:cs typeface="Times New Roman" panose="02020603050405020304" pitchFamily="18" charset="0"/>
              </a:rPr>
              <a:t>Gas –</a:t>
            </a:r>
            <a:r>
              <a:rPr lang="en-US" sz="2100" b="1" i="1" spc="-5" dirty="0">
                <a:solidFill>
                  <a:srgbClr val="FF0000"/>
                </a:solidFill>
                <a:latin typeface="Times New Roman" panose="02020603050405020304" pitchFamily="18" charset="0"/>
                <a:cs typeface="Times New Roman" panose="02020603050405020304" pitchFamily="18" charset="0"/>
              </a:rPr>
              <a:t> unconfined</a:t>
            </a:r>
            <a:endParaRPr lang="en-US" sz="2100" b="1" i="1" dirty="0">
              <a:solidFill>
                <a:srgbClr val="FF0000"/>
              </a:solidFill>
              <a:latin typeface="Times New Roman" panose="02020603050405020304" pitchFamily="18" charset="0"/>
              <a:cs typeface="Times New Roman" panose="02020603050405020304" pitchFamily="18" charset="0"/>
            </a:endParaRPr>
          </a:p>
          <a:p>
            <a:pPr marL="464820" lvl="0" indent="-224154">
              <a:lnSpc>
                <a:spcPct val="100000"/>
              </a:lnSpc>
              <a:spcBef>
                <a:spcPts val="1225"/>
              </a:spcBef>
              <a:buClr>
                <a:srgbClr val="2086B9"/>
              </a:buClr>
              <a:buFont typeface="Wingdings"/>
              <a:buChar char=""/>
              <a:tabLst>
                <a:tab pos="465455" algn="l"/>
              </a:tabLst>
            </a:pPr>
            <a:r>
              <a:rPr lang="en-US" sz="1900" spc="-5" dirty="0">
                <a:solidFill>
                  <a:prstClr val="black"/>
                </a:solidFill>
                <a:latin typeface="Times New Roman" panose="02020603050405020304" pitchFamily="18" charset="0"/>
                <a:cs typeface="Times New Roman" panose="02020603050405020304" pitchFamily="18" charset="0"/>
              </a:rPr>
              <a:t>Has neither a definite volume nor</a:t>
            </a:r>
            <a:r>
              <a:rPr lang="en-US" sz="1900" spc="50" dirty="0">
                <a:solidFill>
                  <a:prstClr val="black"/>
                </a:solidFill>
                <a:latin typeface="Times New Roman" panose="02020603050405020304" pitchFamily="18" charset="0"/>
                <a:cs typeface="Times New Roman" panose="02020603050405020304" pitchFamily="18" charset="0"/>
              </a:rPr>
              <a:t> </a:t>
            </a:r>
            <a:r>
              <a:rPr lang="en-US" sz="1900" spc="-5" dirty="0" smtClean="0">
                <a:solidFill>
                  <a:prstClr val="black"/>
                </a:solidFill>
                <a:latin typeface="Times New Roman" panose="02020603050405020304" pitchFamily="18" charset="0"/>
                <a:cs typeface="Times New Roman" panose="02020603050405020304" pitchFamily="18" charset="0"/>
              </a:rPr>
              <a:t>shape</a:t>
            </a:r>
            <a:endParaRPr lang="en-US" sz="1900" dirty="0">
              <a:solidFill>
                <a:prstClr val="black"/>
              </a:solidFill>
              <a:latin typeface="Times New Roman" panose="02020603050405020304" pitchFamily="18" charset="0"/>
              <a:cs typeface="Times New Roman" panose="02020603050405020304" pitchFamily="18" charset="0"/>
            </a:endParaRPr>
          </a:p>
          <a:p>
            <a:pPr marL="240666" lvl="0" indent="0">
              <a:lnSpc>
                <a:spcPct val="100000"/>
              </a:lnSpc>
              <a:spcBef>
                <a:spcPts val="1225"/>
              </a:spcBef>
              <a:buClr>
                <a:srgbClr val="2086B9"/>
              </a:buClr>
              <a:buNone/>
              <a:tabLst>
                <a:tab pos="465455" algn="l"/>
              </a:tabLst>
            </a:pPr>
            <a:r>
              <a:rPr lang="en-US" sz="3300" b="1" i="1" spc="-5" dirty="0" smtClean="0">
                <a:solidFill>
                  <a:srgbClr val="FF0000"/>
                </a:solidFill>
                <a:latin typeface="Times New Roman" panose="02020603050405020304" pitchFamily="18" charset="0"/>
                <a:cs typeface="Times New Roman" panose="02020603050405020304" pitchFamily="18" charset="0"/>
              </a:rPr>
              <a:t>Fluids</a:t>
            </a:r>
            <a:endParaRPr lang="en-US" sz="3300" b="1" i="1" dirty="0">
              <a:solidFill>
                <a:srgbClr val="FF0000"/>
              </a:solidFill>
              <a:latin typeface="Times New Roman" panose="02020603050405020304" pitchFamily="18" charset="0"/>
              <a:cs typeface="Times New Roman" panose="02020603050405020304" pitchFamily="18" charset="0"/>
            </a:endParaRPr>
          </a:p>
          <a:p>
            <a:pPr marL="355600" marR="5080" indent="-342900">
              <a:lnSpc>
                <a:spcPct val="101699"/>
              </a:lnSpc>
              <a:spcBef>
                <a:spcPts val="965"/>
              </a:spcBef>
            </a:pPr>
            <a:r>
              <a:rPr lang="en-US" sz="2100" dirty="0">
                <a:solidFill>
                  <a:prstClr val="black"/>
                </a:solidFill>
                <a:latin typeface="Times New Roman" panose="02020603050405020304" pitchFamily="18" charset="0"/>
                <a:cs typeface="Times New Roman" panose="02020603050405020304" pitchFamily="18" charset="0"/>
              </a:rPr>
              <a:t>A </a:t>
            </a:r>
            <a:r>
              <a:rPr lang="en-US" sz="2100" spc="-5" dirty="0">
                <a:solidFill>
                  <a:prstClr val="black"/>
                </a:solidFill>
                <a:latin typeface="Times New Roman" panose="02020603050405020304" pitchFamily="18" charset="0"/>
                <a:cs typeface="Times New Roman" panose="02020603050405020304" pitchFamily="18" charset="0"/>
              </a:rPr>
              <a:t>fluid is a collection </a:t>
            </a:r>
            <a:r>
              <a:rPr lang="en-US" sz="2100" dirty="0">
                <a:solidFill>
                  <a:prstClr val="black"/>
                </a:solidFill>
                <a:latin typeface="Times New Roman" panose="02020603050405020304" pitchFamily="18" charset="0"/>
                <a:cs typeface="Times New Roman" panose="02020603050405020304" pitchFamily="18" charset="0"/>
              </a:rPr>
              <a:t>of </a:t>
            </a:r>
            <a:r>
              <a:rPr lang="en-US" sz="2100" spc="-5" dirty="0">
                <a:solidFill>
                  <a:prstClr val="black"/>
                </a:solidFill>
                <a:latin typeface="Times New Roman" panose="02020603050405020304" pitchFamily="18" charset="0"/>
                <a:cs typeface="Times New Roman" panose="02020603050405020304" pitchFamily="18" charset="0"/>
              </a:rPr>
              <a:t>molecules that are randomly arranged and held together  by </a:t>
            </a:r>
            <a:r>
              <a:rPr lang="en-US" sz="2100" spc="-15" dirty="0">
                <a:solidFill>
                  <a:prstClr val="black"/>
                </a:solidFill>
                <a:latin typeface="Times New Roman" panose="02020603050405020304" pitchFamily="18" charset="0"/>
                <a:cs typeface="Times New Roman" panose="02020603050405020304" pitchFamily="18" charset="0"/>
              </a:rPr>
              <a:t>weak </a:t>
            </a:r>
            <a:r>
              <a:rPr lang="en-US" sz="2100" spc="-5" dirty="0">
                <a:solidFill>
                  <a:prstClr val="black"/>
                </a:solidFill>
                <a:latin typeface="Times New Roman" panose="02020603050405020304" pitchFamily="18" charset="0"/>
                <a:cs typeface="Times New Roman" panose="02020603050405020304" pitchFamily="18" charset="0"/>
              </a:rPr>
              <a:t>cohesive forces and by forces exerted by </a:t>
            </a:r>
            <a:r>
              <a:rPr lang="en-US" sz="2100" dirty="0">
                <a:solidFill>
                  <a:prstClr val="black"/>
                </a:solidFill>
                <a:latin typeface="Times New Roman" panose="02020603050405020304" pitchFamily="18" charset="0"/>
                <a:cs typeface="Times New Roman" panose="02020603050405020304" pitchFamily="18" charset="0"/>
              </a:rPr>
              <a:t>the </a:t>
            </a:r>
            <a:r>
              <a:rPr lang="en-US" sz="2100" spc="-15" dirty="0">
                <a:solidFill>
                  <a:prstClr val="black"/>
                </a:solidFill>
                <a:latin typeface="Times New Roman" panose="02020603050405020304" pitchFamily="18" charset="0"/>
                <a:cs typeface="Times New Roman" panose="02020603050405020304" pitchFamily="18" charset="0"/>
              </a:rPr>
              <a:t>walls </a:t>
            </a:r>
            <a:r>
              <a:rPr lang="en-US" sz="2100" dirty="0">
                <a:solidFill>
                  <a:prstClr val="black"/>
                </a:solidFill>
                <a:latin typeface="Times New Roman" panose="02020603050405020304" pitchFamily="18" charset="0"/>
                <a:cs typeface="Times New Roman" panose="02020603050405020304" pitchFamily="18" charset="0"/>
              </a:rPr>
              <a:t>of </a:t>
            </a:r>
            <a:r>
              <a:rPr lang="en-US" sz="2100" spc="-5" dirty="0">
                <a:solidFill>
                  <a:prstClr val="black"/>
                </a:solidFill>
                <a:latin typeface="Times New Roman" panose="02020603050405020304" pitchFamily="18" charset="0"/>
                <a:cs typeface="Times New Roman" panose="02020603050405020304" pitchFamily="18" charset="0"/>
              </a:rPr>
              <a:t>a</a:t>
            </a:r>
            <a:r>
              <a:rPr lang="en-US" sz="2100" spc="195" dirty="0">
                <a:solidFill>
                  <a:prstClr val="black"/>
                </a:solidFill>
                <a:latin typeface="Times New Roman" panose="02020603050405020304" pitchFamily="18" charset="0"/>
                <a:cs typeface="Times New Roman" panose="02020603050405020304" pitchFamily="18" charset="0"/>
              </a:rPr>
              <a:t> </a:t>
            </a:r>
            <a:r>
              <a:rPr lang="en-US" sz="2100" spc="-5" dirty="0">
                <a:solidFill>
                  <a:prstClr val="black"/>
                </a:solidFill>
                <a:latin typeface="Times New Roman" panose="02020603050405020304" pitchFamily="18" charset="0"/>
                <a:cs typeface="Times New Roman" panose="02020603050405020304" pitchFamily="18" charset="0"/>
              </a:rPr>
              <a:t>container.</a:t>
            </a:r>
            <a:endParaRPr lang="en-US" sz="2100" dirty="0">
              <a:solidFill>
                <a:prstClr val="black"/>
              </a:solidFill>
              <a:latin typeface="Times New Roman" panose="02020603050405020304" pitchFamily="18" charset="0"/>
              <a:cs typeface="Times New Roman" panose="02020603050405020304" pitchFamily="18" charset="0"/>
            </a:endParaRPr>
          </a:p>
          <a:p>
            <a:pPr marL="355600" indent="-342900">
              <a:lnSpc>
                <a:spcPct val="100000"/>
              </a:lnSpc>
              <a:spcBef>
                <a:spcPts val="1120"/>
              </a:spcBef>
            </a:pPr>
            <a:r>
              <a:rPr lang="en-US" sz="2100" spc="-5" dirty="0">
                <a:solidFill>
                  <a:prstClr val="black"/>
                </a:solidFill>
                <a:latin typeface="Times New Roman" panose="02020603050405020304" pitchFamily="18" charset="0"/>
                <a:cs typeface="Times New Roman" panose="02020603050405020304" pitchFamily="18" charset="0"/>
              </a:rPr>
              <a:t>Both liquids and gases are</a:t>
            </a:r>
            <a:r>
              <a:rPr lang="en-US" sz="2100" spc="35" dirty="0">
                <a:solidFill>
                  <a:prstClr val="black"/>
                </a:solidFill>
                <a:latin typeface="Times New Roman" panose="02020603050405020304" pitchFamily="18" charset="0"/>
                <a:cs typeface="Times New Roman" panose="02020603050405020304" pitchFamily="18" charset="0"/>
              </a:rPr>
              <a:t> </a:t>
            </a:r>
            <a:r>
              <a:rPr lang="en-US" sz="2100" spc="-5" dirty="0">
                <a:solidFill>
                  <a:prstClr val="black"/>
                </a:solidFill>
                <a:latin typeface="Times New Roman" panose="02020603050405020304" pitchFamily="18" charset="0"/>
                <a:cs typeface="Times New Roman" panose="02020603050405020304" pitchFamily="18" charset="0"/>
              </a:rPr>
              <a:t>fluids.</a:t>
            </a:r>
            <a:endParaRPr lang="en-US" sz="2100" dirty="0">
              <a:solidFill>
                <a:prstClr val="black"/>
              </a:solidFill>
              <a:latin typeface="Times New Roman" panose="02020603050405020304" pitchFamily="18" charset="0"/>
              <a:cs typeface="Times New Roman" panose="02020603050405020304" pitchFamily="18" charset="0"/>
            </a:endParaRPr>
          </a:p>
          <a:p>
            <a:pPr marL="355600" indent="-342900">
              <a:lnSpc>
                <a:spcPct val="100000"/>
              </a:lnSpc>
              <a:spcBef>
                <a:spcPts val="1125"/>
              </a:spcBef>
            </a:pPr>
            <a:r>
              <a:rPr lang="en-US" sz="2100" spc="-5" dirty="0">
                <a:solidFill>
                  <a:prstClr val="black"/>
                </a:solidFill>
                <a:latin typeface="Times New Roman" panose="02020603050405020304" pitchFamily="18" charset="0"/>
                <a:cs typeface="Times New Roman" panose="02020603050405020304" pitchFamily="18" charset="0"/>
              </a:rPr>
              <a:t>Fluids do not sustain shearing stresses or tensile</a:t>
            </a:r>
            <a:r>
              <a:rPr lang="en-US" sz="2100" spc="60" dirty="0">
                <a:solidFill>
                  <a:prstClr val="black"/>
                </a:solidFill>
                <a:latin typeface="Times New Roman" panose="02020603050405020304" pitchFamily="18" charset="0"/>
                <a:cs typeface="Times New Roman" panose="02020603050405020304" pitchFamily="18" charset="0"/>
              </a:rPr>
              <a:t> </a:t>
            </a:r>
            <a:r>
              <a:rPr lang="en-US" sz="2100" spc="-5" dirty="0">
                <a:solidFill>
                  <a:prstClr val="black"/>
                </a:solidFill>
                <a:latin typeface="Times New Roman" panose="02020603050405020304" pitchFamily="18" charset="0"/>
                <a:cs typeface="Times New Roman" panose="02020603050405020304" pitchFamily="18" charset="0"/>
              </a:rPr>
              <a:t>stresses.</a:t>
            </a:r>
            <a:endParaRPr lang="en-US" sz="2100" dirty="0">
              <a:solidFill>
                <a:prstClr val="black"/>
              </a:solidFill>
              <a:latin typeface="Times New Roman" panose="02020603050405020304" pitchFamily="18" charset="0"/>
              <a:cs typeface="Times New Roman" panose="02020603050405020304" pitchFamily="18" charset="0"/>
            </a:endParaRPr>
          </a:p>
          <a:p>
            <a:pPr marL="12700" lvl="0" indent="0">
              <a:lnSpc>
                <a:spcPct val="100000"/>
              </a:lnSpc>
              <a:spcBef>
                <a:spcPts val="1115"/>
              </a:spcBef>
              <a:buNone/>
            </a:pPr>
            <a:r>
              <a:rPr lang="en-US" sz="2100" dirty="0">
                <a:solidFill>
                  <a:prstClr val="black"/>
                </a:solidFill>
                <a:latin typeface="Times New Roman" panose="02020603050405020304" pitchFamily="18" charset="0"/>
                <a:cs typeface="Times New Roman" panose="02020603050405020304" pitchFamily="18" charset="0"/>
              </a:rPr>
              <a:t>The </a:t>
            </a:r>
            <a:r>
              <a:rPr lang="en-US" sz="2100" spc="-5" dirty="0">
                <a:solidFill>
                  <a:prstClr val="black"/>
                </a:solidFill>
                <a:latin typeface="Times New Roman" panose="02020603050405020304" pitchFamily="18" charset="0"/>
                <a:cs typeface="Times New Roman" panose="02020603050405020304" pitchFamily="18" charset="0"/>
              </a:rPr>
              <a:t>only </a:t>
            </a:r>
            <a:r>
              <a:rPr lang="en-US" sz="2100" dirty="0">
                <a:solidFill>
                  <a:prstClr val="black"/>
                </a:solidFill>
                <a:latin typeface="Times New Roman" panose="02020603050405020304" pitchFamily="18" charset="0"/>
                <a:cs typeface="Times New Roman" panose="02020603050405020304" pitchFamily="18" charset="0"/>
              </a:rPr>
              <a:t>stress </a:t>
            </a:r>
            <a:r>
              <a:rPr lang="en-US" sz="2100" spc="-5" dirty="0">
                <a:solidFill>
                  <a:prstClr val="black"/>
                </a:solidFill>
                <a:latin typeface="Times New Roman" panose="02020603050405020304" pitchFamily="18" charset="0"/>
                <a:cs typeface="Times New Roman" panose="02020603050405020304" pitchFamily="18" charset="0"/>
              </a:rPr>
              <a:t>that can be exerted on an object submerged in a </a:t>
            </a:r>
            <a:r>
              <a:rPr lang="en-US" sz="2100" dirty="0">
                <a:solidFill>
                  <a:prstClr val="black"/>
                </a:solidFill>
                <a:latin typeface="Times New Roman" panose="02020603050405020304" pitchFamily="18" charset="0"/>
                <a:cs typeface="Times New Roman" panose="02020603050405020304" pitchFamily="18" charset="0"/>
              </a:rPr>
              <a:t>static </a:t>
            </a:r>
            <a:r>
              <a:rPr lang="en-US" sz="2100" spc="-5" dirty="0">
                <a:solidFill>
                  <a:prstClr val="black"/>
                </a:solidFill>
                <a:latin typeface="Times New Roman" panose="02020603050405020304" pitchFamily="18" charset="0"/>
                <a:cs typeface="Times New Roman" panose="02020603050405020304" pitchFamily="18" charset="0"/>
              </a:rPr>
              <a:t>fluid</a:t>
            </a:r>
            <a:r>
              <a:rPr lang="en-US" sz="2100" spc="85" dirty="0">
                <a:solidFill>
                  <a:prstClr val="black"/>
                </a:solidFill>
                <a:latin typeface="Times New Roman" panose="02020603050405020304" pitchFamily="18" charset="0"/>
                <a:cs typeface="Times New Roman" panose="02020603050405020304" pitchFamily="18" charset="0"/>
              </a:rPr>
              <a:t> </a:t>
            </a:r>
            <a:r>
              <a:rPr lang="en-US" sz="2100" spc="-5" dirty="0" smtClean="0">
                <a:solidFill>
                  <a:prstClr val="black"/>
                </a:solidFill>
                <a:latin typeface="Times New Roman" panose="02020603050405020304" pitchFamily="18" charset="0"/>
                <a:cs typeface="Times New Roman" panose="02020603050405020304" pitchFamily="18" charset="0"/>
              </a:rPr>
              <a:t>is</a:t>
            </a:r>
            <a:r>
              <a:rPr lang="en-US" sz="2100" dirty="0" smtClean="0">
                <a:solidFill>
                  <a:prstClr val="black"/>
                </a:solidFill>
                <a:latin typeface="Times New Roman" panose="02020603050405020304" pitchFamily="18" charset="0"/>
                <a:cs typeface="Times New Roman" panose="02020603050405020304" pitchFamily="18" charset="0"/>
              </a:rPr>
              <a:t> </a:t>
            </a:r>
            <a:r>
              <a:rPr lang="en-US" sz="2100" spc="-10" dirty="0" smtClean="0">
                <a:solidFill>
                  <a:prstClr val="black"/>
                </a:solidFill>
                <a:latin typeface="Times New Roman" panose="02020603050405020304" pitchFamily="18" charset="0"/>
                <a:cs typeface="Times New Roman" panose="02020603050405020304" pitchFamily="18" charset="0"/>
              </a:rPr>
              <a:t>one </a:t>
            </a:r>
            <a:r>
              <a:rPr lang="en-US" sz="2100" spc="-5" dirty="0">
                <a:solidFill>
                  <a:prstClr val="black"/>
                </a:solidFill>
                <a:latin typeface="Times New Roman" panose="02020603050405020304" pitchFamily="18" charset="0"/>
                <a:cs typeface="Times New Roman" panose="02020603050405020304" pitchFamily="18" charset="0"/>
              </a:rPr>
              <a:t>that tends </a:t>
            </a:r>
            <a:r>
              <a:rPr lang="en-US" sz="2100" dirty="0">
                <a:solidFill>
                  <a:prstClr val="black"/>
                </a:solidFill>
                <a:latin typeface="Times New Roman" panose="02020603050405020304" pitchFamily="18" charset="0"/>
                <a:cs typeface="Times New Roman" panose="02020603050405020304" pitchFamily="18" charset="0"/>
              </a:rPr>
              <a:t>to </a:t>
            </a:r>
            <a:r>
              <a:rPr lang="en-US" sz="2100" spc="-5" dirty="0">
                <a:solidFill>
                  <a:prstClr val="black"/>
                </a:solidFill>
                <a:latin typeface="Times New Roman" panose="02020603050405020304" pitchFamily="18" charset="0"/>
                <a:cs typeface="Times New Roman" panose="02020603050405020304" pitchFamily="18" charset="0"/>
              </a:rPr>
              <a:t>compress </a:t>
            </a:r>
            <a:r>
              <a:rPr lang="en-US" sz="2100" dirty="0">
                <a:solidFill>
                  <a:prstClr val="black"/>
                </a:solidFill>
                <a:latin typeface="Times New Roman" panose="02020603050405020304" pitchFamily="18" charset="0"/>
                <a:cs typeface="Times New Roman" panose="02020603050405020304" pitchFamily="18" charset="0"/>
              </a:rPr>
              <a:t>the </a:t>
            </a:r>
            <a:r>
              <a:rPr lang="en-US" sz="2100" spc="-5" dirty="0">
                <a:solidFill>
                  <a:prstClr val="black"/>
                </a:solidFill>
                <a:latin typeface="Times New Roman" panose="02020603050405020304" pitchFamily="18" charset="0"/>
                <a:cs typeface="Times New Roman" panose="02020603050405020304" pitchFamily="18" charset="0"/>
              </a:rPr>
              <a:t>object </a:t>
            </a:r>
            <a:r>
              <a:rPr lang="en-US" sz="2100" dirty="0">
                <a:solidFill>
                  <a:prstClr val="black"/>
                </a:solidFill>
                <a:latin typeface="Times New Roman" panose="02020603050405020304" pitchFamily="18" charset="0"/>
                <a:cs typeface="Times New Roman" panose="02020603050405020304" pitchFamily="18" charset="0"/>
              </a:rPr>
              <a:t>from </a:t>
            </a:r>
            <a:r>
              <a:rPr lang="en-US" sz="2100" spc="-5" dirty="0">
                <a:solidFill>
                  <a:prstClr val="black"/>
                </a:solidFill>
                <a:latin typeface="Times New Roman" panose="02020603050405020304" pitchFamily="18" charset="0"/>
                <a:cs typeface="Times New Roman" panose="02020603050405020304" pitchFamily="18" charset="0"/>
              </a:rPr>
              <a:t>all</a:t>
            </a:r>
            <a:r>
              <a:rPr lang="en-US" sz="2100" spc="20" dirty="0">
                <a:solidFill>
                  <a:prstClr val="black"/>
                </a:solidFill>
                <a:latin typeface="Times New Roman" panose="02020603050405020304" pitchFamily="18" charset="0"/>
                <a:cs typeface="Times New Roman" panose="02020603050405020304" pitchFamily="18" charset="0"/>
              </a:rPr>
              <a:t> </a:t>
            </a:r>
            <a:r>
              <a:rPr lang="en-US" sz="2100" spc="-5" dirty="0">
                <a:solidFill>
                  <a:prstClr val="black"/>
                </a:solidFill>
                <a:latin typeface="Times New Roman" panose="02020603050405020304" pitchFamily="18" charset="0"/>
                <a:cs typeface="Times New Roman" panose="02020603050405020304" pitchFamily="18" charset="0"/>
              </a:rPr>
              <a:t>sides.</a:t>
            </a:r>
            <a:endParaRPr lang="en-US" sz="2100" dirty="0">
              <a:solidFill>
                <a:prstClr val="black"/>
              </a:solidFill>
              <a:latin typeface="Times New Roman" panose="02020603050405020304" pitchFamily="18" charset="0"/>
              <a:cs typeface="Times New Roman" panose="02020603050405020304" pitchFamily="18" charset="0"/>
            </a:endParaRPr>
          </a:p>
          <a:p>
            <a:pPr marL="12700" marR="334645" lvl="0" indent="0">
              <a:lnSpc>
                <a:spcPct val="101699"/>
              </a:lnSpc>
              <a:spcBef>
                <a:spcPts val="1090"/>
              </a:spcBef>
              <a:buNone/>
            </a:pPr>
            <a:r>
              <a:rPr lang="en-US" sz="2100" dirty="0">
                <a:solidFill>
                  <a:prstClr val="black"/>
                </a:solidFill>
                <a:latin typeface="Times New Roman" panose="02020603050405020304" pitchFamily="18" charset="0"/>
                <a:cs typeface="Times New Roman" panose="02020603050405020304" pitchFamily="18" charset="0"/>
              </a:rPr>
              <a:t>The force </a:t>
            </a:r>
            <a:r>
              <a:rPr lang="en-US" sz="2100" spc="-5" dirty="0">
                <a:solidFill>
                  <a:prstClr val="black"/>
                </a:solidFill>
                <a:latin typeface="Times New Roman" panose="02020603050405020304" pitchFamily="18" charset="0"/>
                <a:cs typeface="Times New Roman" panose="02020603050405020304" pitchFamily="18" charset="0"/>
              </a:rPr>
              <a:t>exerted by a </a:t>
            </a:r>
            <a:r>
              <a:rPr lang="en-US" sz="2100" dirty="0">
                <a:solidFill>
                  <a:prstClr val="black"/>
                </a:solidFill>
                <a:latin typeface="Times New Roman" panose="02020603050405020304" pitchFamily="18" charset="0"/>
                <a:cs typeface="Times New Roman" panose="02020603050405020304" pitchFamily="18" charset="0"/>
              </a:rPr>
              <a:t>static </a:t>
            </a:r>
            <a:r>
              <a:rPr lang="en-US" sz="2100" spc="-5" dirty="0">
                <a:solidFill>
                  <a:prstClr val="black"/>
                </a:solidFill>
                <a:latin typeface="Times New Roman" panose="02020603050405020304" pitchFamily="18" charset="0"/>
                <a:cs typeface="Times New Roman" panose="02020603050405020304" pitchFamily="18" charset="0"/>
              </a:rPr>
              <a:t>fluid on an object is </a:t>
            </a:r>
            <a:r>
              <a:rPr lang="en-US" sz="2100" spc="-15" dirty="0">
                <a:solidFill>
                  <a:prstClr val="black"/>
                </a:solidFill>
                <a:latin typeface="Times New Roman" panose="02020603050405020304" pitchFamily="18" charset="0"/>
                <a:cs typeface="Times New Roman" panose="02020603050405020304" pitchFamily="18" charset="0"/>
              </a:rPr>
              <a:t>always </a:t>
            </a:r>
            <a:r>
              <a:rPr lang="en-US" sz="2100" spc="-5" dirty="0">
                <a:solidFill>
                  <a:prstClr val="black"/>
                </a:solidFill>
                <a:latin typeface="Times New Roman" panose="02020603050405020304" pitchFamily="18" charset="0"/>
                <a:cs typeface="Times New Roman" panose="02020603050405020304" pitchFamily="18" charset="0"/>
              </a:rPr>
              <a:t>perpendicular </a:t>
            </a:r>
            <a:r>
              <a:rPr lang="en-US" sz="2100" dirty="0">
                <a:solidFill>
                  <a:prstClr val="black"/>
                </a:solidFill>
                <a:latin typeface="Times New Roman" panose="02020603050405020304" pitchFamily="18" charset="0"/>
                <a:cs typeface="Times New Roman" panose="02020603050405020304" pitchFamily="18" charset="0"/>
              </a:rPr>
              <a:t>to </a:t>
            </a:r>
            <a:r>
              <a:rPr lang="en-US" sz="2100" spc="-5" dirty="0">
                <a:solidFill>
                  <a:prstClr val="black"/>
                </a:solidFill>
                <a:latin typeface="Times New Roman" panose="02020603050405020304" pitchFamily="18" charset="0"/>
                <a:cs typeface="Times New Roman" panose="02020603050405020304" pitchFamily="18" charset="0"/>
              </a:rPr>
              <a:t>the  surfaces of </a:t>
            </a:r>
            <a:r>
              <a:rPr lang="en-US" sz="2100" dirty="0">
                <a:solidFill>
                  <a:prstClr val="black"/>
                </a:solidFill>
                <a:latin typeface="Times New Roman" panose="02020603050405020304" pitchFamily="18" charset="0"/>
                <a:cs typeface="Times New Roman" panose="02020603050405020304" pitchFamily="18" charset="0"/>
              </a:rPr>
              <a:t>the </a:t>
            </a:r>
            <a:r>
              <a:rPr lang="en-US" sz="2100" spc="-5" dirty="0">
                <a:solidFill>
                  <a:prstClr val="black"/>
                </a:solidFill>
                <a:latin typeface="Times New Roman" panose="02020603050405020304" pitchFamily="18" charset="0"/>
                <a:cs typeface="Times New Roman" panose="02020603050405020304" pitchFamily="18" charset="0"/>
              </a:rPr>
              <a:t>object.</a:t>
            </a:r>
            <a:endParaRPr lang="en-US" sz="21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92</a:t>
            </a:fld>
            <a:endParaRPr lang="en-US"/>
          </a:p>
        </p:txBody>
      </p:sp>
    </p:spTree>
    <p:extLst>
      <p:ext uri="{BB962C8B-B14F-4D97-AF65-F5344CB8AC3E}">
        <p14:creationId xmlns:p14="http://schemas.microsoft.com/office/powerpoint/2010/main" val="35347229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1526"/>
          </a:xfrm>
        </p:spPr>
        <p:txBody>
          <a:bodyPr>
            <a:normAutofit fontScale="90000"/>
          </a:bodyPr>
          <a:lstStyle/>
          <a:p>
            <a:pPr algn="ctr"/>
            <a:r>
              <a:rPr lang="en-US" i="1" dirty="0" smtClean="0">
                <a:solidFill>
                  <a:srgbClr val="FF0000"/>
                </a:solidFill>
                <a:latin typeface="Times New Roman" panose="02020603050405020304" pitchFamily="18" charset="0"/>
                <a:cs typeface="Times New Roman" panose="02020603050405020304" pitchFamily="18" charset="0"/>
              </a:rPr>
              <a:t>Bulk matter…..</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66652"/>
            <a:ext cx="10515600" cy="5486399"/>
          </a:xfrm>
        </p:spPr>
        <p:txBody>
          <a:bodyPr>
            <a:normAutofit/>
          </a:bodyPr>
          <a:lstStyle/>
          <a:p>
            <a:r>
              <a:rPr lang="en-US" dirty="0">
                <a:solidFill>
                  <a:srgbClr val="000000"/>
                </a:solidFill>
                <a:latin typeface="Times New Roman" panose="02020603050405020304" pitchFamily="18" charset="0"/>
              </a:rPr>
              <a:t>A sufficiently large force will permanently deform or break an object, but otherwise, when the external forces are removed, the object tends to return to its original shape and size. This is called </a:t>
            </a:r>
            <a:r>
              <a:rPr lang="en-US" b="1" dirty="0">
                <a:solidFill>
                  <a:srgbClr val="000000"/>
                </a:solidFill>
                <a:latin typeface="Times New Roman" panose="02020603050405020304" pitchFamily="18" charset="0"/>
              </a:rPr>
              <a:t>elastic behavior</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b="1" dirty="0" smtClean="0">
                <a:solidFill>
                  <a:srgbClr val="000000"/>
                </a:solidFill>
                <a:latin typeface="Times New Roman" panose="02020603050405020304" pitchFamily="18" charset="0"/>
              </a:rPr>
              <a:t>Definitions</a:t>
            </a:r>
            <a:r>
              <a:rPr lang="en-US" b="1" dirty="0">
                <a:solidFill>
                  <a:srgbClr val="000000"/>
                </a:solidFill>
                <a:latin typeface="Times New Roman" panose="02020603050405020304" pitchFamily="18" charset="0"/>
              </a:rPr>
              <a:t>: </a:t>
            </a:r>
            <a:endParaRPr lang="en-US" b="1" dirty="0" smtClean="0">
              <a:solidFill>
                <a:srgbClr val="000000"/>
              </a:solidFill>
              <a:latin typeface="Times New Roman" panose="02020603050405020304" pitchFamily="18" charset="0"/>
            </a:endParaRPr>
          </a:p>
          <a:p>
            <a:r>
              <a:rPr lang="en-US" b="1" dirty="0" smtClean="0">
                <a:solidFill>
                  <a:srgbClr val="000000"/>
                </a:solidFill>
                <a:latin typeface="Times New Roman" panose="02020603050405020304" pitchFamily="18" charset="0"/>
              </a:rPr>
              <a:t>Elastic </a:t>
            </a:r>
            <a:r>
              <a:rPr lang="en-US" b="1" dirty="0">
                <a:solidFill>
                  <a:srgbClr val="000000"/>
                </a:solidFill>
                <a:latin typeface="Times New Roman" panose="02020603050405020304" pitchFamily="18" charset="0"/>
              </a:rPr>
              <a:t>materials </a:t>
            </a:r>
            <a:r>
              <a:rPr lang="en-US" dirty="0">
                <a:solidFill>
                  <a:srgbClr val="000000"/>
                </a:solidFill>
                <a:latin typeface="Times New Roman" panose="02020603050405020304" pitchFamily="18" charset="0"/>
              </a:rPr>
              <a:t>are materials that regain their original shape and size when the deforming force is removed. </a:t>
            </a:r>
            <a:endParaRPr lang="en-US" dirty="0" smtClean="0">
              <a:solidFill>
                <a:srgbClr val="000000"/>
              </a:solidFill>
              <a:latin typeface="Times New Roman" panose="02020603050405020304" pitchFamily="18" charset="0"/>
            </a:endParaRPr>
          </a:p>
          <a:p>
            <a:r>
              <a:rPr lang="en-US" b="1" dirty="0" smtClean="0">
                <a:solidFill>
                  <a:srgbClr val="000000"/>
                </a:solidFill>
                <a:latin typeface="Times New Roman" panose="02020603050405020304" pitchFamily="18" charset="0"/>
              </a:rPr>
              <a:t>Elastic </a:t>
            </a:r>
            <a:r>
              <a:rPr lang="en-US" b="1" dirty="0">
                <a:solidFill>
                  <a:srgbClr val="000000"/>
                </a:solidFill>
                <a:latin typeface="Times New Roman" panose="02020603050405020304" pitchFamily="18" charset="0"/>
              </a:rPr>
              <a:t>deformation </a:t>
            </a:r>
            <a:r>
              <a:rPr lang="en-US" dirty="0">
                <a:solidFill>
                  <a:srgbClr val="000000"/>
                </a:solidFill>
                <a:latin typeface="Times New Roman" panose="02020603050405020304" pitchFamily="18" charset="0"/>
              </a:rPr>
              <a:t>is a reversible deformation by a force applied within the elastic limit. Beyond elastic limit, a force applied on an object causes permanent and irreversible deformation called </a:t>
            </a:r>
            <a:r>
              <a:rPr lang="en-US" b="1" dirty="0">
                <a:solidFill>
                  <a:srgbClr val="000000"/>
                </a:solidFill>
                <a:latin typeface="Times New Roman" panose="02020603050405020304" pitchFamily="18" charset="0"/>
              </a:rPr>
              <a:t>plastic deformation</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p:txBody>
      </p:sp>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93</a:t>
            </a:fld>
            <a:endParaRPr lang="en-US"/>
          </a:p>
        </p:txBody>
      </p:sp>
    </p:spTree>
    <p:extLst>
      <p:ext uri="{BB962C8B-B14F-4D97-AF65-F5344CB8AC3E}">
        <p14:creationId xmlns:p14="http://schemas.microsoft.com/office/powerpoint/2010/main" val="13254523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10342"/>
                <a:ext cx="10515600" cy="5246007"/>
              </a:xfrm>
            </p:spPr>
            <p:txBody>
              <a:bodyPr>
                <a:normAutofit fontScale="92500" lnSpcReduction="10000"/>
              </a:bodyPr>
              <a:lstStyle/>
              <a:p>
                <a:pPr lvl="0"/>
                <a:r>
                  <a:rPr lang="en-US" sz="2600" b="1" i="1" dirty="0" smtClean="0">
                    <a:solidFill>
                      <a:srgbClr val="FF0000"/>
                    </a:solidFill>
                    <a:latin typeface="Times New Roman" panose="02020603050405020304" pitchFamily="18" charset="0"/>
                  </a:rPr>
                  <a:t>Plastics materials: </a:t>
                </a:r>
                <a:r>
                  <a:rPr lang="en-US" sz="2600" dirty="0">
                    <a:solidFill>
                      <a:srgbClr val="000000"/>
                    </a:solidFill>
                    <a:latin typeface="Times New Roman" panose="02020603050405020304" pitchFamily="18" charset="0"/>
                  </a:rPr>
                  <a:t>do not regain their original shape and size when the deforming force is removed. </a:t>
                </a:r>
              </a:p>
              <a:p>
                <a:pPr lvl="0"/>
                <a:r>
                  <a:rPr lang="en-US" sz="2600" dirty="0">
                    <a:solidFill>
                      <a:srgbClr val="000000"/>
                    </a:solidFill>
                    <a:latin typeface="Times New Roman" panose="02020603050405020304" pitchFamily="18" charset="0"/>
                  </a:rPr>
                  <a:t>The </a:t>
                </a:r>
                <a:r>
                  <a:rPr lang="en-US" sz="2600" i="1" dirty="0">
                    <a:solidFill>
                      <a:srgbClr val="00B0F0"/>
                    </a:solidFill>
                    <a:latin typeface="Times New Roman" panose="02020603050405020304" pitchFamily="18" charset="0"/>
                  </a:rPr>
                  <a:t>elastic properties of solid materials are described in terms </a:t>
                </a:r>
                <a:r>
                  <a:rPr lang="en-US" sz="2600" dirty="0">
                    <a:solidFill>
                      <a:srgbClr val="000000"/>
                    </a:solidFill>
                    <a:latin typeface="Times New Roman" panose="02020603050405020304" pitchFamily="18" charset="0"/>
                  </a:rPr>
                  <a:t>of </a:t>
                </a:r>
                <a:r>
                  <a:rPr lang="en-US" sz="2600" b="1" dirty="0">
                    <a:solidFill>
                      <a:srgbClr val="FF0000"/>
                    </a:solidFill>
                    <a:latin typeface="Times New Roman" panose="02020603050405020304" pitchFamily="18" charset="0"/>
                  </a:rPr>
                  <a:t>stress </a:t>
                </a:r>
                <a:r>
                  <a:rPr lang="en-US" sz="2600" dirty="0">
                    <a:solidFill>
                      <a:srgbClr val="000000"/>
                    </a:solidFill>
                    <a:latin typeface="Times New Roman" panose="02020603050405020304" pitchFamily="18" charset="0"/>
                  </a:rPr>
                  <a:t>and </a:t>
                </a:r>
                <a:r>
                  <a:rPr lang="en-US" sz="2600" b="1" dirty="0">
                    <a:solidFill>
                      <a:srgbClr val="FF0000"/>
                    </a:solidFill>
                    <a:latin typeface="Times New Roman" panose="02020603050405020304" pitchFamily="18" charset="0"/>
                  </a:rPr>
                  <a:t>strain</a:t>
                </a:r>
                <a:r>
                  <a:rPr lang="en-US" sz="2600" dirty="0">
                    <a:solidFill>
                      <a:srgbClr val="000000"/>
                    </a:solidFill>
                    <a:latin typeface="Times New Roman" panose="02020603050405020304" pitchFamily="18" charset="0"/>
                  </a:rPr>
                  <a:t>. </a:t>
                </a:r>
                <a:endParaRPr lang="en-US" sz="2600" dirty="0" smtClean="0">
                  <a:solidFill>
                    <a:srgbClr val="000000"/>
                  </a:solidFill>
                  <a:latin typeface="Times New Roman" panose="02020603050405020304" pitchFamily="18" charset="0"/>
                </a:endParaRPr>
              </a:p>
              <a:p>
                <a:pPr lvl="0"/>
                <a:r>
                  <a:rPr lang="en-US" sz="2600" b="1" i="1" dirty="0" smtClean="0">
                    <a:solidFill>
                      <a:srgbClr val="FF0000"/>
                    </a:solidFill>
                    <a:latin typeface="Times New Roman" panose="02020603050405020304" pitchFamily="18" charset="0"/>
                  </a:rPr>
                  <a:t>Stress </a:t>
                </a:r>
                <a:r>
                  <a:rPr lang="en-US" sz="2600" b="1" i="1" dirty="0">
                    <a:solidFill>
                      <a:srgbClr val="FF0000"/>
                    </a:solidFill>
                    <a:latin typeface="Times New Roman" panose="02020603050405020304" pitchFamily="18" charset="0"/>
                  </a:rPr>
                  <a:t>is </a:t>
                </a:r>
                <a:r>
                  <a:rPr lang="en-US" sz="2600" b="1" dirty="0">
                    <a:solidFill>
                      <a:srgbClr val="000000"/>
                    </a:solidFill>
                    <a:latin typeface="Times New Roman" panose="02020603050405020304" pitchFamily="18" charset="0"/>
                  </a:rPr>
                  <a:t>the force per unit area that is causing some deformation </a:t>
                </a:r>
                <a:r>
                  <a:rPr lang="en-US" sz="2600" dirty="0">
                    <a:solidFill>
                      <a:srgbClr val="000000"/>
                    </a:solidFill>
                    <a:latin typeface="Times New Roman" panose="02020603050405020304" pitchFamily="18" charset="0"/>
                  </a:rPr>
                  <a:t>on an object. </a:t>
                </a:r>
                <a:endParaRPr lang="en-US" sz="2600" dirty="0" smtClean="0">
                  <a:solidFill>
                    <a:srgbClr val="000000"/>
                  </a:solidFill>
                  <a:latin typeface="Times New Roman" panose="02020603050405020304" pitchFamily="18" charset="0"/>
                </a:endParaRPr>
              </a:p>
              <a:p>
                <a:pPr lvl="2"/>
                <a:r>
                  <a:rPr lang="en-US" sz="2800" i="1" dirty="0" smtClean="0">
                    <a:solidFill>
                      <a:srgbClr val="000000"/>
                    </a:solidFill>
                    <a:latin typeface="Times New Roman" panose="02020603050405020304" pitchFamily="18" charset="0"/>
                  </a:rPr>
                  <a:t>It </a:t>
                </a:r>
                <a:r>
                  <a:rPr lang="en-US" sz="2800" i="1" dirty="0">
                    <a:solidFill>
                      <a:srgbClr val="000000"/>
                    </a:solidFill>
                    <a:latin typeface="Times New Roman" panose="02020603050405020304" pitchFamily="18" charset="0"/>
                  </a:rPr>
                  <a:t>has SI unit N/m</a:t>
                </a:r>
                <a:r>
                  <a:rPr lang="en-US" sz="1000" i="1" dirty="0">
                    <a:solidFill>
                      <a:srgbClr val="000000"/>
                    </a:solidFill>
                    <a:latin typeface="Times New Roman" panose="02020603050405020304" pitchFamily="18" charset="0"/>
                  </a:rPr>
                  <a:t>2 </a:t>
                </a:r>
                <a:r>
                  <a:rPr lang="en-US" sz="2800" i="1" dirty="0">
                    <a:solidFill>
                      <a:srgbClr val="000000"/>
                    </a:solidFill>
                    <a:latin typeface="Times New Roman" panose="02020603050405020304" pitchFamily="18" charset="0"/>
                  </a:rPr>
                  <a:t>called the Pascal (Pa), the same as the unit of pressure </a:t>
                </a:r>
                <a:endParaRPr lang="en-US" sz="2800" i="1" dirty="0">
                  <a:solidFill>
                    <a:prstClr val="black"/>
                  </a:solidFill>
                </a:endParaRPr>
              </a:p>
              <a:p>
                <a:pPr marL="0" indent="0" algn="ctr">
                  <a:buNone/>
                </a:pPr>
                <a14:m>
                  <m:oMath xmlns:m="http://schemas.openxmlformats.org/officeDocument/2006/math">
                    <m:r>
                      <a:rPr lang="en-US" b="0" i="1" smtClean="0">
                        <a:solidFill>
                          <a:srgbClr val="FF0000"/>
                        </a:solidFill>
                        <a:latin typeface="Cambria Math" panose="02040503050406030204" pitchFamily="18" charset="0"/>
                      </a:rPr>
                      <m:t>𝑠𝑡𝑟𝑒𝑠𝑠</m:t>
                    </m:r>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𝐹</m:t>
                        </m:r>
                      </m:num>
                      <m:den>
                        <m:r>
                          <a:rPr lang="en-US" b="0" i="1" smtClean="0">
                            <a:solidFill>
                              <a:srgbClr val="FF0000"/>
                            </a:solidFill>
                            <a:latin typeface="Cambria Math" panose="02040503050406030204" pitchFamily="18" charset="0"/>
                          </a:rPr>
                          <m:t>𝐴</m:t>
                        </m:r>
                      </m:den>
                    </m:f>
                  </m:oMath>
                </a14:m>
                <a:r>
                  <a:rPr lang="en-US" dirty="0" smtClean="0">
                    <a:solidFill>
                      <a:srgbClr val="FF0000"/>
                    </a:solidFill>
                  </a:rPr>
                  <a:t>   ……………………………3.1</a:t>
                </a:r>
              </a:p>
              <a:p>
                <a:r>
                  <a:rPr lang="en-US" b="1" dirty="0" smtClean="0">
                    <a:solidFill>
                      <a:srgbClr val="FF0000"/>
                    </a:solidFill>
                    <a:latin typeface="Times New Roman" panose="02020603050405020304" pitchFamily="18" charset="0"/>
                  </a:rPr>
                  <a:t>Strain:-</a:t>
                </a:r>
                <a:r>
                  <a:rPr lang="en-US" dirty="0">
                    <a:solidFill>
                      <a:srgbClr val="000000"/>
                    </a:solidFill>
                    <a:latin typeface="Times New Roman" panose="02020603050405020304" pitchFamily="18" charset="0"/>
                  </a:rPr>
                  <a:t> </a:t>
                </a:r>
                <a:r>
                  <a:rPr lang="en-US" i="1" dirty="0">
                    <a:solidFill>
                      <a:srgbClr val="000000"/>
                    </a:solidFill>
                    <a:latin typeface="Times New Roman" panose="02020603050405020304" pitchFamily="18" charset="0"/>
                  </a:rPr>
                  <a:t>measures the amount of deformation by the applied stress and defined as the change in configuration of a body divided by its initial configuration. Strain is unit less quantity</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marL="0" indent="0" algn="ctr">
                  <a:buNone/>
                </a:pPr>
                <a14:m>
                  <m:oMath xmlns:m="http://schemas.openxmlformats.org/officeDocument/2006/math">
                    <m:r>
                      <a:rPr lang="en-US" b="0" i="1" smtClean="0">
                        <a:solidFill>
                          <a:srgbClr val="FF0000"/>
                        </a:solidFill>
                        <a:latin typeface="Cambria Math" panose="02040503050406030204" pitchFamily="18" charset="0"/>
                      </a:rPr>
                      <m:t>𝑠𝑡𝑟𝑎𝑖𝑛</m:t>
                    </m:r>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𝑐h𝑎𝑛𝑔𝑒</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𝑖𝑛</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𝑐𝑜𝑛𝑓𝑖𝑔𝑢𝑟𝑎𝑡𝑖𝑜𝑛</m:t>
                        </m:r>
                      </m:num>
                      <m:den>
                        <m:r>
                          <a:rPr lang="en-US" b="0" i="1" smtClean="0">
                            <a:solidFill>
                              <a:srgbClr val="FF0000"/>
                            </a:solidFill>
                            <a:latin typeface="Cambria Math" panose="02040503050406030204" pitchFamily="18" charset="0"/>
                          </a:rPr>
                          <m:t>𝑖𝑛𝑖𝑡𝑖𝑎𝑙</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𝐶𝑜𝑛𝑓𝑖𝑔𝑢𝑟𝑎𝑡𝑖𝑜𝑛</m:t>
                        </m:r>
                      </m:den>
                    </m:f>
                  </m:oMath>
                </a14:m>
                <a:r>
                  <a:rPr lang="en-US" dirty="0" smtClean="0"/>
                  <a:t>…………………..3.2</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10342"/>
                <a:ext cx="10515600" cy="5246007"/>
              </a:xfrm>
              <a:blipFill>
                <a:blip r:embed="rId2"/>
                <a:stretch>
                  <a:fillRect l="-928" t="-2323" r="-75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94</a:t>
            </a:fld>
            <a:endParaRPr lang="en-US"/>
          </a:p>
        </p:txBody>
      </p:sp>
    </p:spTree>
    <p:extLst>
      <p:ext uri="{BB962C8B-B14F-4D97-AF65-F5344CB8AC3E}">
        <p14:creationId xmlns:p14="http://schemas.microsoft.com/office/powerpoint/2010/main" val="23899493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pPr algn="ctr"/>
            <a:r>
              <a:rPr lang="en-US" b="1" i="1" dirty="0">
                <a:solidFill>
                  <a:srgbClr val="FF0000"/>
                </a:solidFill>
                <a:latin typeface="Times New Roman" panose="02020603050405020304" pitchFamily="18" charset="0"/>
                <a:cs typeface="Times New Roman" panose="02020603050405020304" pitchFamily="18" charset="0"/>
              </a:rPr>
              <a:t>There are three kinds of strains: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97280"/>
                <a:ext cx="10515600" cy="5079683"/>
              </a:xfrm>
            </p:spPr>
            <p:txBody>
              <a:bodyPr/>
              <a:lstStyle/>
              <a:p>
                <a:pPr marL="514350" indent="-514350">
                  <a:buFont typeface="+mj-lt"/>
                  <a:buAutoNum type="arabicPeriod"/>
                </a:pPr>
                <a:r>
                  <a:rPr lang="en-US" b="1" i="1" dirty="0" smtClean="0">
                    <a:solidFill>
                      <a:srgbClr val="FF0000"/>
                    </a:solidFill>
                    <a:latin typeface="Times New Roman" panose="02020603050405020304" pitchFamily="18" charset="0"/>
                  </a:rPr>
                  <a:t>Tensile Strain: </a:t>
                </a:r>
                <a:r>
                  <a:rPr lang="en-US" dirty="0">
                    <a:solidFill>
                      <a:srgbClr val="000000"/>
                    </a:solidFill>
                    <a:latin typeface="Times New Roman" panose="02020603050405020304" pitchFamily="18" charset="0"/>
                  </a:rPr>
                  <a:t>When the ends of a bar(rod or wire) of uniform cross-sectional area A are pulled with equal and opposite forces of magnitude F</a:t>
                </a:r>
                <a:r>
                  <a:rPr lang="en-US" sz="1600" dirty="0">
                    <a:solidFill>
                      <a:srgbClr val="000000"/>
                    </a:solidFill>
                    <a:latin typeface="Cambria Math" panose="02040503050406030204" pitchFamily="18" charset="0"/>
                  </a:rPr>
                  <a:t>⊥ </a:t>
                </a:r>
                <a:r>
                  <a:rPr lang="en-US" dirty="0">
                    <a:solidFill>
                      <a:srgbClr val="000000"/>
                    </a:solidFill>
                    <a:latin typeface="Times New Roman" panose="02020603050405020304" pitchFamily="18" charset="0"/>
                  </a:rPr>
                  <a:t>(Figure 1(a)), the bar will undergo a stretch by the tensile stress defined as the ratio of the force magnitude </a:t>
                </a:r>
                <a:r>
                  <a:rPr lang="en-US" dirty="0" smtClean="0">
                    <a:solidFill>
                      <a:srgbClr val="000000"/>
                    </a:solidFill>
                    <a:latin typeface="Times New Roman" panose="02020603050405020304" pitchFamily="18" charset="0"/>
                  </a:rPr>
                  <a:t>F</a:t>
                </a:r>
                <a:r>
                  <a:rPr lang="en-US" sz="1600" dirty="0" smtClean="0">
                    <a:solidFill>
                      <a:srgbClr val="000000"/>
                    </a:solidFill>
                    <a:latin typeface="Cambria Math" panose="02040503050406030204" pitchFamily="18" charset="0"/>
                  </a:rPr>
                  <a:t>⊥ </a:t>
                </a:r>
                <a:r>
                  <a:rPr lang="en-US" dirty="0">
                    <a:solidFill>
                      <a:srgbClr val="000000"/>
                    </a:solidFill>
                    <a:latin typeface="Times New Roman" panose="02020603050405020304" pitchFamily="18" charset="0"/>
                  </a:rPr>
                  <a:t>to the cross-sectional area A</a:t>
                </a:r>
                <a:r>
                  <a:rPr lang="en-US" dirty="0" smtClean="0">
                    <a:solidFill>
                      <a:srgbClr val="000000"/>
                    </a:solidFill>
                    <a:latin typeface="Times New Roman" panose="02020603050405020304" pitchFamily="18" charset="0"/>
                  </a:rPr>
                  <a:t>:</a:t>
                </a:r>
              </a:p>
              <a:p>
                <a:pPr marL="0" indent="0" algn="ctr">
                  <a:buNone/>
                </a:pPr>
                <a14:m>
                  <m:oMath xmlns:m="http://schemas.openxmlformats.org/officeDocument/2006/math">
                    <m:r>
                      <a:rPr lang="en-US" b="0" i="1" smtClean="0">
                        <a:solidFill>
                          <a:srgbClr val="FF0000"/>
                        </a:solidFill>
                        <a:latin typeface="Cambria Math" panose="02040503050406030204" pitchFamily="18" charset="0"/>
                      </a:rPr>
                      <m:t>𝑇𝑒𝑛𝑠𝑖𝑙𝑒</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𝑠𝑡𝑟𝑒𝑠𝑠</m:t>
                    </m:r>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𝐹</m:t>
                            </m:r>
                          </m:e>
                          <m:sub>
                            <m:r>
                              <m:rPr>
                                <m:nor/>
                              </m:rPr>
                              <a:rPr lang="en-US" sz="1600" i="1" dirty="0">
                                <a:solidFill>
                                  <a:srgbClr val="FF0000"/>
                                </a:solidFill>
                                <a:latin typeface="Cambria Math" panose="02040503050406030204" pitchFamily="18" charset="0"/>
                              </a:rPr>
                              <m:t>⊥</m:t>
                            </m:r>
                          </m:sub>
                        </m:sSub>
                      </m:num>
                      <m:den>
                        <m:r>
                          <a:rPr lang="en-US" b="0" i="1" smtClean="0">
                            <a:solidFill>
                              <a:srgbClr val="FF0000"/>
                            </a:solidFill>
                            <a:latin typeface="Cambria Math" panose="02040503050406030204" pitchFamily="18" charset="0"/>
                          </a:rPr>
                          <m:t>𝐴</m:t>
                        </m:r>
                      </m:den>
                    </m:f>
                  </m:oMath>
                </a14:m>
                <a:r>
                  <a:rPr lang="en-US" i="1" dirty="0" smtClean="0">
                    <a:solidFill>
                      <a:srgbClr val="FF0000"/>
                    </a:solidFill>
                    <a:latin typeface="Times New Roman" panose="02020603050405020304" pitchFamily="18" charset="0"/>
                  </a:rPr>
                  <a:t>………………3.3</a:t>
                </a:r>
                <a:endParaRPr lang="en-US" i="1" dirty="0">
                  <a:solidFill>
                    <a:srgbClr val="FF0000"/>
                  </a:solidFill>
                  <a:latin typeface="Times New Roman" panose="02020603050405020304" pitchFamily="18" charset="0"/>
                </a:endParaRPr>
              </a:p>
              <a:p>
                <a:pPr marL="0" indent="0">
                  <a:buNone/>
                </a:pPr>
                <a:r>
                  <a:rPr lang="en-US" b="1" i="1" dirty="0" smtClean="0">
                    <a:solidFill>
                      <a:srgbClr val="FF0000"/>
                    </a:solidFill>
                    <a:latin typeface="Times New Roman" panose="02020603050405020304" pitchFamily="18" charset="0"/>
                  </a:rPr>
                  <a:t>Tensile stress :-</a:t>
                </a:r>
                <a:r>
                  <a:rPr lang="en-US" b="1" i="1" dirty="0" smtClean="0">
                    <a:solidFill>
                      <a:srgbClr val="000000"/>
                    </a:solidFill>
                    <a:latin typeface="Times New Roman" panose="02020603050405020304" pitchFamily="18" charset="0"/>
                  </a:rPr>
                  <a:t>The </a:t>
                </a:r>
                <a:r>
                  <a:rPr lang="en-US" b="1" i="1" dirty="0">
                    <a:solidFill>
                      <a:srgbClr val="000000"/>
                    </a:solidFill>
                    <a:latin typeface="Times New Roman" panose="02020603050405020304" pitchFamily="18" charset="0"/>
                  </a:rPr>
                  <a:t>fractional change in length of an object under a tensile stress is called the tensile strain </a:t>
                </a:r>
                <a:r>
                  <a:rPr lang="en-US" dirty="0">
                    <a:solidFill>
                      <a:srgbClr val="000000"/>
                    </a:solidFill>
                    <a:latin typeface="Times New Roman" panose="02020603050405020304" pitchFamily="18" charset="0"/>
                  </a:rPr>
                  <a:t>(Figure 1b</a:t>
                </a:r>
                <a:r>
                  <a:rPr lang="en-US" dirty="0" smtClean="0">
                    <a:solidFill>
                      <a:srgbClr val="000000"/>
                    </a:solidFill>
                    <a:latin typeface="Times New Roman" panose="02020603050405020304" pitchFamily="18" charset="0"/>
                  </a:rPr>
                  <a:t>)</a:t>
                </a:r>
              </a:p>
              <a:p>
                <a:pPr marL="0" indent="0" algn="ctr">
                  <a:buNone/>
                </a:pPr>
                <a14:m>
                  <m:oMath xmlns:m="http://schemas.openxmlformats.org/officeDocument/2006/math">
                    <m:r>
                      <a:rPr lang="en-US" i="1">
                        <a:solidFill>
                          <a:srgbClr val="FF0000"/>
                        </a:solidFill>
                        <a:latin typeface="Cambria Math" panose="02040503050406030204" pitchFamily="18" charset="0"/>
                      </a:rPr>
                      <m:t>𝑇𝑒𝑛𝑠𝑖𝑙𝑒</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𝑠𝑡𝑟𝑎𝑖𝑛</m:t>
                    </m:r>
                    <m:r>
                      <a:rPr lang="en-US" i="1">
                        <a:solidFill>
                          <a:srgbClr val="FF0000"/>
                        </a:solidFill>
                        <a:latin typeface="Cambria Math" panose="02040503050406030204" pitchFamily="18" charset="0"/>
                      </a:rPr>
                      <m:t>=</m:t>
                    </m:r>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𝑙</m:t>
                        </m:r>
                      </m:num>
                      <m:den>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𝑙</m:t>
                            </m:r>
                          </m:e>
                          <m:sub>
                            <m:r>
                              <a:rPr lang="en-US" b="0" i="1" smtClean="0">
                                <a:solidFill>
                                  <a:srgbClr val="FF0000"/>
                                </a:solidFill>
                                <a:latin typeface="Cambria Math" panose="02040503050406030204" pitchFamily="18" charset="0"/>
                              </a:rPr>
                              <m:t>0</m:t>
                            </m:r>
                          </m:sub>
                        </m:sSub>
                      </m:den>
                    </m:f>
                  </m:oMath>
                </a14:m>
                <a:r>
                  <a:rPr lang="en-US" i="1" dirty="0">
                    <a:solidFill>
                      <a:srgbClr val="FF0000"/>
                    </a:solidFill>
                    <a:latin typeface="Times New Roman" panose="02020603050405020304" pitchFamily="18" charset="0"/>
                  </a:rPr>
                  <a:t>………………</a:t>
                </a:r>
                <a:r>
                  <a:rPr lang="en-US" i="1" dirty="0" smtClean="0">
                    <a:solidFill>
                      <a:srgbClr val="FF0000"/>
                    </a:solidFill>
                    <a:latin typeface="Times New Roman" panose="02020603050405020304" pitchFamily="18" charset="0"/>
                  </a:rPr>
                  <a:t>3.4</a:t>
                </a:r>
                <a:endParaRPr lang="en-US" i="1" dirty="0">
                  <a:solidFill>
                    <a:srgbClr val="FF0000"/>
                  </a:solidFill>
                  <a:latin typeface="Times New Roman" panose="020206030504050203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97280"/>
                <a:ext cx="10515600" cy="5079683"/>
              </a:xfrm>
              <a:blipFill>
                <a:blip r:embed="rId2"/>
                <a:stretch>
                  <a:fillRect l="-1217" t="-20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95</a:t>
            </a:fld>
            <a:endParaRPr lang="en-US"/>
          </a:p>
        </p:txBody>
      </p:sp>
    </p:spTree>
    <p:extLst>
      <p:ext uri="{BB962C8B-B14F-4D97-AF65-F5344CB8AC3E}">
        <p14:creationId xmlns:p14="http://schemas.microsoft.com/office/powerpoint/2010/main" val="33591895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96</a:t>
            </a:fld>
            <a:endParaRPr lang="en-US"/>
          </a:p>
        </p:txBody>
      </p:sp>
      <p:pic>
        <p:nvPicPr>
          <p:cNvPr id="7" name="Content Placeholder 6"/>
          <p:cNvPicPr>
            <a:picLocks noGrp="1" noChangeAspect="1"/>
          </p:cNvPicPr>
          <p:nvPr>
            <p:ph idx="1"/>
          </p:nvPr>
        </p:nvPicPr>
        <p:blipFill>
          <a:blip r:embed="rId2">
            <a:lum bright="-20000" contrast="40000"/>
          </a:blip>
          <a:stretch>
            <a:fillRect/>
          </a:stretch>
        </p:blipFill>
        <p:spPr>
          <a:xfrm>
            <a:off x="1541417" y="953589"/>
            <a:ext cx="9170125" cy="5094514"/>
          </a:xfrm>
          <a:prstGeom prst="rect">
            <a:avLst/>
          </a:prstGeom>
        </p:spPr>
      </p:pic>
    </p:spTree>
    <p:extLst>
      <p:ext uri="{BB962C8B-B14F-4D97-AF65-F5344CB8AC3E}">
        <p14:creationId xmlns:p14="http://schemas.microsoft.com/office/powerpoint/2010/main" val="39007751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6036"/>
          </a:xfrm>
        </p:spPr>
        <p:txBody>
          <a:bodyPr>
            <a:normAutofit fontScale="90000"/>
          </a:bodyPr>
          <a:lstStyle/>
          <a:p>
            <a:pPr algn="ctr"/>
            <a:r>
              <a:rPr lang="en-US" b="1" i="1" dirty="0" smtClean="0">
                <a:solidFill>
                  <a:srgbClr val="FF0000"/>
                </a:solidFill>
                <a:latin typeface="Times New Roman" panose="02020603050405020304" pitchFamily="18" charset="0"/>
              </a:rPr>
              <a:t>2. Shear </a:t>
            </a:r>
            <a:r>
              <a:rPr lang="en-US" b="1" i="1" dirty="0">
                <a:solidFill>
                  <a:srgbClr val="FF0000"/>
                </a:solidFill>
                <a:latin typeface="Times New Roman" panose="02020603050405020304" pitchFamily="18" charset="0"/>
              </a:rPr>
              <a:t>Stress and Strain </a:t>
            </a:r>
            <a:endParaRPr lang="en-US" i="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2331" y="941162"/>
                <a:ext cx="11103429" cy="5415188"/>
              </a:xfrm>
            </p:spPr>
            <p:txBody>
              <a:bodyPr>
                <a:normAutofit lnSpcReduction="10000"/>
              </a:bodyPr>
              <a:lstStyle/>
              <a:p>
                <a:r>
                  <a:rPr lang="en-US" dirty="0" smtClean="0">
                    <a:solidFill>
                      <a:srgbClr val="000000"/>
                    </a:solidFill>
                    <a:latin typeface="Times New Roman" panose="02020603050405020304" pitchFamily="18" charset="0"/>
                  </a:rPr>
                  <a:t>Another </a:t>
                </a:r>
                <a:r>
                  <a:rPr lang="en-US" dirty="0">
                    <a:solidFill>
                      <a:srgbClr val="000000"/>
                    </a:solidFill>
                    <a:latin typeface="Times New Roman" panose="02020603050405020304" pitchFamily="18" charset="0"/>
                  </a:rPr>
                  <a:t>type of deformation occurs when an object is subjected to a force parallel to one of its faces while the opposite face is held fixed by another force (Figure </a:t>
                </a:r>
                <a:r>
                  <a:rPr lang="en-US" dirty="0" smtClean="0">
                    <a:solidFill>
                      <a:srgbClr val="000000"/>
                    </a:solidFill>
                    <a:latin typeface="Times New Roman" panose="02020603050405020304" pitchFamily="18" charset="0"/>
                  </a:rPr>
                  <a:t>(a) below). </a:t>
                </a:r>
              </a:p>
              <a:p>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r>
                  <a:rPr lang="en-US" i="1" dirty="0" smtClean="0">
                    <a:solidFill>
                      <a:srgbClr val="FF0000"/>
                    </a:solidFill>
                    <a:latin typeface="Times New Roman" panose="02020603050405020304" pitchFamily="18" charset="0"/>
                  </a:rPr>
                  <a:t>The </a:t>
                </a:r>
                <a:r>
                  <a:rPr lang="en-US" i="1" dirty="0">
                    <a:solidFill>
                      <a:srgbClr val="FF0000"/>
                    </a:solidFill>
                    <a:latin typeface="Times New Roman" panose="02020603050405020304" pitchFamily="18" charset="0"/>
                  </a:rPr>
                  <a:t>stress in this case is called a shear stress</a:t>
                </a:r>
                <a:r>
                  <a:rPr lang="en-US" dirty="0">
                    <a:solidFill>
                      <a:srgbClr val="000000"/>
                    </a:solidFill>
                    <a:latin typeface="Times New Roman" panose="02020603050405020304" pitchFamily="18" charset="0"/>
                  </a:rPr>
                  <a:t>. If the object is originally a rectangular block, a shear stress results in a shape whose cross section is a parallelogram. </a:t>
                </a:r>
                <a:endParaRPr lang="en-US" dirty="0" smtClean="0">
                  <a:solidFill>
                    <a:srgbClr val="000000"/>
                  </a:solidFill>
                  <a:latin typeface="Times New Roman" panose="02020603050405020304" pitchFamily="18" charset="0"/>
                </a:endParaRPr>
              </a:p>
              <a:p>
                <a:pPr marL="0" indent="0" algn="ctr">
                  <a:buNone/>
                </a:pPr>
                <a14:m>
                  <m:oMath xmlns:m="http://schemas.openxmlformats.org/officeDocument/2006/math">
                    <m:r>
                      <a:rPr lang="en-US" b="1" i="1">
                        <a:solidFill>
                          <a:srgbClr val="FF0000"/>
                        </a:solidFill>
                        <a:latin typeface="Cambria Math" panose="02040503050406030204" pitchFamily="18" charset="0"/>
                      </a:rPr>
                      <m:t>𝒔𝒉𝒆𝒂𝒓</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𝒔𝒕𝒓𝒆𝒔𝒔</m:t>
                    </m:r>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𝑭</m:t>
                        </m:r>
                      </m:num>
                      <m:den>
                        <m:r>
                          <a:rPr lang="en-US" b="1" i="1">
                            <a:solidFill>
                              <a:srgbClr val="FF0000"/>
                            </a:solidFill>
                            <a:latin typeface="Cambria Math" panose="02040503050406030204" pitchFamily="18" charset="0"/>
                          </a:rPr>
                          <m:t>𝑨</m:t>
                        </m:r>
                      </m:den>
                    </m:f>
                  </m:oMath>
                </a14:m>
                <a:r>
                  <a:rPr lang="en-US" b="1" i="1" dirty="0">
                    <a:solidFill>
                      <a:srgbClr val="FF0000"/>
                    </a:solidFill>
                    <a:latin typeface="Calibri Light" panose="020F0302020204030204"/>
                  </a:rPr>
                  <a:t>……………..3.5</a:t>
                </a:r>
              </a:p>
              <a:p>
                <a:endParaRPr lang="en-US" dirty="0" smtClean="0">
                  <a:solidFill>
                    <a:srgbClr val="000000"/>
                  </a:solidFill>
                  <a:latin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2331" y="941162"/>
                <a:ext cx="11103429" cy="5415188"/>
              </a:xfrm>
              <a:blipFill>
                <a:blip r:embed="rId2"/>
                <a:stretch>
                  <a:fillRect l="-988" t="-2700" r="-49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97</a:t>
            </a:fld>
            <a:endParaRPr lang="en-US"/>
          </a:p>
        </p:txBody>
      </p:sp>
      <p:pic>
        <p:nvPicPr>
          <p:cNvPr id="7" name="Picture 6"/>
          <p:cNvPicPr>
            <a:picLocks noChangeAspect="1"/>
          </p:cNvPicPr>
          <p:nvPr/>
        </p:nvPicPr>
        <p:blipFill>
          <a:blip r:embed="rId3">
            <a:lum bright="-40000" contrast="40000"/>
          </a:blip>
          <a:stretch>
            <a:fillRect/>
          </a:stretch>
        </p:blipFill>
        <p:spPr>
          <a:xfrm>
            <a:off x="3291840" y="2129247"/>
            <a:ext cx="4572000" cy="2259874"/>
          </a:xfrm>
          <a:prstGeom prst="rect">
            <a:avLst/>
          </a:prstGeom>
        </p:spPr>
      </p:pic>
    </p:spTree>
    <p:extLst>
      <p:ext uri="{BB962C8B-B14F-4D97-AF65-F5344CB8AC3E}">
        <p14:creationId xmlns:p14="http://schemas.microsoft.com/office/powerpoint/2010/main" val="30782714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fontScale="92500" lnSpcReduction="10000"/>
              </a:bodyPr>
              <a:lstStyle/>
              <a:p>
                <a:pPr lvl="0"/>
                <a:r>
                  <a:rPr lang="en-US" sz="2200" dirty="0">
                    <a:solidFill>
                      <a:srgbClr val="000000"/>
                    </a:solidFill>
                    <a:latin typeface="Times New Roman" panose="02020603050405020304" pitchFamily="18" charset="0"/>
                  </a:rPr>
                  <a:t>A book pushed sideways, as shown in Figure (</a:t>
                </a:r>
                <a:r>
                  <a:rPr lang="en-US" sz="2200" dirty="0" smtClean="0">
                    <a:solidFill>
                      <a:srgbClr val="000000"/>
                    </a:solidFill>
                    <a:latin typeface="Times New Roman" panose="02020603050405020304" pitchFamily="18" charset="0"/>
                  </a:rPr>
                  <a:t>b) below, </a:t>
                </a:r>
                <a:r>
                  <a:rPr lang="en-US" sz="2200" dirty="0">
                    <a:solidFill>
                      <a:srgbClr val="000000"/>
                    </a:solidFill>
                    <a:latin typeface="Times New Roman" panose="02020603050405020304" pitchFamily="18" charset="0"/>
                  </a:rPr>
                  <a:t>is an example of an object subjected to </a:t>
                </a:r>
                <a:r>
                  <a:rPr lang="en-US" sz="2200" b="1" i="1" dirty="0">
                    <a:solidFill>
                      <a:srgbClr val="FF0000"/>
                    </a:solidFill>
                    <a:latin typeface="Times New Roman" panose="02020603050405020304" pitchFamily="18" charset="0"/>
                  </a:rPr>
                  <a:t>a shear stress</a:t>
                </a:r>
                <a:r>
                  <a:rPr lang="en-US" sz="2200" dirty="0">
                    <a:solidFill>
                      <a:srgbClr val="000000"/>
                    </a:solidFill>
                    <a:latin typeface="Times New Roman" panose="02020603050405020304" pitchFamily="18" charset="0"/>
                  </a:rPr>
                  <a:t>. </a:t>
                </a:r>
              </a:p>
              <a:p>
                <a:pPr lvl="0"/>
                <a:r>
                  <a:rPr lang="en-US" sz="2200" dirty="0">
                    <a:solidFill>
                      <a:srgbClr val="000000"/>
                    </a:solidFill>
                    <a:latin typeface="Times New Roman" panose="02020603050405020304" pitchFamily="18" charset="0"/>
                  </a:rPr>
                  <a:t>To a first approximation (for small distortions), no change in volume occurs with this deformation. </a:t>
                </a:r>
              </a:p>
              <a:p>
                <a:pPr lvl="0"/>
                <a:r>
                  <a:rPr lang="en-US" sz="2200" dirty="0">
                    <a:solidFill>
                      <a:srgbClr val="000000"/>
                    </a:solidFill>
                    <a:latin typeface="Times New Roman" panose="02020603050405020304" pitchFamily="18" charset="0"/>
                  </a:rPr>
                  <a:t>We define the shear stress as F/A, the ratio of the tangential force to the area A of the face being sheared</a:t>
                </a:r>
                <a:r>
                  <a:rPr lang="en-US" sz="2200" dirty="0" smtClean="0">
                    <a:solidFill>
                      <a:srgbClr val="000000"/>
                    </a:solidFill>
                    <a:latin typeface="Times New Roman" panose="02020603050405020304" pitchFamily="18" charset="0"/>
                  </a:rPr>
                  <a:t>.</a:t>
                </a:r>
              </a:p>
              <a:p>
                <a:pPr lvl="0"/>
                <a:endParaRPr lang="en-US" sz="2200" dirty="0">
                  <a:solidFill>
                    <a:srgbClr val="000000"/>
                  </a:solidFill>
                  <a:latin typeface="Times New Roman" panose="02020603050405020304" pitchFamily="18" charset="0"/>
                </a:endParaRPr>
              </a:p>
              <a:p>
                <a:pPr lvl="0"/>
                <a:endParaRPr lang="en-US" sz="2200" dirty="0" smtClean="0">
                  <a:solidFill>
                    <a:srgbClr val="000000"/>
                  </a:solidFill>
                  <a:latin typeface="Times New Roman" panose="02020603050405020304" pitchFamily="18" charset="0"/>
                </a:endParaRPr>
              </a:p>
              <a:p>
                <a:pPr lvl="0"/>
                <a:endParaRPr lang="en-US" sz="2200" dirty="0">
                  <a:solidFill>
                    <a:srgbClr val="000000"/>
                  </a:solidFill>
                  <a:latin typeface="Times New Roman" panose="02020603050405020304" pitchFamily="18" charset="0"/>
                </a:endParaRPr>
              </a:p>
              <a:p>
                <a:pPr lvl="0"/>
                <a:endParaRPr lang="en-US" sz="2200" dirty="0" smtClean="0">
                  <a:solidFill>
                    <a:srgbClr val="000000"/>
                  </a:solidFill>
                  <a:latin typeface="Times New Roman" panose="02020603050405020304" pitchFamily="18" charset="0"/>
                </a:endParaRPr>
              </a:p>
              <a:p>
                <a:pPr lvl="0"/>
                <a:endParaRPr lang="en-US" sz="2200" dirty="0">
                  <a:solidFill>
                    <a:srgbClr val="000000"/>
                  </a:solidFill>
                  <a:latin typeface="Times New Roman" panose="02020603050405020304" pitchFamily="18" charset="0"/>
                </a:endParaRPr>
              </a:p>
              <a:p>
                <a:pPr lvl="0"/>
                <a:endParaRPr lang="en-US" sz="2200" dirty="0" smtClean="0">
                  <a:solidFill>
                    <a:srgbClr val="000000"/>
                  </a:solidFill>
                  <a:latin typeface="Times New Roman" panose="02020603050405020304" pitchFamily="18" charset="0"/>
                </a:endParaRPr>
              </a:p>
              <a:p>
                <a:pPr lvl="0"/>
                <a:endParaRPr lang="en-US" sz="2200" dirty="0">
                  <a:solidFill>
                    <a:srgbClr val="000000"/>
                  </a:solidFill>
                  <a:latin typeface="Times New Roman" panose="02020603050405020304" pitchFamily="18" charset="0"/>
                </a:endParaRPr>
              </a:p>
              <a:p>
                <a:r>
                  <a:rPr lang="en-US" sz="2000" b="1" i="1" dirty="0">
                    <a:solidFill>
                      <a:srgbClr val="00B050"/>
                    </a:solidFill>
                    <a:latin typeface="Times New Roman" panose="02020603050405020304" pitchFamily="18" charset="0"/>
                  </a:rPr>
                  <a:t>The shear strain </a:t>
                </a:r>
                <a:r>
                  <a:rPr lang="en-US" sz="2000" i="1" dirty="0">
                    <a:solidFill>
                      <a:srgbClr val="000000"/>
                    </a:solidFill>
                    <a:latin typeface="Times New Roman" panose="02020603050405020304" pitchFamily="18" charset="0"/>
                  </a:rPr>
                  <a:t>is defined as the ratio x/h, where x is the horizontal distance that the sheared face moves and h is the height of the object. In terms of these quantities, the shear modulus is </a:t>
                </a:r>
              </a:p>
              <a:p>
                <a:pPr marL="0" lvl="0" indent="0" algn="ctr">
                  <a:buNone/>
                </a:pPr>
                <a14:m>
                  <m:oMath xmlns:m="http://schemas.openxmlformats.org/officeDocument/2006/math">
                    <m:r>
                      <a:rPr lang="en-US" b="1" i="1">
                        <a:solidFill>
                          <a:srgbClr val="FF0000"/>
                        </a:solidFill>
                        <a:latin typeface="Cambria Math" panose="02040503050406030204" pitchFamily="18" charset="0"/>
                      </a:rPr>
                      <m:t>𝒔𝒉𝒆𝒂𝒓</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𝒔𝒕𝒓𝒂𝒊𝒏</m:t>
                    </m:r>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𝒙</m:t>
                        </m:r>
                      </m:num>
                      <m:den>
                        <m:r>
                          <a:rPr lang="en-US" b="1" i="1">
                            <a:solidFill>
                              <a:srgbClr val="FF0000"/>
                            </a:solidFill>
                            <a:latin typeface="Cambria Math" panose="02040503050406030204" pitchFamily="18" charset="0"/>
                          </a:rPr>
                          <m:t>𝒉</m:t>
                        </m:r>
                      </m:den>
                    </m:f>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𝒕𝒂𝒏</m:t>
                    </m:r>
                    <m:r>
                      <a:rPr lang="en-US" b="1" i="1">
                        <a:solidFill>
                          <a:srgbClr val="FF0000"/>
                        </a:solidFill>
                        <a:latin typeface="Cambria Math" panose="02040503050406030204" pitchFamily="18" charset="0"/>
                      </a:rPr>
                      <m:t>𝝓</m:t>
                    </m:r>
                    <m:r>
                      <a:rPr lang="en-US" b="1" i="1">
                        <a:solidFill>
                          <a:srgbClr val="FF0000"/>
                        </a:solidFill>
                        <a:latin typeface="Cambria Math" panose="02040503050406030204" pitchFamily="18" charset="0"/>
                      </a:rPr>
                      <m:t> </m:t>
                    </m:r>
                  </m:oMath>
                </a14:m>
                <a:r>
                  <a:rPr lang="en-US" b="1" i="1" dirty="0">
                    <a:solidFill>
                      <a:srgbClr val="FF0000"/>
                    </a:solidFill>
                    <a:latin typeface="Calibri Light" panose="020F0302020204030204"/>
                  </a:rPr>
                  <a:t>……………..3.6</a:t>
                </a:r>
              </a:p>
              <a:p>
                <a:pPr lvl="0"/>
                <a:endParaRPr lang="en-US" sz="2200" dirty="0">
                  <a:solidFill>
                    <a:prstClr val="black"/>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522" t="-1784" r="-29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98</a:t>
            </a:fld>
            <a:endParaRPr lang="en-US"/>
          </a:p>
        </p:txBody>
      </p:sp>
      <p:pic>
        <p:nvPicPr>
          <p:cNvPr id="7" name="Picture 6"/>
          <p:cNvPicPr>
            <a:picLocks noChangeAspect="1"/>
          </p:cNvPicPr>
          <p:nvPr/>
        </p:nvPicPr>
        <p:blipFill>
          <a:blip r:embed="rId3">
            <a:lum bright="-40000" contrast="40000"/>
          </a:blip>
          <a:stretch>
            <a:fillRect/>
          </a:stretch>
        </p:blipFill>
        <p:spPr>
          <a:xfrm>
            <a:off x="3370217" y="2141423"/>
            <a:ext cx="4783183" cy="2599510"/>
          </a:xfrm>
          <a:prstGeom prst="rect">
            <a:avLst/>
          </a:prstGeom>
        </p:spPr>
      </p:pic>
    </p:spTree>
    <p:extLst>
      <p:ext uri="{BB962C8B-B14F-4D97-AF65-F5344CB8AC3E}">
        <p14:creationId xmlns:p14="http://schemas.microsoft.com/office/powerpoint/2010/main" val="10994530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8894"/>
          </a:xfrm>
        </p:spPr>
        <p:txBody>
          <a:bodyPr>
            <a:normAutofit fontScale="90000"/>
          </a:bodyPr>
          <a:lstStyle/>
          <a:p>
            <a:pPr algn="ctr"/>
            <a:r>
              <a:rPr lang="en-US" b="1" dirty="0" smtClean="0">
                <a:solidFill>
                  <a:srgbClr val="FF0000"/>
                </a:solidFill>
                <a:latin typeface="Times New Roman" panose="02020603050405020304" pitchFamily="18" charset="0"/>
              </a:rPr>
              <a:t>3. Volume </a:t>
            </a:r>
            <a:r>
              <a:rPr lang="en-US" b="1" dirty="0">
                <a:solidFill>
                  <a:srgbClr val="FF0000"/>
                </a:solidFill>
                <a:latin typeface="Times New Roman" panose="02020603050405020304" pitchFamily="18" charset="0"/>
              </a:rPr>
              <a:t>Stress and Strain </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23406"/>
                <a:ext cx="10515600" cy="5355771"/>
              </a:xfrm>
            </p:spPr>
            <p:txBody>
              <a:bodyPr/>
              <a:lstStyle/>
              <a:p>
                <a:r>
                  <a:rPr lang="en-US" sz="2400" b="1" dirty="0" smtClean="0">
                    <a:solidFill>
                      <a:srgbClr val="000000"/>
                    </a:solidFill>
                    <a:latin typeface="Times New Roman" panose="02020603050405020304" pitchFamily="18" charset="0"/>
                  </a:rPr>
                  <a:t>Volume </a:t>
                </a:r>
                <a:r>
                  <a:rPr lang="en-US" sz="2400" b="1" dirty="0">
                    <a:solidFill>
                      <a:srgbClr val="000000"/>
                    </a:solidFill>
                    <a:latin typeface="Times New Roman" panose="02020603050405020304" pitchFamily="18" charset="0"/>
                  </a:rPr>
                  <a:t>Stress </a:t>
                </a:r>
                <a:r>
                  <a:rPr lang="en-US" sz="2400" dirty="0">
                    <a:solidFill>
                      <a:srgbClr val="000000"/>
                    </a:solidFill>
                    <a:latin typeface="Times New Roman" panose="02020603050405020304" pitchFamily="18" charset="0"/>
                  </a:rPr>
                  <a:t>is a stress which </a:t>
                </a:r>
                <a:r>
                  <a:rPr lang="en-US" sz="2400" i="1" dirty="0">
                    <a:solidFill>
                      <a:srgbClr val="FF0000"/>
                    </a:solidFill>
                    <a:latin typeface="Times New Roman" panose="02020603050405020304" pitchFamily="18" charset="0"/>
                  </a:rPr>
                  <a:t>causes volume deformation on an object</a:t>
                </a:r>
                <a:r>
                  <a:rPr lang="en-US" sz="2400" dirty="0">
                    <a:solidFill>
                      <a:srgbClr val="000000"/>
                    </a:solidFill>
                    <a:latin typeface="Times New Roman" panose="02020603050405020304" pitchFamily="18" charset="0"/>
                  </a:rPr>
                  <a:t> and defined as the ratio of the change in the magnitude of the applied force ΔF to the surface area A. </a:t>
                </a:r>
                <a:endParaRPr lang="en-US" sz="2400"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𝑣𝑜𝑙𝑢𝑚𝑒</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𝑠𝑡𝑟𝑒𝑠𝑠</m:t>
                      </m:r>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𝐹</m:t>
                          </m:r>
                        </m:num>
                        <m:den>
                          <m:r>
                            <a:rPr lang="en-US" sz="2400" b="0" i="1" smtClean="0">
                              <a:solidFill>
                                <a:srgbClr val="FF0000"/>
                              </a:solidFill>
                              <a:latin typeface="Cambria Math" panose="02040503050406030204" pitchFamily="18" charset="0"/>
                            </a:rPr>
                            <m:t>𝐴</m:t>
                          </m:r>
                        </m:den>
                      </m:f>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𝑃</m:t>
                      </m:r>
                      <m:r>
                        <a:rPr lang="en-US" sz="2400" b="0" i="1" smtClean="0">
                          <a:solidFill>
                            <a:srgbClr val="FF0000"/>
                          </a:solidFill>
                          <a:latin typeface="Cambria Math" panose="02040503050406030204" pitchFamily="18" charset="0"/>
                        </a:rPr>
                        <m:t>………………3.7</m:t>
                      </m:r>
                    </m:oMath>
                  </m:oMathPara>
                </a14:m>
                <a:endParaRPr lang="en-US" sz="2400" dirty="0" smtClean="0">
                  <a:solidFill>
                    <a:srgbClr val="FF0000"/>
                  </a:solidFill>
                </a:endParaRPr>
              </a:p>
              <a:p>
                <a:r>
                  <a:rPr lang="en-US" sz="2400" b="1" i="1" dirty="0">
                    <a:solidFill>
                      <a:srgbClr val="000000"/>
                    </a:solidFill>
                    <a:latin typeface="Times New Roman" panose="02020603050405020304" pitchFamily="18" charset="0"/>
                  </a:rPr>
                  <a:t>Volume strain </a:t>
                </a:r>
                <a:r>
                  <a:rPr lang="en-US" sz="2400" dirty="0">
                    <a:solidFill>
                      <a:srgbClr val="000000"/>
                    </a:solidFill>
                    <a:latin typeface="Times New Roman" panose="02020603050405020304" pitchFamily="18" charset="0"/>
                  </a:rPr>
                  <a:t>is the fractional change in volume (Figure 3) that is - the change in volume, ΔV , divided by the original volume V</a:t>
                </a:r>
                <a:r>
                  <a:rPr lang="en-US" sz="1400" dirty="0">
                    <a:solidFill>
                      <a:srgbClr val="000000"/>
                    </a:solidFill>
                    <a:latin typeface="Times New Roman" panose="02020603050405020304" pitchFamily="18" charset="0"/>
                  </a:rPr>
                  <a:t>0</a:t>
                </a:r>
                <a:r>
                  <a:rPr lang="en-US" sz="2400" dirty="0">
                    <a:solidFill>
                      <a:srgbClr val="000000"/>
                    </a:solidFill>
                    <a:latin typeface="Times New Roman" panose="02020603050405020304" pitchFamily="18" charset="0"/>
                  </a:rPr>
                  <a:t>: </a:t>
                </a:r>
                <a:endParaRPr lang="en-US" sz="2400" dirty="0" smtClean="0">
                  <a:solidFill>
                    <a:srgbClr val="000000"/>
                  </a:solid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rPr>
                        <m:t>𝑣𝑜𝑙𝑢𝑚𝑒</m:t>
                      </m:r>
                      <m:r>
                        <a:rPr lang="en-US" sz="2400" i="1">
                          <a:solidFill>
                            <a:srgbClr val="FF0000"/>
                          </a:solidFill>
                          <a:latin typeface="Cambria Math" panose="02040503050406030204" pitchFamily="18" charset="0"/>
                        </a:rPr>
                        <m:t> </m:t>
                      </m:r>
                      <m:r>
                        <a:rPr lang="en-US" sz="2400" i="1">
                          <a:solidFill>
                            <a:srgbClr val="FF0000"/>
                          </a:solidFill>
                          <a:latin typeface="Cambria Math" panose="02040503050406030204" pitchFamily="18" charset="0"/>
                        </a:rPr>
                        <m:t>𝑠𝑡𝑟𝑒𝑠𝑠</m:t>
                      </m:r>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𝑉</m:t>
                          </m:r>
                        </m:num>
                        <m:den>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𝑉</m:t>
                              </m:r>
                            </m:e>
                            <m:sub>
                              <m:r>
                                <a:rPr lang="en-US" sz="2400" b="0" i="1" smtClean="0">
                                  <a:solidFill>
                                    <a:srgbClr val="FF0000"/>
                                  </a:solidFill>
                                  <a:latin typeface="Cambria Math" panose="02040503050406030204" pitchFamily="18" charset="0"/>
                                </a:rPr>
                                <m:t>0</m:t>
                              </m:r>
                            </m:sub>
                          </m:sSub>
                        </m:den>
                      </m:f>
                      <m:r>
                        <a:rPr lang="en-US" sz="2400" i="1">
                          <a:solidFill>
                            <a:srgbClr val="FF0000"/>
                          </a:solidFill>
                          <a:latin typeface="Cambria Math" panose="02040503050406030204" pitchFamily="18" charset="0"/>
                        </a:rPr>
                        <m:t>………………3.</m:t>
                      </m:r>
                      <m:r>
                        <a:rPr lang="en-US" sz="2400" b="0" i="1" smtClean="0">
                          <a:solidFill>
                            <a:srgbClr val="FF0000"/>
                          </a:solidFill>
                          <a:latin typeface="Cambria Math" panose="02040503050406030204" pitchFamily="18" charset="0"/>
                        </a:rPr>
                        <m:t>8</m:t>
                      </m:r>
                    </m:oMath>
                  </m:oMathPara>
                </a14:m>
                <a:endParaRPr lang="en-US" dirty="0" smtClean="0">
                  <a:solidFill>
                    <a:srgbClr val="FF0000"/>
                  </a:solidFill>
                </a:endParaRPr>
              </a:p>
              <a:p>
                <a:pPr marL="0" indent="0">
                  <a:buNone/>
                </a:pPr>
                <a:endParaRPr lang="en-US" dirty="0">
                  <a:solidFill>
                    <a:srgbClr val="FF0000"/>
                  </a:solidFill>
                </a:endParaRPr>
              </a:p>
              <a:p>
                <a:r>
                  <a:rPr lang="en-US" dirty="0" smtClean="0">
                    <a:solidFill>
                      <a:srgbClr val="FF0000"/>
                    </a:solidFill>
                  </a:rPr>
                  <a:t>                                                            Fig.</a:t>
                </a:r>
                <a:r>
                  <a:rPr lang="en-US" dirty="0">
                    <a:solidFill>
                      <a:srgbClr val="000000"/>
                    </a:solidFill>
                    <a:latin typeface="Times New Roman" panose="02020603050405020304" pitchFamily="18" charset="0"/>
                  </a:rPr>
                  <a:t> </a:t>
                </a:r>
                <a:r>
                  <a:rPr lang="en-US" sz="1400" dirty="0">
                    <a:solidFill>
                      <a:srgbClr val="000000"/>
                    </a:solidFill>
                    <a:latin typeface="Times New Roman" panose="02020603050405020304" pitchFamily="18" charset="0"/>
                  </a:rPr>
                  <a:t>A block undergoing volume strain by the applied volume stress </a:t>
                </a:r>
                <a:endParaRPr lang="en-US" sz="1400"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23406"/>
                <a:ext cx="10515600" cy="5355771"/>
              </a:xfrm>
              <a:blipFill>
                <a:blip r:embed="rId2"/>
                <a:stretch>
                  <a:fillRect l="-1043" t="-1593" r="-17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A2602C8-4519-4EF3-9F76-55B7B48CB4FD}" type="datetime1">
              <a:rPr lang="en-US" smtClean="0"/>
              <a:t>13-Jan-20</a:t>
            </a:fld>
            <a:endParaRPr lang="en-US"/>
          </a:p>
        </p:txBody>
      </p:sp>
      <p:sp>
        <p:nvSpPr>
          <p:cNvPr id="5" name="Footer Placeholder 4"/>
          <p:cNvSpPr>
            <a:spLocks noGrp="1"/>
          </p:cNvSpPr>
          <p:nvPr>
            <p:ph type="ftr" sz="quarter" idx="11"/>
          </p:nvPr>
        </p:nvSpPr>
        <p:spPr/>
        <p:txBody>
          <a:bodyPr/>
          <a:lstStyle/>
          <a:p>
            <a:r>
              <a:rPr lang="en-US" smtClean="0"/>
              <a:t>General physics(phys1011) slide by Mrs.Jifar</a:t>
            </a:r>
            <a:endParaRPr lang="en-US"/>
          </a:p>
        </p:txBody>
      </p:sp>
      <p:sp>
        <p:nvSpPr>
          <p:cNvPr id="6" name="Slide Number Placeholder 5"/>
          <p:cNvSpPr>
            <a:spLocks noGrp="1"/>
          </p:cNvSpPr>
          <p:nvPr>
            <p:ph type="sldNum" sz="quarter" idx="12"/>
          </p:nvPr>
        </p:nvSpPr>
        <p:spPr/>
        <p:txBody>
          <a:bodyPr/>
          <a:lstStyle/>
          <a:p>
            <a:fld id="{6E646E9D-FDE0-4923-A883-46AC221E7923}" type="slidenum">
              <a:rPr lang="en-US" smtClean="0"/>
              <a:t>99</a:t>
            </a:fld>
            <a:endParaRPr lang="en-US"/>
          </a:p>
        </p:txBody>
      </p:sp>
      <p:pic>
        <p:nvPicPr>
          <p:cNvPr id="7" name="Picture 6"/>
          <p:cNvPicPr>
            <a:picLocks noChangeAspect="1"/>
          </p:cNvPicPr>
          <p:nvPr/>
        </p:nvPicPr>
        <p:blipFill>
          <a:blip r:embed="rId3">
            <a:lum bright="-40000" contrast="40000"/>
          </a:blip>
          <a:stretch>
            <a:fillRect/>
          </a:stretch>
        </p:blipFill>
        <p:spPr>
          <a:xfrm>
            <a:off x="838200" y="4066132"/>
            <a:ext cx="4738835" cy="2534194"/>
          </a:xfrm>
          <a:prstGeom prst="rect">
            <a:avLst/>
          </a:prstGeom>
        </p:spPr>
      </p:pic>
    </p:spTree>
    <p:extLst>
      <p:ext uri="{BB962C8B-B14F-4D97-AF65-F5344CB8AC3E}">
        <p14:creationId xmlns:p14="http://schemas.microsoft.com/office/powerpoint/2010/main" val="644870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45551</TotalTime>
  <Words>9193</Words>
  <Application>Microsoft Office PowerPoint</Application>
  <PresentationFormat>Widescreen</PresentationFormat>
  <Paragraphs>1572</Paragraphs>
  <Slides>129</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129</vt:i4>
      </vt:variant>
    </vt:vector>
  </HeadingPairs>
  <TitlesOfParts>
    <vt:vector size="143" baseType="lpstr">
      <vt:lpstr>Arial</vt:lpstr>
      <vt:lpstr>Calibri</vt:lpstr>
      <vt:lpstr>Calibri Light</vt:lpstr>
      <vt:lpstr>Cambria</vt:lpstr>
      <vt:lpstr>Cambria Math</vt:lpstr>
      <vt:lpstr>MathematicalPi-One</vt:lpstr>
      <vt:lpstr>NewBaskerville-Italic</vt:lpstr>
      <vt:lpstr>NewBaskerville-Roman</vt:lpstr>
      <vt:lpstr>NewBaskervilleStd-Bold</vt:lpstr>
      <vt:lpstr>NewBaskervilleStd-Italic</vt:lpstr>
      <vt:lpstr>NewBaskervilleStd-Roman</vt:lpstr>
      <vt:lpstr>Times New Roman</vt:lpstr>
      <vt:lpstr>Wingdings</vt:lpstr>
      <vt:lpstr>Office Theme</vt:lpstr>
      <vt:lpstr>Chapter Two </vt:lpstr>
      <vt:lpstr>Projectile Motion </vt:lpstr>
      <vt:lpstr>PowerPoint Presentation</vt:lpstr>
      <vt:lpstr>PowerPoint Presentation</vt:lpstr>
      <vt:lpstr>PowerPoint Presentation</vt:lpstr>
      <vt:lpstr>PowerPoint Presentation</vt:lpstr>
      <vt:lpstr>PowerPoint Presentation</vt:lpstr>
      <vt:lpstr>2.2. Particle Dynamics and Planetary Motion </vt:lpstr>
      <vt:lpstr>The Concept of Force as A Measure of Interaction </vt:lpstr>
      <vt:lpstr>Type of Forces </vt:lpstr>
      <vt:lpstr>PowerPoint Presentation</vt:lpstr>
      <vt:lpstr>Non-Contact Force </vt:lpstr>
      <vt:lpstr>cont……….</vt:lpstr>
      <vt:lpstr>2.2.3. Newton’s Laws of Motion and Applications </vt:lpstr>
      <vt:lpstr>Newton’s First law of Motion: </vt:lpstr>
      <vt:lpstr>Newton's Second law of Motion: </vt:lpstr>
      <vt:lpstr>Cont……</vt:lpstr>
      <vt:lpstr>Newton's Third law of Motion </vt:lpstr>
      <vt:lpstr>Exercise </vt:lpstr>
      <vt:lpstr>Forces of Friction </vt:lpstr>
      <vt:lpstr>Cont…… </vt:lpstr>
      <vt:lpstr>Cont…. </vt:lpstr>
      <vt:lpstr>Application of Newton’s Laws of Motion </vt:lpstr>
      <vt:lpstr>Procedure is recommended when dealing with problems involving Newton‘s laws: </vt:lpstr>
      <vt:lpstr>Example For System in Equilibrium </vt:lpstr>
      <vt:lpstr>Solution </vt:lpstr>
      <vt:lpstr>Example 2 (For ∑▒〖F ⃗=ma ⃗ 〗)</vt:lpstr>
      <vt:lpstr>Solution </vt:lpstr>
      <vt:lpstr>2.2.4. Uniform Circular Motion </vt:lpstr>
      <vt:lpstr>Cont… </vt:lpstr>
      <vt:lpstr>Cont…. </vt:lpstr>
      <vt:lpstr>Cont…</vt:lpstr>
      <vt:lpstr>Cont… </vt:lpstr>
      <vt:lpstr>2.2.5. Newton’s Law of Universal Gravitation </vt:lpstr>
      <vt:lpstr>Cont.. </vt:lpstr>
      <vt:lpstr>PowerPoint Presentation</vt:lpstr>
      <vt:lpstr>As we now the acceleration due to gravity g is about 9.8m/s^2 on Earth . why this is so?</vt:lpstr>
      <vt:lpstr>Cont…. </vt:lpstr>
      <vt:lpstr>2.2.6. Kepler’s Laws, Satellites Motion and Weightlessness</vt:lpstr>
      <vt:lpstr>Kepler’s First Law (Law of Orbits)</vt:lpstr>
      <vt:lpstr>Ellipse </vt:lpstr>
      <vt:lpstr>Eccentricity</vt:lpstr>
      <vt:lpstr>Kepler’s Second Law (The Law of Areas)</vt:lpstr>
      <vt:lpstr>PowerPoint Presentation</vt:lpstr>
      <vt:lpstr>Cont…</vt:lpstr>
      <vt:lpstr>Kepler’s Third Law (The Law of Harmony) </vt:lpstr>
      <vt:lpstr>PowerPoint Presentation</vt:lpstr>
      <vt:lpstr>Generally Kepler's 3rd Law </vt:lpstr>
      <vt:lpstr>PowerPoint Presentation</vt:lpstr>
      <vt:lpstr>Satellite motion and Weightlessness</vt:lpstr>
      <vt:lpstr>PowerPoint Presentation</vt:lpstr>
      <vt:lpstr>2.3. Work, Energy and Linear Momentum</vt:lpstr>
      <vt:lpstr>Concept of Work… </vt:lpstr>
      <vt:lpstr>But in physics, work is more specific</vt:lpstr>
      <vt:lpstr>Work and Energy</vt:lpstr>
      <vt:lpstr>PowerPoint Presentation</vt:lpstr>
      <vt:lpstr>Work done by a Spring </vt:lpstr>
      <vt:lpstr>Work Done by F_s</vt:lpstr>
      <vt:lpstr>PowerPoint Presentation</vt:lpstr>
      <vt:lpstr>Example</vt:lpstr>
      <vt:lpstr>Solution</vt:lpstr>
      <vt:lpstr>Energy </vt:lpstr>
      <vt:lpstr>Work- Energy theorem</vt:lpstr>
      <vt:lpstr>PowerPoint Presentation</vt:lpstr>
      <vt:lpstr>Example</vt:lpstr>
      <vt:lpstr>Mechanical Energy (ME): </vt:lpstr>
      <vt:lpstr>Example </vt:lpstr>
      <vt:lpstr>Solution </vt:lpstr>
      <vt:lpstr>2.3.2. Power </vt:lpstr>
      <vt:lpstr>Cont….</vt:lpstr>
      <vt:lpstr>Example </vt:lpstr>
      <vt:lpstr>Exercise </vt:lpstr>
      <vt:lpstr>Linear Momentum </vt:lpstr>
      <vt:lpstr>PowerPoint Presentation</vt:lpstr>
      <vt:lpstr>PowerPoint Presentation</vt:lpstr>
      <vt:lpstr>Cont..</vt:lpstr>
      <vt:lpstr>Example </vt:lpstr>
      <vt:lpstr>2.3.4. Collisions </vt:lpstr>
      <vt:lpstr>PowerPoint Presentation</vt:lpstr>
      <vt:lpstr>From conservation of kinetic energy,</vt:lpstr>
      <vt:lpstr>B. Inelastic Collision: - </vt:lpstr>
      <vt:lpstr>C. Perfectly Inelastic Collision: -</vt:lpstr>
      <vt:lpstr>Example 1 </vt:lpstr>
      <vt:lpstr>Example 2</vt:lpstr>
      <vt:lpstr>2.3.5. Center of Mass </vt:lpstr>
      <vt:lpstr>PowerPoint Presentation</vt:lpstr>
      <vt:lpstr>Example </vt:lpstr>
      <vt:lpstr>Chapter Summery </vt:lpstr>
      <vt:lpstr>Summary……</vt:lpstr>
      <vt:lpstr>Chapter Three </vt:lpstr>
      <vt:lpstr>Fluid mechanics</vt:lpstr>
      <vt:lpstr>Properties of Bulk Matter</vt:lpstr>
      <vt:lpstr>Bulk matter…..</vt:lpstr>
      <vt:lpstr>PowerPoint Presentation</vt:lpstr>
      <vt:lpstr>There are three kinds of strains:</vt:lpstr>
      <vt:lpstr>PowerPoint Presentation</vt:lpstr>
      <vt:lpstr>2. Shear Stress and Strain </vt:lpstr>
      <vt:lpstr>PowerPoint Presentation</vt:lpstr>
      <vt:lpstr>3. Volume Stress and Strain </vt:lpstr>
      <vt:lpstr>Elasticity Moduli </vt:lpstr>
      <vt:lpstr>Corresponding to the three types of strains, there are three types of elastic module. </vt:lpstr>
      <vt:lpstr>PowerPoint Presentation</vt:lpstr>
      <vt:lpstr>PowerPoint Presentation</vt:lpstr>
      <vt:lpstr>PowerPoint Presentation</vt:lpstr>
      <vt:lpstr>Table : Typical Values for Elastic Moduli </vt:lpstr>
      <vt:lpstr>Example: </vt:lpstr>
      <vt:lpstr>Activity: </vt:lpstr>
      <vt:lpstr>3.2. Density and Pressure in Static Fluids </vt:lpstr>
      <vt:lpstr>PowerPoint Presentation</vt:lpstr>
      <vt:lpstr>Example: A solid sphere made of wood has a radius of 0.1 m. The mass of the sphere is 1.0 kg. Determine a) density and b) specific gravity of the wood. </vt:lpstr>
      <vt:lpstr>Pressure </vt:lpstr>
      <vt:lpstr>PowerPoint Presentation</vt:lpstr>
      <vt:lpstr>PowerPoint Presentation</vt:lpstr>
      <vt:lpstr>Example </vt:lpstr>
      <vt:lpstr>3.3. Buoyant Force and Archimedes’ Principles </vt:lpstr>
      <vt:lpstr>PowerPoint Presentation</vt:lpstr>
      <vt:lpstr>3.3.1. Archimedes’ principle </vt:lpstr>
      <vt:lpstr>PowerPoint Presentation</vt:lpstr>
      <vt:lpstr>Example: </vt:lpstr>
      <vt:lpstr>3.4. Moving Fluids and Bernoulli Equations (Fluid Dynamics) </vt:lpstr>
      <vt:lpstr>PowerPoint Presentation</vt:lpstr>
      <vt:lpstr>PowerPoint Presentation</vt:lpstr>
      <vt:lpstr>Equation of Continuity </vt:lpstr>
      <vt:lpstr>PowerPoint Presentation</vt:lpstr>
      <vt:lpstr>3.4.1. Bernoulli’s Equation </vt:lpstr>
      <vt:lpstr>PowerPoint Presentation</vt:lpstr>
      <vt:lpstr>PowerPoint Presentation</vt:lpstr>
      <vt:lpstr>Example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341</cp:revision>
  <dcterms:created xsi:type="dcterms:W3CDTF">2019-11-12T19:00:28Z</dcterms:created>
  <dcterms:modified xsi:type="dcterms:W3CDTF">2020-01-13T21:10:36Z</dcterms:modified>
</cp:coreProperties>
</file>